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2" r:id="rId3"/>
    <p:sldId id="263" r:id="rId4"/>
    <p:sldId id="256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44" autoAdjust="0"/>
    <p:restoredTop sz="92884" autoAdjust="0"/>
  </p:normalViewPr>
  <p:slideViewPr>
    <p:cSldViewPr>
      <p:cViewPr varScale="1">
        <p:scale>
          <a:sx n="55" d="100"/>
          <a:sy n="55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30A0">
            <a:alpha val="30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77791853125868E-2"/>
          <c:y val="0"/>
          <c:w val="0.87871311430838572"/>
          <c:h val="0.8909323326771653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Інтакт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ТБК-реактивні продукти, нмоль/мг білка</c:v>
                </c:pt>
                <c:pt idx="1">
                  <c:v>Диєнові коньюгати, нмоль/бг білка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1.5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ІР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ТБК-реактивні продукти, нмоль/мг білка</c:v>
                </c:pt>
                <c:pt idx="1">
                  <c:v>Диєнові коньюгати, нмоль/бг білка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ІР+ПЕЛ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ТБК-реактивні продукти, нмоль/мг білка</c:v>
                </c:pt>
                <c:pt idx="1">
                  <c:v>Диєнові коньюгати, нмоль/бг білка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5.7</c:v>
                </c:pt>
                <c:pt idx="1">
                  <c:v>1.9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ПЕЛ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ТБК-реактивні продукти, нмоль/мг білка</c:v>
                </c:pt>
                <c:pt idx="1">
                  <c:v>Диєнові коньюгати, нмоль/бг білка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</c:v>
                </c:pt>
                <c:pt idx="1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8967168"/>
        <c:axId val="107845248"/>
        <c:axId val="0"/>
      </c:bar3DChart>
      <c:catAx>
        <c:axId val="88967168"/>
        <c:scaling>
          <c:orientation val="minMax"/>
        </c:scaling>
        <c:delete val="1"/>
        <c:axPos val="l"/>
        <c:majorTickMark val="out"/>
        <c:minorTickMark val="none"/>
        <c:tickLblPos val="nextTo"/>
        <c:crossAx val="107845248"/>
        <c:crossesAt val="0.2"/>
        <c:auto val="1"/>
        <c:lblAlgn val="ctr"/>
        <c:lblOffset val="100"/>
        <c:noMultiLvlLbl val="0"/>
      </c:catAx>
      <c:valAx>
        <c:axId val="10784524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out"/>
        <c:tickLblPos val="nextTo"/>
        <c:spPr>
          <a:ln w="25400">
            <a:solidFill>
              <a:schemeClr val="tx1">
                <a:lumMod val="95000"/>
                <a:lumOff val="5000"/>
              </a:schemeClr>
            </a:solidFill>
          </a:ln>
        </c:spPr>
        <c:txPr>
          <a:bodyPr/>
          <a:lstStyle/>
          <a:p>
            <a:pPr>
              <a:defRPr b="1" i="1"/>
            </a:pPr>
            <a:endParaRPr lang="ru-RU"/>
          </a:p>
        </c:txPr>
        <c:crossAx val="88967168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b"/>
      <c:layout>
        <c:manualLayout>
          <c:xMode val="edge"/>
          <c:yMode val="edge"/>
          <c:x val="0.64173041355752936"/>
          <c:y val="5.616737029218976E-2"/>
          <c:w val="0.23908164761445946"/>
          <c:h val="0.36334975677305698"/>
        </c:manualLayout>
      </c:layout>
      <c:overlay val="0"/>
      <c:txPr>
        <a:bodyPr/>
        <a:lstStyle/>
        <a:p>
          <a:pPr>
            <a:defRPr b="1" i="1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30A0">
            <a:alpha val="29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8334973753280837E-2"/>
          <c:y val="3.4375000000000003E-2"/>
          <c:w val="0.74144619422572178"/>
          <c:h val="0.7789697247173047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Інтакт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ІР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ІР+ПЕЛ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5.9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9041920"/>
        <c:axId val="61407808"/>
        <c:axId val="0"/>
      </c:bar3DChart>
      <c:catAx>
        <c:axId val="89041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61407808"/>
        <c:crosses val="autoZero"/>
        <c:auto val="1"/>
        <c:lblAlgn val="ctr"/>
        <c:lblOffset val="100"/>
        <c:noMultiLvlLbl val="0"/>
      </c:catAx>
      <c:valAx>
        <c:axId val="614078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800" b="1" i="1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0419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30A0">
            <a:alpha val="32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005249343832019E-2"/>
          <c:y val="3.3118076121531205E-2"/>
          <c:w val="0.81201935695538052"/>
          <c:h val="0.7471683474311079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Інтакт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СОД</c:v>
                </c:pt>
                <c:pt idx="1">
                  <c:v>КАТ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103</c:v>
                </c:pt>
                <c:pt idx="1">
                  <c:v>176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ІР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СОД</c:v>
                </c:pt>
                <c:pt idx="1">
                  <c:v>КАТ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75</c:v>
                </c:pt>
                <c:pt idx="1">
                  <c:v>155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ІР+ПЕЛ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СОД</c:v>
                </c:pt>
                <c:pt idx="1">
                  <c:v>КАТ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97</c:v>
                </c:pt>
                <c:pt idx="1">
                  <c:v>167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ПЕЛ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СОД</c:v>
                </c:pt>
                <c:pt idx="1">
                  <c:v>КАТ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107</c:v>
                </c:pt>
                <c:pt idx="1">
                  <c:v>178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0290816"/>
        <c:axId val="61409536"/>
        <c:axId val="0"/>
      </c:bar3DChart>
      <c:catAx>
        <c:axId val="802908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1409536"/>
        <c:crosses val="autoZero"/>
        <c:auto val="1"/>
        <c:lblAlgn val="ctr"/>
        <c:lblOffset val="100"/>
        <c:noMultiLvlLbl val="0"/>
      </c:catAx>
      <c:valAx>
        <c:axId val="614095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out"/>
        <c:tickLblPos val="nextTo"/>
        <c:txPr>
          <a:bodyPr/>
          <a:lstStyle/>
          <a:p>
            <a:pPr>
              <a:defRPr sz="1800" b="1" i="1"/>
            </a:pPr>
            <a:endParaRPr lang="ru-RU"/>
          </a:p>
        </c:txPr>
        <c:crossAx val="802908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30A0">
            <a:alpha val="25000"/>
          </a:srgbClr>
        </a:solidFill>
      </c:spPr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Інтакт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17.170000000000002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ІР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25.29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ІР+ПЕЛ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19.34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16.010000000000002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8609280"/>
        <c:axId val="86107840"/>
        <c:axId val="0"/>
      </c:bar3DChart>
      <c:catAx>
        <c:axId val="88609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6107840"/>
        <c:crosses val="autoZero"/>
        <c:auto val="1"/>
        <c:lblAlgn val="ctr"/>
        <c:lblOffset val="100"/>
        <c:noMultiLvlLbl val="0"/>
      </c:catAx>
      <c:valAx>
        <c:axId val="86107840"/>
        <c:scaling>
          <c:orientation val="minMax"/>
        </c:scaling>
        <c:delete val="0"/>
        <c:axPos val="b"/>
        <c:majorGridlines>
          <c:spPr>
            <a:ln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 i="1"/>
            </a:pPr>
            <a:endParaRPr lang="ru-RU"/>
          </a:p>
        </c:txPr>
        <c:crossAx val="886092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30A0">
            <a:alpha val="30000"/>
          </a:srgb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251070868668913E-2"/>
          <c:y val="1.3986968990779614E-2"/>
          <c:w val="0.76272175836113176"/>
          <c:h val="0.6440200751551782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Інтакт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ІР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6.4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ІР+ПЕЛ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4.8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3241856"/>
        <c:axId val="86113024"/>
        <c:axId val="0"/>
      </c:bar3DChart>
      <c:catAx>
        <c:axId val="53241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6113024"/>
        <c:crosses val="autoZero"/>
        <c:auto val="1"/>
        <c:lblAlgn val="ctr"/>
        <c:lblOffset val="100"/>
        <c:noMultiLvlLbl val="0"/>
      </c:catAx>
      <c:valAx>
        <c:axId val="861130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 i="1"/>
            </a:pPr>
            <a:endParaRPr lang="ru-RU"/>
          </a:p>
        </c:txPr>
        <c:crossAx val="53241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894668873449013"/>
          <c:y val="0.1117889223205593"/>
          <c:w val="0.13211495019071956"/>
          <c:h val="0.77642215535888137"/>
        </c:manualLayout>
      </c:layout>
      <c:overlay val="0"/>
      <c:txPr>
        <a:bodyPr/>
        <a:lstStyle/>
        <a:p>
          <a:pPr>
            <a:defRPr b="1" i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30A0">
            <a:alpha val="29000"/>
          </a:srgbClr>
        </a:solidFill>
      </c:spPr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Інтакт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2.4300000000000002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ІР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4.37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ІР+ПЕЛ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3.21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ПЕЛ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2.4500000000000002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8729088"/>
        <c:axId val="107842368"/>
        <c:axId val="0"/>
      </c:bar3DChart>
      <c:catAx>
        <c:axId val="887290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7842368"/>
        <c:crosses val="autoZero"/>
        <c:auto val="1"/>
        <c:lblAlgn val="ctr"/>
        <c:lblOffset val="100"/>
        <c:noMultiLvlLbl val="0"/>
      </c:catAx>
      <c:valAx>
        <c:axId val="1078423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1"/>
            </a:pPr>
            <a:endParaRPr lang="ru-RU"/>
          </a:p>
        </c:txPr>
        <c:crossAx val="8872908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 i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D0938C-8FF3-4434-B892-F3E48F6C352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07217F-52AE-4C4A-B836-1E1F511849D3}">
      <dgm:prSet phldrT="[Текст]" custT="1"/>
      <dgm:spPr/>
      <dgm:t>
        <a:bodyPr/>
        <a:lstStyle/>
        <a:p>
          <a:r>
            <a:rPr lang="uk-UA" sz="2000" dirty="0" smtClean="0"/>
            <a:t>Тварини</a:t>
          </a:r>
          <a:endParaRPr lang="ru-RU" sz="2000" dirty="0"/>
        </a:p>
      </dgm:t>
    </dgm:pt>
    <dgm:pt modelId="{202A85C3-17C5-48A6-BFAB-18B3F76C2090}" type="parTrans" cxnId="{962624A1-CFE0-47E8-B64A-8A0FFE980FAC}">
      <dgm:prSet/>
      <dgm:spPr/>
      <dgm:t>
        <a:bodyPr/>
        <a:lstStyle/>
        <a:p>
          <a:endParaRPr lang="ru-RU" sz="2000"/>
        </a:p>
      </dgm:t>
    </dgm:pt>
    <dgm:pt modelId="{E71593C7-9422-405E-96AE-22A6A28F2814}" type="sibTrans" cxnId="{962624A1-CFE0-47E8-B64A-8A0FFE980FAC}">
      <dgm:prSet/>
      <dgm:spPr/>
      <dgm:t>
        <a:bodyPr/>
        <a:lstStyle/>
        <a:p>
          <a:endParaRPr lang="ru-RU" sz="2000"/>
        </a:p>
      </dgm:t>
    </dgm:pt>
    <dgm:pt modelId="{67D776C1-E2D2-4110-9C56-684D7EA8CF79}">
      <dgm:prSet phldrT="[Текст]" custT="1"/>
      <dgm:sp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35000">
              <a:schemeClr val="accent3">
                <a:lumMod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r>
            <a:rPr lang="uk-UA" sz="2400" b="1" dirty="0" smtClean="0"/>
            <a:t>Інтактні тварини</a:t>
          </a:r>
          <a:endParaRPr lang="ru-RU" sz="2400" b="1" dirty="0"/>
        </a:p>
      </dgm:t>
    </dgm:pt>
    <dgm:pt modelId="{86F034E8-0DC6-41B0-B4A2-B85735109D3F}" type="parTrans" cxnId="{DD1A9145-9457-4F34-9DDF-5CCF87EBA352}">
      <dgm:prSet custT="1"/>
      <dgm:spPr/>
      <dgm:t>
        <a:bodyPr/>
        <a:lstStyle/>
        <a:p>
          <a:endParaRPr lang="ru-RU" sz="2000"/>
        </a:p>
      </dgm:t>
    </dgm:pt>
    <dgm:pt modelId="{ACD3DC81-DB18-45B9-9911-A5F017C39486}" type="sibTrans" cxnId="{DD1A9145-9457-4F34-9DDF-5CCF87EBA352}">
      <dgm:prSet/>
      <dgm:spPr/>
      <dgm:t>
        <a:bodyPr/>
        <a:lstStyle/>
        <a:p>
          <a:endParaRPr lang="ru-RU" sz="2000"/>
        </a:p>
      </dgm:t>
    </dgm:pt>
    <dgm:pt modelId="{5C5A5D53-C6D5-402E-9F07-58B542AA3CC8}">
      <dgm:prSet phldrT="[Текст]" custT="1"/>
      <dgm:sp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3000">
              <a:schemeClr val="accent2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path path="rect">
            <a:fillToRect l="100000" t="100000"/>
          </a:path>
          <a:tileRect r="-100000" b="-100000"/>
        </a:gradFill>
      </dgm:spPr>
      <dgm:t>
        <a:bodyPr/>
        <a:lstStyle/>
        <a:p>
          <a:r>
            <a:rPr lang="uk-UA" sz="2000" b="1" dirty="0" smtClean="0"/>
            <a:t>Контрольна патологія – резистентність до інсуліну (ІР)</a:t>
          </a:r>
          <a:endParaRPr lang="ru-RU" sz="2000" b="1" dirty="0"/>
        </a:p>
      </dgm:t>
    </dgm:pt>
    <dgm:pt modelId="{70EF6D40-B58E-4A6C-B896-E5F6C7F6D9E0}" type="parTrans" cxnId="{84B518FA-BCAE-49BD-9F47-6EB906686D78}">
      <dgm:prSet custT="1"/>
      <dgm:spPr/>
      <dgm:t>
        <a:bodyPr/>
        <a:lstStyle/>
        <a:p>
          <a:endParaRPr lang="ru-RU" sz="2000"/>
        </a:p>
      </dgm:t>
    </dgm:pt>
    <dgm:pt modelId="{B1EDF050-A4DB-42D1-ABDA-B35A1C4A25F0}" type="sibTrans" cxnId="{84B518FA-BCAE-49BD-9F47-6EB906686D78}">
      <dgm:prSet/>
      <dgm:spPr/>
      <dgm:t>
        <a:bodyPr/>
        <a:lstStyle/>
        <a:p>
          <a:endParaRPr lang="ru-RU" sz="2000"/>
        </a:p>
      </dgm:t>
    </dgm:pt>
    <dgm:pt modelId="{CB9C41FC-587A-49C0-92B6-1A7268869503}">
      <dgm:prSet phldrT="[Текст]" custT="1"/>
      <dgm:spPr>
        <a:gradFill flip="none" rotWithShape="0">
          <a:gsLst>
            <a:gs pos="0">
              <a:schemeClr val="accent4">
                <a:lumMod val="60000"/>
                <a:lumOff val="40000"/>
              </a:schemeClr>
            </a:gs>
            <a:gs pos="35000">
              <a:schemeClr val="accent4">
                <a:lumMod val="66000"/>
                <a:lumOff val="34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</dgm:spPr>
      <dgm:t>
        <a:bodyPr/>
        <a:lstStyle/>
        <a:p>
          <a:r>
            <a:rPr lang="uk-UA" sz="1900" b="1" dirty="0" smtClean="0"/>
            <a:t>Тварини з ІР, яким вводили </a:t>
          </a:r>
          <a:r>
            <a:rPr lang="uk-UA" sz="1900" b="1" dirty="0" smtClean="0"/>
            <a:t>екстракт з листя мучниці</a:t>
          </a:r>
          <a:endParaRPr lang="ru-RU" sz="1900" b="1" dirty="0"/>
        </a:p>
      </dgm:t>
    </dgm:pt>
    <dgm:pt modelId="{2116399E-27EC-4C5C-A648-2DB5318AF5A6}" type="parTrans" cxnId="{F84AE5F9-5566-4D7D-81A8-3B1D4635C2D8}">
      <dgm:prSet custT="1"/>
      <dgm:spPr/>
      <dgm:t>
        <a:bodyPr/>
        <a:lstStyle/>
        <a:p>
          <a:endParaRPr lang="ru-RU" sz="2000"/>
        </a:p>
      </dgm:t>
    </dgm:pt>
    <dgm:pt modelId="{BEEE51E2-387B-40C2-A364-3EDC48B0BB61}" type="sibTrans" cxnId="{F84AE5F9-5566-4D7D-81A8-3B1D4635C2D8}">
      <dgm:prSet/>
      <dgm:spPr/>
      <dgm:t>
        <a:bodyPr/>
        <a:lstStyle/>
        <a:p>
          <a:endParaRPr lang="ru-RU" sz="2000"/>
        </a:p>
      </dgm:t>
    </dgm:pt>
    <dgm:pt modelId="{E2499BBD-9D02-43AD-8249-2873587CC5DC}">
      <dgm:prSet phldrT="[Текст]" custT="1"/>
      <dgm:spPr/>
      <dgm:t>
        <a:bodyPr/>
        <a:lstStyle/>
        <a:p>
          <a:r>
            <a:rPr lang="uk-UA" sz="1900" dirty="0" smtClean="0"/>
            <a:t>Контрольна група - тварини, яким </a:t>
          </a:r>
          <a:r>
            <a:rPr lang="ru-RU" sz="1900" dirty="0" smtClean="0"/>
            <a:t>вводили </a:t>
          </a:r>
          <a:r>
            <a:rPr lang="ru-RU" sz="1900" dirty="0" err="1" smtClean="0"/>
            <a:t>густий</a:t>
          </a:r>
          <a:r>
            <a:rPr lang="ru-RU" sz="1900" dirty="0" smtClean="0"/>
            <a:t> </a:t>
          </a:r>
          <a:r>
            <a:rPr lang="ru-RU" sz="1900" dirty="0" err="1" smtClean="0"/>
            <a:t>екстракт</a:t>
          </a:r>
          <a:endParaRPr lang="ru-RU" sz="1900" dirty="0"/>
        </a:p>
      </dgm:t>
    </dgm:pt>
    <dgm:pt modelId="{60EC3377-2846-4C94-A0AE-CFF0C013B37F}" type="parTrans" cxnId="{2117CBDA-7D9B-4DC2-87AB-AF8991CF22C9}">
      <dgm:prSet/>
      <dgm:spPr/>
      <dgm:t>
        <a:bodyPr/>
        <a:lstStyle/>
        <a:p>
          <a:endParaRPr lang="ru-RU"/>
        </a:p>
      </dgm:t>
    </dgm:pt>
    <dgm:pt modelId="{8801AF7C-AF87-4247-8FBA-D9158F419132}" type="sibTrans" cxnId="{2117CBDA-7D9B-4DC2-87AB-AF8991CF22C9}">
      <dgm:prSet/>
      <dgm:spPr/>
      <dgm:t>
        <a:bodyPr/>
        <a:lstStyle/>
        <a:p>
          <a:endParaRPr lang="ru-RU"/>
        </a:p>
      </dgm:t>
    </dgm:pt>
    <dgm:pt modelId="{F07556EE-A810-403C-90AF-C85BA52AE649}" type="pres">
      <dgm:prSet presAssocID="{1AD0938C-8FF3-4434-B892-F3E48F6C352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3A920C-FEFE-440C-B7A8-411D0C5A141E}" type="pres">
      <dgm:prSet presAssocID="{1D07217F-52AE-4C4A-B836-1E1F511849D3}" presName="root1" presStyleCnt="0"/>
      <dgm:spPr/>
    </dgm:pt>
    <dgm:pt modelId="{EE3BF856-3930-419E-A536-BEC20E17928A}" type="pres">
      <dgm:prSet presAssocID="{1D07217F-52AE-4C4A-B836-1E1F511849D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286504-09A6-48E0-B033-A2A7F6F5B706}" type="pres">
      <dgm:prSet presAssocID="{1D07217F-52AE-4C4A-B836-1E1F511849D3}" presName="level2hierChild" presStyleCnt="0"/>
      <dgm:spPr/>
    </dgm:pt>
    <dgm:pt modelId="{317ED70E-65E8-45F2-8844-7318BAAF93E1}" type="pres">
      <dgm:prSet presAssocID="{86F034E8-0DC6-41B0-B4A2-B85735109D3F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03BA22D5-12A7-4FF9-876B-69BDD52344E2}" type="pres">
      <dgm:prSet presAssocID="{86F034E8-0DC6-41B0-B4A2-B85735109D3F}" presName="connTx" presStyleLbl="parChTrans1D2" presStyleIdx="0" presStyleCnt="4"/>
      <dgm:spPr/>
      <dgm:t>
        <a:bodyPr/>
        <a:lstStyle/>
        <a:p>
          <a:endParaRPr lang="ru-RU"/>
        </a:p>
      </dgm:t>
    </dgm:pt>
    <dgm:pt modelId="{49AEB6A4-AAF5-4AC1-953E-FBA1B943DC7E}" type="pres">
      <dgm:prSet presAssocID="{67D776C1-E2D2-4110-9C56-684D7EA8CF79}" presName="root2" presStyleCnt="0"/>
      <dgm:spPr/>
    </dgm:pt>
    <dgm:pt modelId="{AD0A64BE-1D1D-4298-BC6A-B04559772E3C}" type="pres">
      <dgm:prSet presAssocID="{67D776C1-E2D2-4110-9C56-684D7EA8CF79}" presName="LevelTwoTextNode" presStyleLbl="node2" presStyleIdx="0" presStyleCnt="4" custScaleX="263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09D5AF-09DE-46CB-BAD5-32FF02ACE3E3}" type="pres">
      <dgm:prSet presAssocID="{67D776C1-E2D2-4110-9C56-684D7EA8CF79}" presName="level3hierChild" presStyleCnt="0"/>
      <dgm:spPr/>
    </dgm:pt>
    <dgm:pt modelId="{19FC1CFB-655B-4361-B95D-774DC6F9E2B7}" type="pres">
      <dgm:prSet presAssocID="{70EF6D40-B58E-4A6C-B896-E5F6C7F6D9E0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3C00AADC-E2B2-4543-8E24-2904B64D20F4}" type="pres">
      <dgm:prSet presAssocID="{70EF6D40-B58E-4A6C-B896-E5F6C7F6D9E0}" presName="connTx" presStyleLbl="parChTrans1D2" presStyleIdx="1" presStyleCnt="4"/>
      <dgm:spPr/>
      <dgm:t>
        <a:bodyPr/>
        <a:lstStyle/>
        <a:p>
          <a:endParaRPr lang="ru-RU"/>
        </a:p>
      </dgm:t>
    </dgm:pt>
    <dgm:pt modelId="{B9BC746F-90FA-4310-9FC9-8D6E62ED6DA9}" type="pres">
      <dgm:prSet presAssocID="{5C5A5D53-C6D5-402E-9F07-58B542AA3CC8}" presName="root2" presStyleCnt="0"/>
      <dgm:spPr/>
    </dgm:pt>
    <dgm:pt modelId="{4B38EF92-3921-48DE-B9E6-74048C03D0BC}" type="pres">
      <dgm:prSet presAssocID="{5C5A5D53-C6D5-402E-9F07-58B542AA3CC8}" presName="LevelTwoTextNode" presStyleLbl="node2" presStyleIdx="1" presStyleCnt="4" custScaleX="263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1A801B-F47F-4328-B2D2-228B2EEB7387}" type="pres">
      <dgm:prSet presAssocID="{5C5A5D53-C6D5-402E-9F07-58B542AA3CC8}" presName="level3hierChild" presStyleCnt="0"/>
      <dgm:spPr/>
    </dgm:pt>
    <dgm:pt modelId="{2E86AB44-DD1D-40C2-AA5A-8D0911CABCDC}" type="pres">
      <dgm:prSet presAssocID="{2116399E-27EC-4C5C-A648-2DB5318AF5A6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93E179B1-F17A-4A40-89BF-91D0FCB98417}" type="pres">
      <dgm:prSet presAssocID="{2116399E-27EC-4C5C-A648-2DB5318AF5A6}" presName="connTx" presStyleLbl="parChTrans1D2" presStyleIdx="2" presStyleCnt="4"/>
      <dgm:spPr/>
      <dgm:t>
        <a:bodyPr/>
        <a:lstStyle/>
        <a:p>
          <a:endParaRPr lang="ru-RU"/>
        </a:p>
      </dgm:t>
    </dgm:pt>
    <dgm:pt modelId="{2F7E1624-12EA-4AD6-80BB-50B0D64E6C9A}" type="pres">
      <dgm:prSet presAssocID="{CB9C41FC-587A-49C0-92B6-1A7268869503}" presName="root2" presStyleCnt="0"/>
      <dgm:spPr/>
    </dgm:pt>
    <dgm:pt modelId="{436E670D-EAA6-44A5-B2B9-B35846E1D26E}" type="pres">
      <dgm:prSet presAssocID="{CB9C41FC-587A-49C0-92B6-1A7268869503}" presName="LevelTwoTextNode" presStyleLbl="node2" presStyleIdx="2" presStyleCnt="4" custScaleX="2606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83400D-DC21-46BE-9EB8-C80A05187B9A}" type="pres">
      <dgm:prSet presAssocID="{CB9C41FC-587A-49C0-92B6-1A7268869503}" presName="level3hierChild" presStyleCnt="0"/>
      <dgm:spPr/>
    </dgm:pt>
    <dgm:pt modelId="{53520447-4EE6-459F-A3CE-E5C16954F37D}" type="pres">
      <dgm:prSet presAssocID="{60EC3377-2846-4C94-A0AE-CFF0C013B37F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FAE6481C-CF5A-4434-AF3A-4E9FBD2D52F2}" type="pres">
      <dgm:prSet presAssocID="{60EC3377-2846-4C94-A0AE-CFF0C013B37F}" presName="connTx" presStyleLbl="parChTrans1D2" presStyleIdx="3" presStyleCnt="4"/>
      <dgm:spPr/>
      <dgm:t>
        <a:bodyPr/>
        <a:lstStyle/>
        <a:p>
          <a:endParaRPr lang="ru-RU"/>
        </a:p>
      </dgm:t>
    </dgm:pt>
    <dgm:pt modelId="{B2D9E96F-064B-4E6F-9CDD-ED7AB9E325D6}" type="pres">
      <dgm:prSet presAssocID="{E2499BBD-9D02-43AD-8249-2873587CC5DC}" presName="root2" presStyleCnt="0"/>
      <dgm:spPr/>
    </dgm:pt>
    <dgm:pt modelId="{D3897C3C-2226-4C42-BCB9-64C9988919CB}" type="pres">
      <dgm:prSet presAssocID="{E2499BBD-9D02-43AD-8249-2873587CC5DC}" presName="LevelTwoTextNode" presStyleLbl="node2" presStyleIdx="3" presStyleCnt="4" custScaleX="2598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23003D-A0BB-4696-8664-2C034C041399}" type="pres">
      <dgm:prSet presAssocID="{E2499BBD-9D02-43AD-8249-2873587CC5DC}" presName="level3hierChild" presStyleCnt="0"/>
      <dgm:spPr/>
    </dgm:pt>
  </dgm:ptLst>
  <dgm:cxnLst>
    <dgm:cxn modelId="{10E6A6B9-F8B0-4B3A-AFC9-C628CB8BD98E}" type="presOf" srcId="{2116399E-27EC-4C5C-A648-2DB5318AF5A6}" destId="{2E86AB44-DD1D-40C2-AA5A-8D0911CABCDC}" srcOrd="0" destOrd="0" presId="urn:microsoft.com/office/officeart/2005/8/layout/hierarchy2"/>
    <dgm:cxn modelId="{A40137D7-554E-4A0B-B42E-B485D6B84668}" type="presOf" srcId="{1AD0938C-8FF3-4434-B892-F3E48F6C3525}" destId="{F07556EE-A810-403C-90AF-C85BA52AE649}" srcOrd="0" destOrd="0" presId="urn:microsoft.com/office/officeart/2005/8/layout/hierarchy2"/>
    <dgm:cxn modelId="{33284709-9A9D-4C5A-89DF-8CB160C5A463}" type="presOf" srcId="{5C5A5D53-C6D5-402E-9F07-58B542AA3CC8}" destId="{4B38EF92-3921-48DE-B9E6-74048C03D0BC}" srcOrd="0" destOrd="0" presId="urn:microsoft.com/office/officeart/2005/8/layout/hierarchy2"/>
    <dgm:cxn modelId="{DD1A9145-9457-4F34-9DDF-5CCF87EBA352}" srcId="{1D07217F-52AE-4C4A-B836-1E1F511849D3}" destId="{67D776C1-E2D2-4110-9C56-684D7EA8CF79}" srcOrd="0" destOrd="0" parTransId="{86F034E8-0DC6-41B0-B4A2-B85735109D3F}" sibTransId="{ACD3DC81-DB18-45B9-9911-A5F017C39486}"/>
    <dgm:cxn modelId="{124EFD83-4CFC-4B00-92DC-20F4EC231500}" type="presOf" srcId="{70EF6D40-B58E-4A6C-B896-E5F6C7F6D9E0}" destId="{3C00AADC-E2B2-4543-8E24-2904B64D20F4}" srcOrd="1" destOrd="0" presId="urn:microsoft.com/office/officeart/2005/8/layout/hierarchy2"/>
    <dgm:cxn modelId="{8A360E9C-8B14-4124-82A9-FB1C694D7451}" type="presOf" srcId="{67D776C1-E2D2-4110-9C56-684D7EA8CF79}" destId="{AD0A64BE-1D1D-4298-BC6A-B04559772E3C}" srcOrd="0" destOrd="0" presId="urn:microsoft.com/office/officeart/2005/8/layout/hierarchy2"/>
    <dgm:cxn modelId="{F5CFC4D8-3A48-4D8E-9EBA-1D54BB5BCD70}" type="presOf" srcId="{2116399E-27EC-4C5C-A648-2DB5318AF5A6}" destId="{93E179B1-F17A-4A40-89BF-91D0FCB98417}" srcOrd="1" destOrd="0" presId="urn:microsoft.com/office/officeart/2005/8/layout/hierarchy2"/>
    <dgm:cxn modelId="{2117CBDA-7D9B-4DC2-87AB-AF8991CF22C9}" srcId="{1D07217F-52AE-4C4A-B836-1E1F511849D3}" destId="{E2499BBD-9D02-43AD-8249-2873587CC5DC}" srcOrd="3" destOrd="0" parTransId="{60EC3377-2846-4C94-A0AE-CFF0C013B37F}" sibTransId="{8801AF7C-AF87-4247-8FBA-D9158F419132}"/>
    <dgm:cxn modelId="{B910ACEF-8050-4064-8A41-77031D5593B7}" type="presOf" srcId="{70EF6D40-B58E-4A6C-B896-E5F6C7F6D9E0}" destId="{19FC1CFB-655B-4361-B95D-774DC6F9E2B7}" srcOrd="0" destOrd="0" presId="urn:microsoft.com/office/officeart/2005/8/layout/hierarchy2"/>
    <dgm:cxn modelId="{5316496B-6E54-455F-A4D7-04D3E8F8161F}" type="presOf" srcId="{1D07217F-52AE-4C4A-B836-1E1F511849D3}" destId="{EE3BF856-3930-419E-A536-BEC20E17928A}" srcOrd="0" destOrd="0" presId="urn:microsoft.com/office/officeart/2005/8/layout/hierarchy2"/>
    <dgm:cxn modelId="{BAAE90CF-0605-4CA6-9AB1-0A8CDCF4064D}" type="presOf" srcId="{86F034E8-0DC6-41B0-B4A2-B85735109D3F}" destId="{317ED70E-65E8-45F2-8844-7318BAAF93E1}" srcOrd="0" destOrd="0" presId="urn:microsoft.com/office/officeart/2005/8/layout/hierarchy2"/>
    <dgm:cxn modelId="{962624A1-CFE0-47E8-B64A-8A0FFE980FAC}" srcId="{1AD0938C-8FF3-4434-B892-F3E48F6C3525}" destId="{1D07217F-52AE-4C4A-B836-1E1F511849D3}" srcOrd="0" destOrd="0" parTransId="{202A85C3-17C5-48A6-BFAB-18B3F76C2090}" sibTransId="{E71593C7-9422-405E-96AE-22A6A28F2814}"/>
    <dgm:cxn modelId="{3299B865-299C-46BF-BC23-58B195C0DEB6}" type="presOf" srcId="{CB9C41FC-587A-49C0-92B6-1A7268869503}" destId="{436E670D-EAA6-44A5-B2B9-B35846E1D26E}" srcOrd="0" destOrd="0" presId="urn:microsoft.com/office/officeart/2005/8/layout/hierarchy2"/>
    <dgm:cxn modelId="{3B4A72B3-CC60-4BDE-91E4-F8B74386137F}" type="presOf" srcId="{60EC3377-2846-4C94-A0AE-CFF0C013B37F}" destId="{53520447-4EE6-459F-A3CE-E5C16954F37D}" srcOrd="0" destOrd="0" presId="urn:microsoft.com/office/officeart/2005/8/layout/hierarchy2"/>
    <dgm:cxn modelId="{2C8F5749-69F6-4004-B248-E2224B5321D4}" type="presOf" srcId="{E2499BBD-9D02-43AD-8249-2873587CC5DC}" destId="{D3897C3C-2226-4C42-BCB9-64C9988919CB}" srcOrd="0" destOrd="0" presId="urn:microsoft.com/office/officeart/2005/8/layout/hierarchy2"/>
    <dgm:cxn modelId="{FDE43359-B87F-4A09-8BB7-389B880923A5}" type="presOf" srcId="{86F034E8-0DC6-41B0-B4A2-B85735109D3F}" destId="{03BA22D5-12A7-4FF9-876B-69BDD52344E2}" srcOrd="1" destOrd="0" presId="urn:microsoft.com/office/officeart/2005/8/layout/hierarchy2"/>
    <dgm:cxn modelId="{F84AE5F9-5566-4D7D-81A8-3B1D4635C2D8}" srcId="{1D07217F-52AE-4C4A-B836-1E1F511849D3}" destId="{CB9C41FC-587A-49C0-92B6-1A7268869503}" srcOrd="2" destOrd="0" parTransId="{2116399E-27EC-4C5C-A648-2DB5318AF5A6}" sibTransId="{BEEE51E2-387B-40C2-A364-3EDC48B0BB61}"/>
    <dgm:cxn modelId="{769FCD70-2E9B-47ED-9BCB-5FD0DB5A0916}" type="presOf" srcId="{60EC3377-2846-4C94-A0AE-CFF0C013B37F}" destId="{FAE6481C-CF5A-4434-AF3A-4E9FBD2D52F2}" srcOrd="1" destOrd="0" presId="urn:microsoft.com/office/officeart/2005/8/layout/hierarchy2"/>
    <dgm:cxn modelId="{84B518FA-BCAE-49BD-9F47-6EB906686D78}" srcId="{1D07217F-52AE-4C4A-B836-1E1F511849D3}" destId="{5C5A5D53-C6D5-402E-9F07-58B542AA3CC8}" srcOrd="1" destOrd="0" parTransId="{70EF6D40-B58E-4A6C-B896-E5F6C7F6D9E0}" sibTransId="{B1EDF050-A4DB-42D1-ABDA-B35A1C4A25F0}"/>
    <dgm:cxn modelId="{2448B659-84F0-4CFA-A413-96D71E7CAB7C}" type="presParOf" srcId="{F07556EE-A810-403C-90AF-C85BA52AE649}" destId="{673A920C-FEFE-440C-B7A8-411D0C5A141E}" srcOrd="0" destOrd="0" presId="urn:microsoft.com/office/officeart/2005/8/layout/hierarchy2"/>
    <dgm:cxn modelId="{684B92D7-7BDE-4A44-BDD2-CF9070B25286}" type="presParOf" srcId="{673A920C-FEFE-440C-B7A8-411D0C5A141E}" destId="{EE3BF856-3930-419E-A536-BEC20E17928A}" srcOrd="0" destOrd="0" presId="urn:microsoft.com/office/officeart/2005/8/layout/hierarchy2"/>
    <dgm:cxn modelId="{90493E9E-C575-498C-A71D-C0F8A1FC987A}" type="presParOf" srcId="{673A920C-FEFE-440C-B7A8-411D0C5A141E}" destId="{09286504-09A6-48E0-B033-A2A7F6F5B706}" srcOrd="1" destOrd="0" presId="urn:microsoft.com/office/officeart/2005/8/layout/hierarchy2"/>
    <dgm:cxn modelId="{0587B610-BA98-4E3D-ACEA-FC76A00C4697}" type="presParOf" srcId="{09286504-09A6-48E0-B033-A2A7F6F5B706}" destId="{317ED70E-65E8-45F2-8844-7318BAAF93E1}" srcOrd="0" destOrd="0" presId="urn:microsoft.com/office/officeart/2005/8/layout/hierarchy2"/>
    <dgm:cxn modelId="{1A0A02F3-B468-442E-A76C-DF35A4F5BAE6}" type="presParOf" srcId="{317ED70E-65E8-45F2-8844-7318BAAF93E1}" destId="{03BA22D5-12A7-4FF9-876B-69BDD52344E2}" srcOrd="0" destOrd="0" presId="urn:microsoft.com/office/officeart/2005/8/layout/hierarchy2"/>
    <dgm:cxn modelId="{64C2CB3F-6CF6-4C9B-8BB6-259A2EE169E1}" type="presParOf" srcId="{09286504-09A6-48E0-B033-A2A7F6F5B706}" destId="{49AEB6A4-AAF5-4AC1-953E-FBA1B943DC7E}" srcOrd="1" destOrd="0" presId="urn:microsoft.com/office/officeart/2005/8/layout/hierarchy2"/>
    <dgm:cxn modelId="{6B57CEA1-2841-4805-9BB8-2003B86CF084}" type="presParOf" srcId="{49AEB6A4-AAF5-4AC1-953E-FBA1B943DC7E}" destId="{AD0A64BE-1D1D-4298-BC6A-B04559772E3C}" srcOrd="0" destOrd="0" presId="urn:microsoft.com/office/officeart/2005/8/layout/hierarchy2"/>
    <dgm:cxn modelId="{DE9E68E2-0C6E-4EB9-BE66-4B103951ED4E}" type="presParOf" srcId="{49AEB6A4-AAF5-4AC1-953E-FBA1B943DC7E}" destId="{D109D5AF-09DE-46CB-BAD5-32FF02ACE3E3}" srcOrd="1" destOrd="0" presId="urn:microsoft.com/office/officeart/2005/8/layout/hierarchy2"/>
    <dgm:cxn modelId="{2D1112C9-6D1A-450A-B985-BEC8B20305B6}" type="presParOf" srcId="{09286504-09A6-48E0-B033-A2A7F6F5B706}" destId="{19FC1CFB-655B-4361-B95D-774DC6F9E2B7}" srcOrd="2" destOrd="0" presId="urn:microsoft.com/office/officeart/2005/8/layout/hierarchy2"/>
    <dgm:cxn modelId="{13687400-1414-4406-82D7-5B7FB7C90A7E}" type="presParOf" srcId="{19FC1CFB-655B-4361-B95D-774DC6F9E2B7}" destId="{3C00AADC-E2B2-4543-8E24-2904B64D20F4}" srcOrd="0" destOrd="0" presId="urn:microsoft.com/office/officeart/2005/8/layout/hierarchy2"/>
    <dgm:cxn modelId="{A75BAB1A-8B00-4C58-87FB-33B6309518CA}" type="presParOf" srcId="{09286504-09A6-48E0-B033-A2A7F6F5B706}" destId="{B9BC746F-90FA-4310-9FC9-8D6E62ED6DA9}" srcOrd="3" destOrd="0" presId="urn:microsoft.com/office/officeart/2005/8/layout/hierarchy2"/>
    <dgm:cxn modelId="{6D4C2D16-F540-472D-BBF6-BE46EE07E567}" type="presParOf" srcId="{B9BC746F-90FA-4310-9FC9-8D6E62ED6DA9}" destId="{4B38EF92-3921-48DE-B9E6-74048C03D0BC}" srcOrd="0" destOrd="0" presId="urn:microsoft.com/office/officeart/2005/8/layout/hierarchy2"/>
    <dgm:cxn modelId="{FFD2B859-6B77-4C41-AF5D-2F0BB511A9C7}" type="presParOf" srcId="{B9BC746F-90FA-4310-9FC9-8D6E62ED6DA9}" destId="{641A801B-F47F-4328-B2D2-228B2EEB7387}" srcOrd="1" destOrd="0" presId="urn:microsoft.com/office/officeart/2005/8/layout/hierarchy2"/>
    <dgm:cxn modelId="{61D5A879-C0EC-46BA-9393-8A8995D554AB}" type="presParOf" srcId="{09286504-09A6-48E0-B033-A2A7F6F5B706}" destId="{2E86AB44-DD1D-40C2-AA5A-8D0911CABCDC}" srcOrd="4" destOrd="0" presId="urn:microsoft.com/office/officeart/2005/8/layout/hierarchy2"/>
    <dgm:cxn modelId="{0D27DB67-0333-4777-A56F-53CE9C51BCDD}" type="presParOf" srcId="{2E86AB44-DD1D-40C2-AA5A-8D0911CABCDC}" destId="{93E179B1-F17A-4A40-89BF-91D0FCB98417}" srcOrd="0" destOrd="0" presId="urn:microsoft.com/office/officeart/2005/8/layout/hierarchy2"/>
    <dgm:cxn modelId="{0558B399-4786-4C4A-959E-D34477AE04BB}" type="presParOf" srcId="{09286504-09A6-48E0-B033-A2A7F6F5B706}" destId="{2F7E1624-12EA-4AD6-80BB-50B0D64E6C9A}" srcOrd="5" destOrd="0" presId="urn:microsoft.com/office/officeart/2005/8/layout/hierarchy2"/>
    <dgm:cxn modelId="{AC3D7A8F-087B-40C8-87A8-B36C0C1A3691}" type="presParOf" srcId="{2F7E1624-12EA-4AD6-80BB-50B0D64E6C9A}" destId="{436E670D-EAA6-44A5-B2B9-B35846E1D26E}" srcOrd="0" destOrd="0" presId="urn:microsoft.com/office/officeart/2005/8/layout/hierarchy2"/>
    <dgm:cxn modelId="{F54EA753-1241-4DBC-A90B-8486C87E8A9E}" type="presParOf" srcId="{2F7E1624-12EA-4AD6-80BB-50B0D64E6C9A}" destId="{8983400D-DC21-46BE-9EB8-C80A05187B9A}" srcOrd="1" destOrd="0" presId="urn:microsoft.com/office/officeart/2005/8/layout/hierarchy2"/>
    <dgm:cxn modelId="{94E103F2-10AA-4C70-9377-B1370C13B962}" type="presParOf" srcId="{09286504-09A6-48E0-B033-A2A7F6F5B706}" destId="{53520447-4EE6-459F-A3CE-E5C16954F37D}" srcOrd="6" destOrd="0" presId="urn:microsoft.com/office/officeart/2005/8/layout/hierarchy2"/>
    <dgm:cxn modelId="{CFDCF952-1D9B-416F-B2E1-EBC2E12FEA6F}" type="presParOf" srcId="{53520447-4EE6-459F-A3CE-E5C16954F37D}" destId="{FAE6481C-CF5A-4434-AF3A-4E9FBD2D52F2}" srcOrd="0" destOrd="0" presId="urn:microsoft.com/office/officeart/2005/8/layout/hierarchy2"/>
    <dgm:cxn modelId="{D17ECBAC-9D89-4F68-9E43-44BA78EC3EF6}" type="presParOf" srcId="{09286504-09A6-48E0-B033-A2A7F6F5B706}" destId="{B2D9E96F-064B-4E6F-9CDD-ED7AB9E325D6}" srcOrd="7" destOrd="0" presId="urn:microsoft.com/office/officeart/2005/8/layout/hierarchy2"/>
    <dgm:cxn modelId="{FC996ABB-EFA8-4FE8-8FA5-ACFA2E80D6DF}" type="presParOf" srcId="{B2D9E96F-064B-4E6F-9CDD-ED7AB9E325D6}" destId="{D3897C3C-2226-4C42-BCB9-64C9988919CB}" srcOrd="0" destOrd="0" presId="urn:microsoft.com/office/officeart/2005/8/layout/hierarchy2"/>
    <dgm:cxn modelId="{DC33BBAA-05DF-4F6A-91D3-996C4CC73DF2}" type="presParOf" srcId="{B2D9E96F-064B-4E6F-9CDD-ED7AB9E325D6}" destId="{6A23003D-A0BB-4696-8664-2C034C04139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BF856-3930-419E-A536-BEC20E17928A}">
      <dsp:nvSpPr>
        <dsp:cNvPr id="0" name=""/>
        <dsp:cNvSpPr/>
      </dsp:nvSpPr>
      <dsp:spPr>
        <a:xfrm>
          <a:off x="906265" y="1353864"/>
          <a:ext cx="1566734" cy="783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Тварини</a:t>
          </a:r>
          <a:endParaRPr lang="ru-RU" sz="2000" kern="1200" dirty="0"/>
        </a:p>
      </dsp:txBody>
      <dsp:txXfrm>
        <a:off x="929209" y="1376808"/>
        <a:ext cx="1520846" cy="737479"/>
      </dsp:txXfrm>
    </dsp:sp>
    <dsp:sp modelId="{317ED70E-65E8-45F2-8844-7318BAAF93E1}">
      <dsp:nvSpPr>
        <dsp:cNvPr id="0" name=""/>
        <dsp:cNvSpPr/>
      </dsp:nvSpPr>
      <dsp:spPr>
        <a:xfrm rot="17692822">
          <a:off x="2041567" y="1049698"/>
          <a:ext cx="1489556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489556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749107" y="1032654"/>
        <a:ext cx="74477" cy="74477"/>
      </dsp:txXfrm>
    </dsp:sp>
    <dsp:sp modelId="{AD0A64BE-1D1D-4298-BC6A-B04559772E3C}">
      <dsp:nvSpPr>
        <dsp:cNvPr id="0" name=""/>
        <dsp:cNvSpPr/>
      </dsp:nvSpPr>
      <dsp:spPr>
        <a:xfrm>
          <a:off x="3099693" y="2556"/>
          <a:ext cx="4130945" cy="783367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35000">
              <a:schemeClr val="accent3">
                <a:lumMod val="75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Інтактні тварини</a:t>
          </a:r>
          <a:endParaRPr lang="ru-RU" sz="2400" b="1" kern="1200" dirty="0"/>
        </a:p>
      </dsp:txBody>
      <dsp:txXfrm>
        <a:off x="3122637" y="25500"/>
        <a:ext cx="4085057" cy="737479"/>
      </dsp:txXfrm>
    </dsp:sp>
    <dsp:sp modelId="{19FC1CFB-655B-4361-B95D-774DC6F9E2B7}">
      <dsp:nvSpPr>
        <dsp:cNvPr id="0" name=""/>
        <dsp:cNvSpPr/>
      </dsp:nvSpPr>
      <dsp:spPr>
        <a:xfrm rot="19457599">
          <a:off x="2400458" y="1500134"/>
          <a:ext cx="77177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771775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767051" y="1501035"/>
        <a:ext cx="38588" cy="38588"/>
      </dsp:txXfrm>
    </dsp:sp>
    <dsp:sp modelId="{4B38EF92-3921-48DE-B9E6-74048C03D0BC}">
      <dsp:nvSpPr>
        <dsp:cNvPr id="0" name=""/>
        <dsp:cNvSpPr/>
      </dsp:nvSpPr>
      <dsp:spPr>
        <a:xfrm>
          <a:off x="3099693" y="903428"/>
          <a:ext cx="4130945" cy="783367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3000">
              <a:schemeClr val="accent2">
                <a:lumMod val="20000"/>
                <a:lumOff val="8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path path="rect">
            <a:fillToRect l="100000" t="100000"/>
          </a:path>
          <a:tileRect r="-100000" b="-10000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Контрольна патологія – резистентність до інсуліну (ІР)</a:t>
          </a:r>
          <a:endParaRPr lang="ru-RU" sz="2000" b="1" kern="1200" dirty="0"/>
        </a:p>
      </dsp:txBody>
      <dsp:txXfrm>
        <a:off x="3122637" y="926372"/>
        <a:ext cx="4085057" cy="737479"/>
      </dsp:txXfrm>
    </dsp:sp>
    <dsp:sp modelId="{2E86AB44-DD1D-40C2-AA5A-8D0911CABCDC}">
      <dsp:nvSpPr>
        <dsp:cNvPr id="0" name=""/>
        <dsp:cNvSpPr/>
      </dsp:nvSpPr>
      <dsp:spPr>
        <a:xfrm rot="2142401">
          <a:off x="2400458" y="1950570"/>
          <a:ext cx="771775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771775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767051" y="1951471"/>
        <a:ext cx="38588" cy="38588"/>
      </dsp:txXfrm>
    </dsp:sp>
    <dsp:sp modelId="{436E670D-EAA6-44A5-B2B9-B35846E1D26E}">
      <dsp:nvSpPr>
        <dsp:cNvPr id="0" name=""/>
        <dsp:cNvSpPr/>
      </dsp:nvSpPr>
      <dsp:spPr>
        <a:xfrm>
          <a:off x="3099693" y="1804300"/>
          <a:ext cx="4083771" cy="783367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accent4">
                <a:lumMod val="60000"/>
                <a:lumOff val="40000"/>
              </a:schemeClr>
            </a:gs>
            <a:gs pos="35000">
              <a:schemeClr val="accent4">
                <a:lumMod val="66000"/>
                <a:lumOff val="34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/>
            <a:t>Тварини з ІР, яким вводили </a:t>
          </a:r>
          <a:r>
            <a:rPr lang="uk-UA" sz="1900" b="1" kern="1200" dirty="0" smtClean="0"/>
            <a:t>екстракт з листя мучниці</a:t>
          </a:r>
          <a:endParaRPr lang="ru-RU" sz="1900" b="1" kern="1200" dirty="0"/>
        </a:p>
      </dsp:txBody>
      <dsp:txXfrm>
        <a:off x="3122637" y="1827244"/>
        <a:ext cx="4037883" cy="737479"/>
      </dsp:txXfrm>
    </dsp:sp>
    <dsp:sp modelId="{53520447-4EE6-459F-A3CE-E5C16954F37D}">
      <dsp:nvSpPr>
        <dsp:cNvPr id="0" name=""/>
        <dsp:cNvSpPr/>
      </dsp:nvSpPr>
      <dsp:spPr>
        <a:xfrm rot="3907178">
          <a:off x="2041567" y="2401007"/>
          <a:ext cx="1489556" cy="40390"/>
        </a:xfrm>
        <a:custGeom>
          <a:avLst/>
          <a:gdLst/>
          <a:ahLst/>
          <a:cxnLst/>
          <a:rect l="0" t="0" r="0" b="0"/>
          <a:pathLst>
            <a:path>
              <a:moveTo>
                <a:pt x="0" y="20195"/>
              </a:moveTo>
              <a:lnTo>
                <a:pt x="1489556" y="201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49107" y="2383963"/>
        <a:ext cx="74477" cy="74477"/>
      </dsp:txXfrm>
    </dsp:sp>
    <dsp:sp modelId="{D3897C3C-2226-4C42-BCB9-64C9988919CB}">
      <dsp:nvSpPr>
        <dsp:cNvPr id="0" name=""/>
        <dsp:cNvSpPr/>
      </dsp:nvSpPr>
      <dsp:spPr>
        <a:xfrm>
          <a:off x="3099693" y="2705172"/>
          <a:ext cx="4071253" cy="783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Контрольна група - тварини, яким </a:t>
          </a:r>
          <a:r>
            <a:rPr lang="ru-RU" sz="1900" kern="1200" dirty="0" smtClean="0"/>
            <a:t>вводили </a:t>
          </a:r>
          <a:r>
            <a:rPr lang="ru-RU" sz="1900" kern="1200" dirty="0" err="1" smtClean="0"/>
            <a:t>густий</a:t>
          </a:r>
          <a:r>
            <a:rPr lang="ru-RU" sz="1900" kern="1200" dirty="0" smtClean="0"/>
            <a:t> </a:t>
          </a:r>
          <a:r>
            <a:rPr lang="ru-RU" sz="1900" kern="1200" dirty="0" err="1" smtClean="0"/>
            <a:t>екстракт</a:t>
          </a:r>
          <a:endParaRPr lang="ru-RU" sz="1900" kern="1200" dirty="0"/>
        </a:p>
      </dsp:txBody>
      <dsp:txXfrm>
        <a:off x="3122637" y="2728116"/>
        <a:ext cx="4025365" cy="737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B2417-1C79-4E94-AFC4-71F893EDEB06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AD698-0B82-4789-9764-12859FB0CB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2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254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096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648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53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05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20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36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851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43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277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AD698-0B82-4789-9764-12859FB0CBE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99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f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93987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/>
              <a:t>ВИВЧЕННЯ АНТИОКСИДАНТНОЇ ТА ГЕПАТОПРОТЕКТОРНОЇ АКТИВНОСТІ ЕКСТРАКТУ З ЛИСТЯ МУЧНИЦІ ЗВИЧАЙНОЇ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805264"/>
            <a:ext cx="7488832" cy="769640"/>
          </a:xfrm>
        </p:spPr>
        <p:txBody>
          <a:bodyPr>
            <a:noAutofit/>
          </a:bodyPr>
          <a:lstStyle/>
          <a:p>
            <a:r>
              <a:rPr lang="uk-UA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Доц. кафедри біологічної хімії </a:t>
            </a:r>
            <a:r>
              <a:rPr lang="uk-UA" sz="2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Красільнікова</a:t>
            </a:r>
            <a:r>
              <a:rPr lang="uk-UA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uk-UA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О.А</a:t>
            </a:r>
          </a:p>
          <a:p>
            <a:r>
              <a:rPr lang="uk-UA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Доц</a:t>
            </a:r>
            <a:r>
              <a:rPr lang="uk-UA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кафедри біологічної хімії Кравченко Г.Б.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04663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НАЦІОНАЛЬНИЙ ФАРМАЦЕВТИЧНИЙ УНІВЕРСИТЕТ</a:t>
            </a:r>
          </a:p>
          <a:p>
            <a:pPr algn="ctr"/>
            <a:r>
              <a:rPr lang="ru-RU" sz="2400" b="1" dirty="0"/>
              <a:t>КАФЕДРА БІОЛОГІЧНОЇ ХІМІЇ</a:t>
            </a:r>
          </a:p>
        </p:txBody>
      </p:sp>
    </p:spTree>
    <p:extLst>
      <p:ext uri="{BB962C8B-B14F-4D97-AF65-F5344CB8AC3E}">
        <p14:creationId xmlns:p14="http://schemas.microsoft.com/office/powerpoint/2010/main" val="255961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2807" y="116632"/>
            <a:ext cx="6790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/>
              <a:t>Вивчення</a:t>
            </a:r>
            <a:r>
              <a:rPr lang="ru-RU" sz="2400" b="1" dirty="0"/>
              <a:t> </a:t>
            </a:r>
            <a:r>
              <a:rPr lang="ru-RU" sz="2400" b="1" dirty="0" err="1"/>
              <a:t>впливу</a:t>
            </a:r>
            <a:r>
              <a:rPr lang="ru-RU" sz="2400" b="1" dirty="0"/>
              <a:t> </a:t>
            </a:r>
            <a:r>
              <a:rPr lang="ru-RU" sz="2400" b="1" dirty="0" err="1"/>
              <a:t>поліфенольного</a:t>
            </a:r>
            <a:r>
              <a:rPr lang="ru-RU" sz="2400" b="1" dirty="0"/>
              <a:t> </a:t>
            </a:r>
            <a:r>
              <a:rPr lang="ru-RU" sz="2400" b="1" dirty="0" err="1"/>
              <a:t>екстракту</a:t>
            </a:r>
            <a:r>
              <a:rPr lang="ru-RU" sz="2400" b="1" dirty="0"/>
              <a:t> з </a:t>
            </a:r>
            <a:r>
              <a:rPr lang="ru-RU" sz="2400" b="1" dirty="0" err="1" smtClean="0"/>
              <a:t>листя</a:t>
            </a:r>
            <a:r>
              <a:rPr lang="ru-RU" sz="2400" b="1" dirty="0" smtClean="0"/>
              <a:t> </a:t>
            </a:r>
            <a:r>
              <a:rPr lang="ru-RU" sz="2400" b="1" dirty="0" err="1"/>
              <a:t>М</a:t>
            </a:r>
            <a:r>
              <a:rPr lang="ru-RU" sz="2400" b="1" dirty="0" err="1" smtClean="0"/>
              <a:t>учниці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зичайної</a:t>
            </a:r>
            <a:r>
              <a:rPr lang="ru-RU" sz="2400" b="1" dirty="0" smtClean="0"/>
              <a:t> </a:t>
            </a:r>
            <a:r>
              <a:rPr lang="ru-RU" sz="2400" b="1" dirty="0"/>
              <a:t>на </a:t>
            </a:r>
            <a:r>
              <a:rPr lang="ru-RU" sz="2400" b="1" dirty="0" err="1" smtClean="0"/>
              <a:t>активність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гепатоспецифічних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ферментів</a:t>
            </a:r>
            <a:r>
              <a:rPr lang="ru-RU" sz="2400" b="1" dirty="0" smtClean="0"/>
              <a:t> </a:t>
            </a:r>
            <a:r>
              <a:rPr lang="ru-RU" sz="2400" b="1" dirty="0" smtClean="0"/>
              <a:t>в </a:t>
            </a:r>
            <a:r>
              <a:rPr lang="ru-RU" sz="2400" b="1" dirty="0" err="1"/>
              <a:t>сироватці</a:t>
            </a:r>
            <a:r>
              <a:rPr lang="ru-RU" sz="2400" b="1" dirty="0"/>
              <a:t> </a:t>
            </a:r>
            <a:r>
              <a:rPr lang="ru-RU" sz="2400" b="1" dirty="0" err="1" smtClean="0"/>
              <a:t>крові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щурів</a:t>
            </a:r>
            <a:r>
              <a:rPr lang="ru-RU" sz="2400" b="1" dirty="0" smtClean="0"/>
              <a:t>, </a:t>
            </a:r>
          </a:p>
          <a:p>
            <a:pPr algn="ctr"/>
            <a:r>
              <a:rPr lang="ru-RU" sz="2400" b="1" dirty="0" smtClean="0"/>
              <a:t>(</a:t>
            </a:r>
            <a:r>
              <a:rPr lang="en-US" sz="2400" b="1" dirty="0"/>
              <a:t>M ± </a:t>
            </a:r>
            <a:r>
              <a:rPr lang="en-US" sz="2400" b="1" dirty="0" smtClean="0"/>
              <a:t>m</a:t>
            </a:r>
            <a:r>
              <a:rPr lang="ru-RU" sz="2400" b="1" dirty="0" smtClean="0"/>
              <a:t>, </a:t>
            </a:r>
            <a:r>
              <a:rPr lang="en-US" sz="2400" b="1" dirty="0" smtClean="0"/>
              <a:t> </a:t>
            </a:r>
            <a:r>
              <a:rPr lang="en-US" sz="2400" b="1" dirty="0"/>
              <a:t>n = </a:t>
            </a:r>
            <a:r>
              <a:rPr lang="uk-UA" sz="2400" b="1" dirty="0" smtClean="0"/>
              <a:t>6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9694629"/>
              </p:ext>
            </p:extLst>
          </p:nvPr>
        </p:nvGraphicFramePr>
        <p:xfrm>
          <a:off x="340796" y="2286251"/>
          <a:ext cx="751249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584" y="1628800"/>
            <a:ext cx="1213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АЛТ, ОД/л</a:t>
            </a:r>
            <a:endParaRPr lang="ru-RU" b="1" i="1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755674889"/>
              </p:ext>
            </p:extLst>
          </p:nvPr>
        </p:nvGraphicFramePr>
        <p:xfrm>
          <a:off x="245465" y="4374483"/>
          <a:ext cx="8424936" cy="181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458166" y="473452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**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64251" y="270900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**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2893673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92162" y="4919189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7235" y="6273225"/>
            <a:ext cx="756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</a:t>
            </a:r>
            <a:r>
              <a:rPr lang="ru-RU" sz="1600" i="1" dirty="0" err="1"/>
              <a:t>інтакту</a:t>
            </a:r>
            <a:r>
              <a:rPr lang="ru-RU" sz="1600" i="1" dirty="0"/>
              <a:t>, р≤</a:t>
            </a:r>
            <a:r>
              <a:rPr lang="ru-RU" sz="1600" i="1" dirty="0" smtClean="0"/>
              <a:t>0,2</a:t>
            </a:r>
          </a:p>
          <a:p>
            <a:r>
              <a:rPr lang="ru-RU" sz="1600" i="1" dirty="0"/>
              <a:t>**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ІР, р≤</a:t>
            </a:r>
            <a:r>
              <a:rPr lang="ru-RU" sz="1600" i="1" dirty="0" smtClean="0"/>
              <a:t>0,5</a:t>
            </a:r>
            <a:endParaRPr lang="ru-RU" sz="16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62807" y="4189817"/>
            <a:ext cx="1181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АСТ</a:t>
            </a:r>
            <a:r>
              <a:rPr lang="ru-RU" b="1" i="1" dirty="0"/>
              <a:t>, ОД/л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21415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100949697"/>
              </p:ext>
            </p:extLst>
          </p:nvPr>
        </p:nvGraphicFramePr>
        <p:xfrm>
          <a:off x="539552" y="2276872"/>
          <a:ext cx="8064896" cy="383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76056" y="287500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**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8185" y="342900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**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8103" y="3429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88431" y="3904833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7235" y="6273225"/>
            <a:ext cx="756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</a:t>
            </a:r>
            <a:r>
              <a:rPr lang="ru-RU" sz="1600" i="1" dirty="0" err="1"/>
              <a:t>інтакту</a:t>
            </a:r>
            <a:r>
              <a:rPr lang="ru-RU" sz="1600" i="1" dirty="0"/>
              <a:t>, р≤</a:t>
            </a:r>
            <a:r>
              <a:rPr lang="ru-RU" sz="1600" i="1" dirty="0" smtClean="0"/>
              <a:t>0,2</a:t>
            </a:r>
          </a:p>
          <a:p>
            <a:r>
              <a:rPr lang="ru-RU" sz="1600" i="1" dirty="0"/>
              <a:t>**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ІР, р≤</a:t>
            </a:r>
            <a:r>
              <a:rPr lang="ru-RU" sz="1600" i="1" dirty="0" smtClean="0"/>
              <a:t>0,5</a:t>
            </a:r>
            <a:endParaRPr lang="ru-RU" sz="16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62807" y="116632"/>
            <a:ext cx="6790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/>
              <a:t>Вивчення</a:t>
            </a:r>
            <a:r>
              <a:rPr lang="ru-RU" sz="2400" b="1" dirty="0"/>
              <a:t> </a:t>
            </a:r>
            <a:r>
              <a:rPr lang="ru-RU" sz="2400" b="1" dirty="0" err="1"/>
              <a:t>впливу</a:t>
            </a:r>
            <a:r>
              <a:rPr lang="ru-RU" sz="2400" b="1" dirty="0"/>
              <a:t> </a:t>
            </a:r>
            <a:r>
              <a:rPr lang="ru-RU" sz="2400" b="1" dirty="0" err="1"/>
              <a:t>поліфенольного</a:t>
            </a:r>
            <a:r>
              <a:rPr lang="ru-RU" sz="2400" b="1" dirty="0"/>
              <a:t> </a:t>
            </a:r>
            <a:r>
              <a:rPr lang="ru-RU" sz="2400" b="1" dirty="0" err="1"/>
              <a:t>екстракту</a:t>
            </a:r>
            <a:r>
              <a:rPr lang="ru-RU" sz="2400" b="1" dirty="0"/>
              <a:t> з </a:t>
            </a:r>
            <a:r>
              <a:rPr lang="ru-RU" sz="2400" b="1" dirty="0" err="1" smtClean="0"/>
              <a:t>листя</a:t>
            </a:r>
            <a:r>
              <a:rPr lang="ru-RU" sz="2400" b="1" dirty="0" smtClean="0"/>
              <a:t> </a:t>
            </a:r>
            <a:r>
              <a:rPr lang="ru-RU" sz="2400" b="1" dirty="0" err="1"/>
              <a:t>М</a:t>
            </a:r>
            <a:r>
              <a:rPr lang="ru-RU" sz="2400" b="1" dirty="0" err="1" smtClean="0"/>
              <a:t>учниці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зичайної</a:t>
            </a:r>
            <a:r>
              <a:rPr lang="ru-RU" sz="2400" b="1" dirty="0" smtClean="0"/>
              <a:t> </a:t>
            </a:r>
            <a:r>
              <a:rPr lang="ru-RU" sz="2400" b="1" dirty="0"/>
              <a:t>на </a:t>
            </a:r>
            <a:r>
              <a:rPr lang="ru-RU" sz="2400" b="1" dirty="0" err="1" smtClean="0"/>
              <a:t>активність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гепатоспецифічних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ферментів</a:t>
            </a:r>
            <a:r>
              <a:rPr lang="ru-RU" sz="2400" b="1" dirty="0" smtClean="0"/>
              <a:t> </a:t>
            </a:r>
            <a:r>
              <a:rPr lang="ru-RU" sz="2400" b="1" dirty="0" smtClean="0"/>
              <a:t>в </a:t>
            </a:r>
            <a:r>
              <a:rPr lang="ru-RU" sz="2400" b="1" dirty="0" err="1"/>
              <a:t>сироватці</a:t>
            </a:r>
            <a:r>
              <a:rPr lang="ru-RU" sz="2400" b="1" dirty="0"/>
              <a:t> </a:t>
            </a:r>
            <a:r>
              <a:rPr lang="ru-RU" sz="2400" b="1" dirty="0" err="1" smtClean="0"/>
              <a:t>крові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щурів</a:t>
            </a:r>
            <a:r>
              <a:rPr lang="ru-RU" sz="2400" b="1" dirty="0" smtClean="0"/>
              <a:t>, </a:t>
            </a:r>
          </a:p>
          <a:p>
            <a:pPr algn="ctr"/>
            <a:r>
              <a:rPr lang="ru-RU" sz="2400" b="1" dirty="0" smtClean="0"/>
              <a:t>(</a:t>
            </a:r>
            <a:r>
              <a:rPr lang="en-US" sz="2400" b="1" dirty="0"/>
              <a:t>M ± </a:t>
            </a:r>
            <a:r>
              <a:rPr lang="en-US" sz="2400" b="1" dirty="0" smtClean="0"/>
              <a:t>m</a:t>
            </a:r>
            <a:r>
              <a:rPr lang="ru-RU" sz="2400" b="1" dirty="0" smtClean="0"/>
              <a:t>, </a:t>
            </a:r>
            <a:r>
              <a:rPr lang="en-US" sz="2400" b="1" dirty="0" smtClean="0"/>
              <a:t> </a:t>
            </a:r>
            <a:r>
              <a:rPr lang="en-US" sz="2400" b="1" dirty="0"/>
              <a:t>n = </a:t>
            </a:r>
            <a:r>
              <a:rPr lang="uk-UA" sz="2400" b="1" dirty="0" smtClean="0"/>
              <a:t>6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162880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ГГТ, </a:t>
            </a:r>
            <a:r>
              <a:rPr lang="ru-RU" b="1" i="1" dirty="0"/>
              <a:t>ОД/л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6673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7459" y="476672"/>
            <a:ext cx="31518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/>
              <a:t>ВИСНОВКИ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73401"/>
            <a:ext cx="73448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err="1"/>
              <a:t>Утримання</a:t>
            </a:r>
            <a:r>
              <a:rPr lang="ru-RU" b="1" i="1" dirty="0"/>
              <a:t> </a:t>
            </a:r>
            <a:r>
              <a:rPr lang="ru-RU" b="1" i="1" dirty="0" err="1"/>
              <a:t>тварин</a:t>
            </a:r>
            <a:r>
              <a:rPr lang="ru-RU" b="1" i="1" dirty="0"/>
              <a:t> на </a:t>
            </a:r>
            <a:r>
              <a:rPr lang="ru-RU" b="1" i="1" dirty="0" err="1"/>
              <a:t>раціоні</a:t>
            </a:r>
            <a:r>
              <a:rPr lang="ru-RU" b="1" i="1" dirty="0"/>
              <a:t>, </a:t>
            </a:r>
            <a:r>
              <a:rPr lang="ru-RU" b="1" i="1" dirty="0" err="1"/>
              <a:t>збагаченому</a:t>
            </a:r>
            <a:r>
              <a:rPr lang="ru-RU" b="1" i="1" dirty="0"/>
              <a:t> фруктозою, </a:t>
            </a:r>
            <a:r>
              <a:rPr lang="ru-RU" b="1" i="1" dirty="0" err="1"/>
              <a:t>призвело</a:t>
            </a:r>
            <a:r>
              <a:rPr lang="ru-RU" b="1" i="1" dirty="0"/>
              <a:t> до </a:t>
            </a:r>
            <a:r>
              <a:rPr lang="ru-RU" b="1" i="1" dirty="0" err="1"/>
              <a:t>розвитку</a:t>
            </a:r>
            <a:r>
              <a:rPr lang="ru-RU" b="1" i="1" dirty="0"/>
              <a:t> </a:t>
            </a:r>
            <a:r>
              <a:rPr lang="ru-RU" b="1" i="1" dirty="0" err="1"/>
              <a:t>цитолітичного</a:t>
            </a:r>
            <a:r>
              <a:rPr lang="ru-RU" b="1" i="1" dirty="0"/>
              <a:t> синдрому </a:t>
            </a:r>
            <a:r>
              <a:rPr lang="ru-RU" b="1" i="1" dirty="0" err="1"/>
              <a:t>внаслідок</a:t>
            </a:r>
            <a:r>
              <a:rPr lang="ru-RU" b="1" i="1" dirty="0"/>
              <a:t> </a:t>
            </a:r>
            <a:r>
              <a:rPr lang="ru-RU" b="1" i="1" dirty="0" err="1"/>
              <a:t>розвитку</a:t>
            </a:r>
            <a:r>
              <a:rPr lang="ru-RU" b="1" i="1" dirty="0"/>
              <a:t> </a:t>
            </a:r>
            <a:r>
              <a:rPr lang="ru-RU" b="1" i="1" dirty="0" err="1"/>
              <a:t>оксидативних</a:t>
            </a:r>
            <a:r>
              <a:rPr lang="ru-RU" b="1" i="1" dirty="0"/>
              <a:t> </a:t>
            </a:r>
            <a:r>
              <a:rPr lang="ru-RU" b="1" i="1" dirty="0" err="1"/>
              <a:t>процесів</a:t>
            </a:r>
            <a:r>
              <a:rPr lang="ru-RU" b="1" i="1" dirty="0"/>
              <a:t>, </a:t>
            </a:r>
            <a:r>
              <a:rPr lang="ru-RU" b="1" i="1" dirty="0" err="1"/>
              <a:t>виснаження</a:t>
            </a:r>
            <a:r>
              <a:rPr lang="ru-RU" b="1" i="1" dirty="0"/>
              <a:t> антиоксидантного </a:t>
            </a:r>
            <a:r>
              <a:rPr lang="ru-RU" b="1" i="1" dirty="0" err="1"/>
              <a:t>захисту</a:t>
            </a:r>
            <a:r>
              <a:rPr lang="ru-RU" b="1" i="1" dirty="0"/>
              <a:t> </a:t>
            </a:r>
            <a:r>
              <a:rPr lang="ru-RU" b="1" i="1" dirty="0" err="1"/>
              <a:t>клітин</a:t>
            </a:r>
            <a:r>
              <a:rPr lang="ru-RU" b="1" i="1" dirty="0"/>
              <a:t> та </a:t>
            </a:r>
            <a:r>
              <a:rPr lang="ru-RU" b="1" i="1" dirty="0" err="1"/>
              <a:t>порушення</a:t>
            </a:r>
            <a:r>
              <a:rPr lang="ru-RU" b="1" i="1" dirty="0"/>
              <a:t> </a:t>
            </a:r>
            <a:r>
              <a:rPr lang="ru-RU" b="1" i="1" dirty="0" err="1"/>
              <a:t>цілісності</a:t>
            </a:r>
            <a:r>
              <a:rPr lang="ru-RU" b="1" i="1" dirty="0"/>
              <a:t> </a:t>
            </a:r>
            <a:r>
              <a:rPr lang="ru-RU" b="1" i="1" dirty="0" err="1"/>
              <a:t>плазматичних</a:t>
            </a:r>
            <a:r>
              <a:rPr lang="ru-RU" b="1" i="1" dirty="0"/>
              <a:t> мембран. </a:t>
            </a:r>
            <a:endParaRPr lang="ru-RU" b="1" i="1" dirty="0" smtClean="0"/>
          </a:p>
          <a:p>
            <a:pPr marL="342900" indent="-342900">
              <a:buAutoNum type="arabicPeriod"/>
            </a:pPr>
            <a:r>
              <a:rPr lang="ru-RU" b="1" i="1" dirty="0" err="1" smtClean="0"/>
              <a:t>Тривале</a:t>
            </a:r>
            <a:r>
              <a:rPr lang="ru-RU" b="1" i="1" dirty="0" smtClean="0"/>
              <a:t> </a:t>
            </a:r>
            <a:r>
              <a:rPr lang="ru-RU" b="1" i="1" dirty="0" err="1"/>
              <a:t>введення</a:t>
            </a:r>
            <a:r>
              <a:rPr lang="ru-RU" b="1" i="1" dirty="0"/>
              <a:t> </a:t>
            </a:r>
            <a:r>
              <a:rPr lang="ru-RU" b="1" i="1" dirty="0" err="1"/>
              <a:t>поліфенольних</a:t>
            </a:r>
            <a:r>
              <a:rPr lang="ru-RU" b="1" i="1" dirty="0"/>
              <a:t> </a:t>
            </a:r>
            <a:r>
              <a:rPr lang="ru-RU" b="1" i="1" dirty="0" err="1"/>
              <a:t>екстрактів</a:t>
            </a:r>
            <a:r>
              <a:rPr lang="ru-RU" b="1" i="1" dirty="0"/>
              <a:t> з </a:t>
            </a:r>
            <a:r>
              <a:rPr lang="ru-RU" b="1" i="1" dirty="0" err="1"/>
              <a:t>листя</a:t>
            </a:r>
            <a:r>
              <a:rPr lang="ru-RU" b="1" i="1" dirty="0"/>
              <a:t> </a:t>
            </a:r>
            <a:r>
              <a:rPr lang="ru-RU" b="1" i="1" dirty="0" err="1"/>
              <a:t>Мучниці</a:t>
            </a:r>
            <a:r>
              <a:rPr lang="ru-RU" b="1" i="1" dirty="0"/>
              <a:t> </a:t>
            </a:r>
            <a:r>
              <a:rPr lang="ru-RU" b="1" i="1" dirty="0" err="1"/>
              <a:t>звичайної</a:t>
            </a:r>
            <a:r>
              <a:rPr lang="ru-RU" b="1" i="1" dirty="0"/>
              <a:t> </a:t>
            </a:r>
            <a:r>
              <a:rPr lang="ru-RU" b="1" i="1" dirty="0" err="1"/>
              <a:t>супроводжувалося</a:t>
            </a:r>
            <a:r>
              <a:rPr lang="ru-RU" b="1" i="1" dirty="0"/>
              <a:t> </a:t>
            </a:r>
            <a:r>
              <a:rPr lang="ru-RU" b="1" i="1" dirty="0" err="1"/>
              <a:t>зниженням</a:t>
            </a:r>
            <a:r>
              <a:rPr lang="ru-RU" b="1" i="1" dirty="0"/>
              <a:t> </a:t>
            </a:r>
            <a:r>
              <a:rPr lang="ru-RU" b="1" i="1" dirty="0" err="1"/>
              <a:t>вмісту</a:t>
            </a:r>
            <a:r>
              <a:rPr lang="ru-RU" b="1" i="1" dirty="0"/>
              <a:t> </a:t>
            </a:r>
            <a:r>
              <a:rPr lang="ru-RU" b="1" i="1" dirty="0" err="1"/>
              <a:t>показників</a:t>
            </a:r>
            <a:r>
              <a:rPr lang="ru-RU" b="1" i="1" dirty="0"/>
              <a:t> перекисного </a:t>
            </a:r>
            <a:r>
              <a:rPr lang="ru-RU" b="1" i="1" dirty="0" err="1"/>
              <a:t>окиснення</a:t>
            </a:r>
            <a:r>
              <a:rPr lang="ru-RU" b="1" i="1" dirty="0"/>
              <a:t> </a:t>
            </a:r>
            <a:r>
              <a:rPr lang="ru-RU" b="1" i="1" dirty="0" err="1"/>
              <a:t>ліпідів</a:t>
            </a:r>
            <a:r>
              <a:rPr lang="ru-RU" b="1" i="1" dirty="0"/>
              <a:t> та </a:t>
            </a:r>
            <a:r>
              <a:rPr lang="ru-RU" b="1" i="1" dirty="0" err="1"/>
              <a:t>відновленням</a:t>
            </a:r>
            <a:r>
              <a:rPr lang="ru-RU" b="1" i="1" dirty="0"/>
              <a:t> антиоксидантного </a:t>
            </a:r>
            <a:r>
              <a:rPr lang="ru-RU" b="1" i="1" dirty="0" err="1"/>
              <a:t>захисту</a:t>
            </a:r>
            <a:r>
              <a:rPr lang="ru-RU" b="1" i="1" dirty="0"/>
              <a:t> у </a:t>
            </a:r>
            <a:r>
              <a:rPr lang="ru-RU" b="1" i="1" dirty="0" err="1"/>
              <a:t>клітинах</a:t>
            </a:r>
            <a:r>
              <a:rPr lang="ru-RU" b="1" i="1" dirty="0"/>
              <a:t> </a:t>
            </a:r>
            <a:r>
              <a:rPr lang="ru-RU" b="1" i="1" dirty="0" err="1"/>
              <a:t>печінки</a:t>
            </a:r>
            <a:r>
              <a:rPr lang="ru-RU" b="1" i="1" dirty="0"/>
              <a:t>. </a:t>
            </a:r>
            <a:endParaRPr lang="ru-RU" b="1" i="1" dirty="0" smtClean="0"/>
          </a:p>
          <a:p>
            <a:pPr marL="342900" indent="-342900">
              <a:buAutoNum type="arabicPeriod"/>
            </a:pPr>
            <a:r>
              <a:rPr lang="ru-RU" b="1" i="1" dirty="0" err="1" smtClean="0"/>
              <a:t>Зазначені</a:t>
            </a:r>
            <a:r>
              <a:rPr lang="ru-RU" b="1" i="1" dirty="0" smtClean="0"/>
              <a:t> </a:t>
            </a:r>
            <a:r>
              <a:rPr lang="ru-RU" b="1" i="1" dirty="0" err="1"/>
              <a:t>вище</a:t>
            </a:r>
            <a:r>
              <a:rPr lang="ru-RU" b="1" i="1" dirty="0"/>
              <a:t> </a:t>
            </a:r>
            <a:r>
              <a:rPr lang="ru-RU" b="1" i="1" dirty="0" err="1"/>
              <a:t>зміни</a:t>
            </a:r>
            <a:r>
              <a:rPr lang="ru-RU" b="1" i="1" dirty="0"/>
              <a:t> </a:t>
            </a:r>
            <a:r>
              <a:rPr lang="ru-RU" b="1" i="1" dirty="0" err="1"/>
              <a:t>мали</a:t>
            </a:r>
            <a:r>
              <a:rPr lang="ru-RU" b="1" i="1" dirty="0"/>
              <a:t> </a:t>
            </a:r>
            <a:r>
              <a:rPr lang="ru-RU" b="1" i="1" dirty="0" err="1"/>
              <a:t>позитивний</a:t>
            </a:r>
            <a:r>
              <a:rPr lang="ru-RU" b="1" i="1" dirty="0"/>
              <a:t> </a:t>
            </a:r>
            <a:r>
              <a:rPr lang="ru-RU" b="1" i="1" dirty="0" err="1"/>
              <a:t>вплив</a:t>
            </a:r>
            <a:r>
              <a:rPr lang="ru-RU" b="1" i="1" dirty="0"/>
              <a:t> на </a:t>
            </a:r>
            <a:r>
              <a:rPr lang="ru-RU" b="1" i="1" dirty="0" err="1"/>
              <a:t>функціонування</a:t>
            </a:r>
            <a:r>
              <a:rPr lang="ru-RU" b="1" i="1" dirty="0"/>
              <a:t> </a:t>
            </a:r>
            <a:r>
              <a:rPr lang="ru-RU" b="1" i="1" dirty="0" err="1"/>
              <a:t>плазматичних</a:t>
            </a:r>
            <a:r>
              <a:rPr lang="ru-RU" b="1" i="1" dirty="0"/>
              <a:t> мембран </a:t>
            </a:r>
            <a:r>
              <a:rPr lang="ru-RU" b="1" i="1" dirty="0" err="1"/>
              <a:t>гепатоцитів</a:t>
            </a:r>
            <a:r>
              <a:rPr lang="ru-RU" b="1" i="1" dirty="0"/>
              <a:t>, про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свідчило</a:t>
            </a:r>
            <a:r>
              <a:rPr lang="ru-RU" b="1" i="1" dirty="0"/>
              <a:t> </a:t>
            </a:r>
            <a:r>
              <a:rPr lang="ru-RU" b="1" i="1" dirty="0" err="1"/>
              <a:t>зниження</a:t>
            </a:r>
            <a:r>
              <a:rPr lang="ru-RU" b="1" i="1" dirty="0"/>
              <a:t> </a:t>
            </a:r>
            <a:r>
              <a:rPr lang="ru-RU" b="1" i="1" dirty="0" err="1"/>
              <a:t>активності</a:t>
            </a:r>
            <a:r>
              <a:rPr lang="ru-RU" b="1" i="1" dirty="0"/>
              <a:t> </a:t>
            </a:r>
            <a:r>
              <a:rPr lang="ru-RU" b="1" i="1" dirty="0" err="1"/>
              <a:t>гепатоспецефічних</a:t>
            </a:r>
            <a:r>
              <a:rPr lang="ru-RU" b="1" i="1" dirty="0"/>
              <a:t> </a:t>
            </a:r>
            <a:r>
              <a:rPr lang="ru-RU" b="1" i="1" dirty="0" err="1"/>
              <a:t>ферментів</a:t>
            </a:r>
            <a:r>
              <a:rPr lang="ru-RU" b="1" i="1" dirty="0"/>
              <a:t> у </a:t>
            </a:r>
            <a:r>
              <a:rPr lang="ru-RU" b="1" i="1" dirty="0" err="1"/>
              <a:t>сироватці</a:t>
            </a:r>
            <a:r>
              <a:rPr lang="ru-RU" b="1" i="1" dirty="0"/>
              <a:t> </a:t>
            </a:r>
            <a:r>
              <a:rPr lang="ru-RU" b="1" i="1" dirty="0" err="1"/>
              <a:t>крові</a:t>
            </a:r>
            <a:r>
              <a:rPr lang="ru-RU" b="1" i="1" dirty="0"/>
              <a:t> </a:t>
            </a:r>
            <a:r>
              <a:rPr lang="ru-RU" b="1" i="1" dirty="0" err="1"/>
              <a:t>тварин</a:t>
            </a:r>
            <a:r>
              <a:rPr lang="ru-RU" b="1" i="1" dirty="0"/>
              <a:t>. </a:t>
            </a:r>
            <a:endParaRPr lang="ru-RU" b="1" i="1" dirty="0" smtClean="0"/>
          </a:p>
          <a:p>
            <a:pPr marL="342900" indent="-342900">
              <a:buAutoNum type="arabicPeriod"/>
            </a:pPr>
            <a:r>
              <a:rPr lang="ru-RU" b="1" i="1" dirty="0" err="1" smtClean="0"/>
              <a:t>Отримані</a:t>
            </a:r>
            <a:r>
              <a:rPr lang="ru-RU" b="1" i="1" dirty="0" smtClean="0"/>
              <a:t> </a:t>
            </a:r>
            <a:r>
              <a:rPr lang="ru-RU" b="1" i="1" dirty="0" err="1"/>
              <a:t>дані</a:t>
            </a:r>
            <a:r>
              <a:rPr lang="ru-RU" b="1" i="1" dirty="0"/>
              <a:t> </a:t>
            </a:r>
            <a:r>
              <a:rPr lang="ru-RU" b="1" i="1" dirty="0" err="1"/>
              <a:t>свідчать</a:t>
            </a:r>
            <a:r>
              <a:rPr lang="ru-RU" b="1" i="1" dirty="0"/>
              <a:t> про те, </a:t>
            </a:r>
            <a:r>
              <a:rPr lang="ru-RU" b="1" i="1" dirty="0" err="1"/>
              <a:t>що</a:t>
            </a:r>
            <a:r>
              <a:rPr lang="ru-RU" b="1" i="1" dirty="0"/>
              <a:t> </a:t>
            </a:r>
            <a:r>
              <a:rPr lang="ru-RU" b="1" i="1" dirty="0" err="1"/>
              <a:t>отримані</a:t>
            </a:r>
            <a:r>
              <a:rPr lang="ru-RU" b="1" i="1" dirty="0"/>
              <a:t> </a:t>
            </a:r>
            <a:r>
              <a:rPr lang="ru-RU" b="1" i="1" dirty="0" err="1"/>
              <a:t>екстракти</a:t>
            </a:r>
            <a:r>
              <a:rPr lang="ru-RU" b="1" i="1" dirty="0"/>
              <a:t> </a:t>
            </a:r>
            <a:r>
              <a:rPr lang="ru-RU" b="1" i="1" dirty="0" err="1"/>
              <a:t>демонструють</a:t>
            </a:r>
            <a:r>
              <a:rPr lang="ru-RU" b="1" i="1" dirty="0"/>
              <a:t> </a:t>
            </a:r>
            <a:r>
              <a:rPr lang="ru-RU" b="1" i="1" dirty="0" err="1"/>
              <a:t>антиоксидантні</a:t>
            </a:r>
            <a:r>
              <a:rPr lang="ru-RU" b="1" i="1" dirty="0"/>
              <a:t> та </a:t>
            </a:r>
            <a:r>
              <a:rPr lang="ru-RU" b="1" i="1" dirty="0" err="1"/>
              <a:t>гепатопротекторні</a:t>
            </a:r>
            <a:r>
              <a:rPr lang="ru-RU" b="1" i="1" dirty="0"/>
              <a:t> </a:t>
            </a:r>
            <a:r>
              <a:rPr lang="ru-RU" b="1" i="1" dirty="0" err="1"/>
              <a:t>властивості</a:t>
            </a:r>
            <a:r>
              <a:rPr lang="ru-RU" b="1" i="1" dirty="0"/>
              <a:t>.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15641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03791"/>
            <a:ext cx="836639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err="1">
                <a:solidFill>
                  <a:srgbClr val="660033"/>
                </a:solidFill>
                <a:latin typeface="Bookman Old Style" panose="02050604050505020204" pitchFamily="18" charset="0"/>
              </a:rPr>
              <a:t>Дякую</a:t>
            </a:r>
            <a:r>
              <a:rPr lang="ru-RU" sz="7200" b="1" i="1" dirty="0">
                <a:solidFill>
                  <a:srgbClr val="660033"/>
                </a:solidFill>
                <a:latin typeface="Bookman Old Style" panose="02050604050505020204" pitchFamily="18" charset="0"/>
              </a:rPr>
              <a:t> за </a:t>
            </a:r>
            <a:r>
              <a:rPr lang="ru-RU" sz="7200" b="1" i="1" dirty="0" err="1">
                <a:solidFill>
                  <a:srgbClr val="660033"/>
                </a:solidFill>
                <a:latin typeface="Bookman Old Style" panose="02050604050505020204" pitchFamily="18" charset="0"/>
              </a:rPr>
              <a:t>увагу</a:t>
            </a:r>
            <a:r>
              <a:rPr lang="ru-RU" sz="7200" b="1" i="1" dirty="0">
                <a:solidFill>
                  <a:srgbClr val="660033"/>
                </a:solidFill>
                <a:latin typeface="Bookman Old Style" panose="02050604050505020204" pitchFamily="18" charset="0"/>
              </a:rPr>
              <a:t>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96952"/>
            <a:ext cx="5697463" cy="34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4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934" y="3640258"/>
            <a:ext cx="4353272" cy="2894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9146" y="620688"/>
            <a:ext cx="82313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b="1" i="1" dirty="0" smtClean="0"/>
              <a:t>Цукр</a:t>
            </a:r>
            <a:r>
              <a:rPr lang="uk-UA" b="1" i="1" dirty="0" smtClean="0"/>
              <a:t>о</a:t>
            </a:r>
            <a:r>
              <a:rPr lang="vi-VN" b="1" i="1" dirty="0" smtClean="0"/>
              <a:t>вий</a:t>
            </a:r>
            <a:r>
              <a:rPr lang="uk-UA" b="1" i="1" dirty="0" smtClean="0"/>
              <a:t> діабет </a:t>
            </a:r>
            <a:r>
              <a:rPr lang="vi-VN" b="1" i="1" dirty="0" smtClean="0"/>
              <a:t>— </a:t>
            </a:r>
            <a:r>
              <a:rPr lang="vi-VN" b="1" i="1" dirty="0"/>
              <a:t>група ендокринних захворювань, що розвиваються внаслідок абсолютної чи відносної недостатності гормону інсуліну, появи інсулінорезистентності, внаслідок чого виникає гіперглікемія — стійке підвищення рівня глюкози у крові</a:t>
            </a:r>
            <a:r>
              <a:rPr lang="vi-VN" b="1" i="1" dirty="0" smtClean="0"/>
              <a:t>.</a:t>
            </a:r>
            <a:endParaRPr lang="uk-UA" b="1" i="1" dirty="0" smtClean="0"/>
          </a:p>
          <a:p>
            <a:pPr algn="just"/>
            <a:endParaRPr lang="uk-UA" b="1" i="1" dirty="0"/>
          </a:p>
          <a:p>
            <a:pPr algn="just"/>
            <a:r>
              <a:rPr lang="ru-RU" b="1" i="1" dirty="0"/>
              <a:t>За </a:t>
            </a:r>
            <a:r>
              <a:rPr lang="ru-RU" b="1" i="1" dirty="0" err="1"/>
              <a:t>даними</a:t>
            </a:r>
            <a:r>
              <a:rPr lang="ru-RU" b="1" i="1" dirty="0"/>
              <a:t> </a:t>
            </a:r>
            <a:r>
              <a:rPr lang="ru-RU" b="1" i="1" dirty="0" err="1"/>
              <a:t>Міжнародної</a:t>
            </a:r>
            <a:r>
              <a:rPr lang="ru-RU" b="1" i="1" dirty="0"/>
              <a:t> </a:t>
            </a:r>
            <a:r>
              <a:rPr lang="ru-RU" b="1" i="1" dirty="0" err="1"/>
              <a:t>федерації</a:t>
            </a:r>
            <a:r>
              <a:rPr lang="ru-RU" b="1" i="1" dirty="0"/>
              <a:t> </a:t>
            </a:r>
            <a:r>
              <a:rPr lang="ru-RU" b="1" i="1" dirty="0" err="1"/>
              <a:t>діабету</a:t>
            </a:r>
            <a:r>
              <a:rPr lang="ru-RU" b="1" i="1" dirty="0"/>
              <a:t> </a:t>
            </a:r>
            <a:r>
              <a:rPr lang="ru-RU" b="1" i="1" dirty="0" smtClean="0"/>
              <a:t>2015 </a:t>
            </a:r>
            <a:r>
              <a:rPr lang="ru-RU" b="1" i="1" dirty="0"/>
              <a:t>року </a:t>
            </a:r>
            <a:r>
              <a:rPr lang="ru-RU" b="1" i="1" dirty="0" err="1"/>
              <a:t>кількість</a:t>
            </a:r>
            <a:r>
              <a:rPr lang="ru-RU" b="1" i="1" dirty="0"/>
              <a:t> </a:t>
            </a:r>
            <a:r>
              <a:rPr lang="ru-RU" b="1" i="1" dirty="0" err="1"/>
              <a:t>хворих</a:t>
            </a:r>
            <a:r>
              <a:rPr lang="ru-RU" b="1" i="1" dirty="0"/>
              <a:t> на </a:t>
            </a:r>
            <a:r>
              <a:rPr lang="ru-RU" b="1" i="1" dirty="0" err="1"/>
              <a:t>цукровий</a:t>
            </a:r>
            <a:r>
              <a:rPr lang="ru-RU" b="1" i="1" dirty="0"/>
              <a:t> </a:t>
            </a:r>
            <a:r>
              <a:rPr lang="ru-RU" b="1" i="1" dirty="0" err="1"/>
              <a:t>діабет</a:t>
            </a:r>
            <a:r>
              <a:rPr lang="ru-RU" b="1" i="1" dirty="0"/>
              <a:t> у </a:t>
            </a:r>
            <a:r>
              <a:rPr lang="ru-RU" b="1" i="1" dirty="0" err="1"/>
              <a:t>світі</a:t>
            </a:r>
            <a:r>
              <a:rPr lang="ru-RU" b="1" i="1" dirty="0"/>
              <a:t> </a:t>
            </a:r>
            <a:r>
              <a:rPr lang="ru-RU" b="1" i="1" dirty="0" err="1"/>
              <a:t>досягла</a:t>
            </a:r>
            <a:r>
              <a:rPr lang="ru-RU" b="1" i="1" dirty="0"/>
              <a:t> </a:t>
            </a:r>
            <a:r>
              <a:rPr lang="ru-RU" b="1" i="1" dirty="0" err="1"/>
              <a:t>рекордної</a:t>
            </a:r>
            <a:r>
              <a:rPr lang="ru-RU" b="1" i="1" dirty="0"/>
              <a:t> </a:t>
            </a:r>
            <a:r>
              <a:rPr lang="ru-RU" b="1" i="1" dirty="0" err="1"/>
              <a:t>цифри</a:t>
            </a:r>
            <a:r>
              <a:rPr lang="ru-RU" b="1" i="1" dirty="0"/>
              <a:t> — </a:t>
            </a:r>
            <a:r>
              <a:rPr lang="ru-RU" b="1" i="1" dirty="0" smtClean="0"/>
              <a:t>383 </a:t>
            </a:r>
            <a:r>
              <a:rPr lang="ru-RU" b="1" i="1" dirty="0" err="1"/>
              <a:t>мільйонів</a:t>
            </a:r>
            <a:r>
              <a:rPr lang="ru-RU" b="1" i="1" dirty="0"/>
              <a:t>, а у 2030 </a:t>
            </a:r>
            <a:r>
              <a:rPr lang="ru-RU" b="1" i="1" dirty="0" err="1"/>
              <a:t>році</a:t>
            </a:r>
            <a:r>
              <a:rPr lang="ru-RU" b="1" i="1" dirty="0"/>
              <a:t> </a:t>
            </a:r>
            <a:r>
              <a:rPr lang="ru-RU" b="1" i="1" dirty="0" err="1"/>
              <a:t>становитиме</a:t>
            </a:r>
            <a:r>
              <a:rPr lang="ru-RU" b="1" i="1" dirty="0"/>
              <a:t> 552 </a:t>
            </a:r>
            <a:r>
              <a:rPr lang="ru-RU" b="1" i="1" dirty="0" err="1"/>
              <a:t>мільйони</a:t>
            </a:r>
            <a:endParaRPr lang="ru-RU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10848"/>
            <a:ext cx="302433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5868144" y="4797152"/>
            <a:ext cx="1800200" cy="50405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 </a:t>
            </a:r>
            <a:r>
              <a:rPr lang="ru-RU" sz="2400" b="1" i="1" dirty="0" err="1" smtClean="0"/>
              <a:t>Цукровий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діабет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характеризується</a:t>
            </a:r>
            <a:r>
              <a:rPr lang="ru-RU" sz="2400" b="1" i="1" dirty="0"/>
              <a:t> </a:t>
            </a:r>
            <a:r>
              <a:rPr lang="ru-RU" sz="2400" b="1" i="1" dirty="0" err="1"/>
              <a:t>дефіцитом</a:t>
            </a:r>
            <a:r>
              <a:rPr lang="ru-RU" sz="2400" b="1" i="1" dirty="0"/>
              <a:t> </a:t>
            </a:r>
            <a:r>
              <a:rPr lang="ru-RU" sz="2400" b="1" i="1" dirty="0" err="1" smtClean="0"/>
              <a:t>енергетичних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субстратів</a:t>
            </a:r>
            <a:r>
              <a:rPr lang="ru-RU" sz="2400" b="1" i="1" dirty="0"/>
              <a:t>, </a:t>
            </a:r>
            <a:r>
              <a:rPr lang="ru-RU" sz="2400" b="1" i="1" dirty="0" err="1" smtClean="0"/>
              <a:t>що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активує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вільнорадикальне</a:t>
            </a:r>
            <a:r>
              <a:rPr lang="ru-RU" sz="2400" b="1" i="1" dirty="0"/>
              <a:t> </a:t>
            </a:r>
            <a:r>
              <a:rPr lang="ru-RU" sz="2400" b="1" i="1" dirty="0" err="1" smtClean="0"/>
              <a:t>окиснення</a:t>
            </a:r>
            <a:r>
              <a:rPr lang="uk-UA" sz="2400" b="1" i="1" dirty="0"/>
              <a:t>,</a:t>
            </a:r>
            <a:r>
              <a:rPr lang="uk-UA" sz="2400" b="1" i="1" dirty="0" smtClean="0"/>
              <a:t> </a:t>
            </a:r>
            <a:r>
              <a:rPr lang="ru-RU" sz="2400" b="1" i="1" dirty="0" err="1" smtClean="0"/>
              <a:t>викликає</a:t>
            </a:r>
            <a:r>
              <a:rPr lang="ru-RU" sz="2400" b="1" i="1" dirty="0" smtClean="0"/>
              <a:t> </a:t>
            </a:r>
            <a:r>
              <a:rPr lang="ru-RU" sz="2400" b="1" i="1" dirty="0" err="1"/>
              <a:t>посилення</a:t>
            </a:r>
            <a:r>
              <a:rPr lang="ru-RU" sz="2400" b="1" i="1" dirty="0"/>
              <a:t> </a:t>
            </a:r>
            <a:r>
              <a:rPr lang="ru-RU" sz="2400" b="1" i="1" dirty="0" err="1"/>
              <a:t>цитотоксичних</a:t>
            </a:r>
            <a:r>
              <a:rPr lang="ru-RU" sz="2400" b="1" i="1" dirty="0"/>
              <a:t>  </a:t>
            </a:r>
            <a:r>
              <a:rPr lang="ru-RU" sz="2400" b="1" i="1" dirty="0" err="1"/>
              <a:t>властивостей</a:t>
            </a:r>
            <a:r>
              <a:rPr lang="ru-RU" sz="2400" b="1" i="1" dirty="0"/>
              <a:t> </a:t>
            </a:r>
            <a:r>
              <a:rPr lang="ru-RU" sz="2400" b="1" i="1" dirty="0" smtClean="0"/>
              <a:t>АФК </a:t>
            </a:r>
            <a:r>
              <a:rPr lang="pt-BR" sz="2400" b="1" i="1" dirty="0"/>
              <a:t> </a:t>
            </a:r>
            <a:r>
              <a:rPr lang="pt-BR" sz="2400" b="1" i="1" dirty="0" smtClean="0"/>
              <a:t>(ОН</a:t>
            </a:r>
            <a:r>
              <a:rPr lang="pt-BR" sz="2400" b="1" i="1" dirty="0"/>
              <a:t>–, RO</a:t>
            </a:r>
            <a:r>
              <a:rPr lang="pt-BR" sz="2400" b="1" i="1" baseline="-25000" dirty="0"/>
              <a:t>2</a:t>
            </a:r>
            <a:r>
              <a:rPr lang="pt-BR" sz="2400" b="1" i="1" dirty="0"/>
              <a:t> OH</a:t>
            </a:r>
            <a:r>
              <a:rPr lang="pt-BR" sz="2400" b="1" i="1" baseline="-25000" dirty="0"/>
              <a:t>2</a:t>
            </a:r>
            <a:r>
              <a:rPr lang="pt-BR" sz="2400" b="1" i="1" dirty="0"/>
              <a:t>, </a:t>
            </a:r>
            <a:r>
              <a:rPr lang="pt-BR" sz="2400" b="1" i="1" dirty="0" smtClean="0"/>
              <a:t>H</a:t>
            </a:r>
            <a:r>
              <a:rPr lang="pt-BR" sz="2400" b="1" i="1" baseline="-25000" dirty="0"/>
              <a:t>2</a:t>
            </a:r>
            <a:r>
              <a:rPr lang="pt-BR" sz="2400" b="1" i="1" dirty="0" smtClean="0"/>
              <a:t>O</a:t>
            </a:r>
            <a:r>
              <a:rPr lang="pt-BR" sz="2400" b="1" i="1" baseline="-25000" dirty="0"/>
              <a:t>2</a:t>
            </a:r>
            <a:r>
              <a:rPr lang="uk-UA" sz="2400" b="1" i="1" dirty="0" smtClean="0"/>
              <a:t> </a:t>
            </a:r>
            <a:r>
              <a:rPr lang="pt-BR" sz="2400" b="1" i="1" dirty="0" smtClean="0"/>
              <a:t> </a:t>
            </a:r>
            <a:r>
              <a:rPr lang="pt-BR" sz="2400" b="1" i="1" dirty="0"/>
              <a:t>та ін</a:t>
            </a:r>
            <a:r>
              <a:rPr lang="pt-BR" sz="2400" b="1" i="1" dirty="0" smtClean="0"/>
              <a:t>.) </a:t>
            </a:r>
            <a:r>
              <a:rPr lang="ru-RU" sz="2400" b="1" i="1" dirty="0" smtClean="0"/>
              <a:t> </a:t>
            </a:r>
            <a:r>
              <a:rPr lang="ru-RU" sz="2400" b="1" i="1" dirty="0"/>
              <a:t>і є </a:t>
            </a:r>
            <a:r>
              <a:rPr lang="ru-RU" sz="2400" b="1" i="1" dirty="0" err="1"/>
              <a:t>однією</a:t>
            </a:r>
            <a:r>
              <a:rPr lang="ru-RU" sz="2400" b="1" i="1" dirty="0"/>
              <a:t> </a:t>
            </a:r>
            <a:r>
              <a:rPr lang="ru-RU" sz="2400" b="1" i="1" dirty="0" err="1"/>
              <a:t>із</a:t>
            </a:r>
            <a:r>
              <a:rPr lang="ru-RU" sz="2400" b="1" i="1" dirty="0"/>
              <a:t> причин </a:t>
            </a:r>
            <a:r>
              <a:rPr lang="ru-RU" sz="2400" b="1" i="1" dirty="0" err="1"/>
              <a:t>виникнення</a:t>
            </a:r>
            <a:r>
              <a:rPr lang="ru-RU" sz="2400" b="1" i="1" dirty="0"/>
              <a:t> </a:t>
            </a:r>
            <a:r>
              <a:rPr lang="ru-RU" sz="2400" b="1" i="1" dirty="0" err="1"/>
              <a:t>оксидативного</a:t>
            </a:r>
            <a:r>
              <a:rPr lang="ru-RU" sz="2400" b="1" i="1" dirty="0"/>
              <a:t> </a:t>
            </a:r>
            <a:r>
              <a:rPr lang="ru-RU" sz="2400" b="1" i="1" dirty="0" err="1"/>
              <a:t>стресу</a:t>
            </a:r>
            <a:r>
              <a:rPr lang="ru-RU" sz="2400" b="1" i="1" dirty="0"/>
              <a:t> </a:t>
            </a:r>
            <a:r>
              <a:rPr lang="ru-RU" sz="2400" b="1" i="1" dirty="0" smtClean="0"/>
              <a:t>. </a:t>
            </a:r>
            <a:endParaRPr lang="ru-RU" sz="24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44" y="3140968"/>
            <a:ext cx="7372112" cy="276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9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err="1"/>
              <a:t>Мучниця</a:t>
            </a:r>
            <a:r>
              <a:rPr lang="ru-RU" b="1" i="1" dirty="0"/>
              <a:t> </a:t>
            </a:r>
            <a:r>
              <a:rPr lang="ru-RU" b="1" i="1" dirty="0" err="1"/>
              <a:t>звичайна</a:t>
            </a:r>
            <a:r>
              <a:rPr lang="ru-RU" b="1" i="1" dirty="0"/>
              <a:t> (</a:t>
            </a:r>
            <a:r>
              <a:rPr lang="pl-PL" b="1" i="1" dirty="0"/>
              <a:t>Arctostaphylos Adans) — </a:t>
            </a:r>
            <a:r>
              <a:rPr lang="ru-RU" b="1" i="1" dirty="0" err="1"/>
              <a:t>рід</a:t>
            </a:r>
            <a:r>
              <a:rPr lang="ru-RU" b="1" i="1" dirty="0"/>
              <a:t> </a:t>
            </a:r>
            <a:r>
              <a:rPr lang="ru-RU" b="1" i="1" dirty="0" err="1"/>
              <a:t>вічнозелених</a:t>
            </a:r>
            <a:r>
              <a:rPr lang="ru-RU" b="1" i="1" dirty="0"/>
              <a:t> </a:t>
            </a:r>
            <a:r>
              <a:rPr lang="ru-RU" b="1" i="1" dirty="0" err="1"/>
              <a:t>жорстколистяних</a:t>
            </a:r>
            <a:r>
              <a:rPr lang="ru-RU" b="1" i="1" dirty="0"/>
              <a:t> </a:t>
            </a:r>
            <a:r>
              <a:rPr lang="ru-RU" b="1" i="1" dirty="0" err="1"/>
              <a:t>кущів</a:t>
            </a:r>
            <a:r>
              <a:rPr lang="ru-RU" b="1" i="1" dirty="0"/>
              <a:t>, </a:t>
            </a:r>
            <a:r>
              <a:rPr lang="ru-RU" b="1" i="1" dirty="0" err="1"/>
              <a:t>кущиків</a:t>
            </a:r>
            <a:r>
              <a:rPr lang="ru-RU" b="1" i="1" dirty="0"/>
              <a:t>, </a:t>
            </a:r>
            <a:r>
              <a:rPr lang="ru-RU" b="1" i="1" dirty="0" err="1"/>
              <a:t>зрідка</a:t>
            </a:r>
            <a:r>
              <a:rPr lang="ru-RU" b="1" i="1" dirty="0"/>
              <a:t> невеликих дерев </a:t>
            </a:r>
            <a:r>
              <a:rPr lang="ru-RU" b="1" i="1" dirty="0" err="1"/>
              <a:t>родини</a:t>
            </a:r>
            <a:r>
              <a:rPr lang="ru-RU" b="1" i="1" dirty="0"/>
              <a:t> </a:t>
            </a:r>
            <a:r>
              <a:rPr lang="ru-RU" b="1" i="1" dirty="0" err="1"/>
              <a:t>вересових</a:t>
            </a:r>
            <a:r>
              <a:rPr lang="ru-RU" b="1" i="1" dirty="0"/>
              <a:t> — </a:t>
            </a:r>
            <a:r>
              <a:rPr lang="pl-PL" b="1" i="1" dirty="0"/>
              <a:t>Ericaceae Juss. </a:t>
            </a:r>
            <a:r>
              <a:rPr lang="ru-RU" b="1" i="1" dirty="0" smtClean="0"/>
              <a:t>. </a:t>
            </a:r>
            <a:endParaRPr lang="ru-RU" b="1" i="1" dirty="0" smtClean="0"/>
          </a:p>
          <a:p>
            <a:pPr algn="just"/>
            <a:endParaRPr lang="ru-RU" b="1" i="1" dirty="0"/>
          </a:p>
          <a:p>
            <a:pPr algn="just"/>
            <a:r>
              <a:rPr lang="en-US" b="1" i="1" dirty="0" smtClean="0"/>
              <a:t> </a:t>
            </a:r>
            <a:r>
              <a:rPr lang="uk-UA" b="1" i="1" dirty="0" smtClean="0"/>
              <a:t> </a:t>
            </a:r>
            <a:r>
              <a:rPr lang="uk-UA" b="1" i="1" dirty="0"/>
              <a:t>Відвари пагонів та листя мучниці звичайної мають протизапальну, антимікробну та діуретичну дію, використовуються при захворюваннях нирок, сечового міхура, сечовивідних шляхів, сечокам’яній хворобі. </a:t>
            </a:r>
            <a:r>
              <a:rPr lang="uk-UA" b="1" i="1" dirty="0" err="1"/>
              <a:t>Уросептичні</a:t>
            </a:r>
            <a:r>
              <a:rPr lang="uk-UA" b="1" i="1" dirty="0"/>
              <a:t> властивості зумовлені гідрохіноном та більш виражені при лужному середовищі сечі. У листках містяться феноли та їх похідні: </a:t>
            </a:r>
            <a:r>
              <a:rPr lang="uk-UA" b="1" i="1" dirty="0" err="1"/>
              <a:t>арбутин</a:t>
            </a:r>
            <a:r>
              <a:rPr lang="uk-UA" b="1" i="1" dirty="0"/>
              <a:t> — 2,5–25%, </a:t>
            </a:r>
            <a:r>
              <a:rPr lang="uk-UA" b="1" i="1" dirty="0" err="1"/>
              <a:t>метиларбутин</a:t>
            </a:r>
            <a:r>
              <a:rPr lang="uk-UA" b="1" i="1" dirty="0"/>
              <a:t> — 1,17–1,22%, гідрохінон — 0,12–1,0%, 2-О-галоїларбутин, 6-О-галоїларбутин, </a:t>
            </a:r>
            <a:r>
              <a:rPr lang="el-GR" b="1" i="1" dirty="0"/>
              <a:t>β-</a:t>
            </a:r>
            <a:r>
              <a:rPr lang="pl-PL" b="1" i="1" dirty="0"/>
              <a:t>D-</a:t>
            </a:r>
            <a:r>
              <a:rPr lang="uk-UA" b="1" i="1" dirty="0"/>
              <a:t>глюкозид </a:t>
            </a:r>
            <a:r>
              <a:rPr lang="pl-PL" b="1" i="1" dirty="0"/>
              <a:t>n-</a:t>
            </a:r>
            <a:r>
              <a:rPr lang="uk-UA" b="1" i="1" dirty="0" err="1"/>
              <a:t>галоїлгідроксифенолу</a:t>
            </a:r>
            <a:r>
              <a:rPr lang="uk-UA" b="1" i="1" dirty="0"/>
              <a:t>, </a:t>
            </a:r>
            <a:r>
              <a:rPr lang="pl-PL" b="1" i="1" dirty="0"/>
              <a:t>n-</a:t>
            </a:r>
            <a:r>
              <a:rPr lang="uk-UA" b="1" i="1" dirty="0" err="1"/>
              <a:t>метоксифенол</a:t>
            </a:r>
            <a:r>
              <a:rPr lang="uk-UA" b="1" i="1" dirty="0"/>
              <a:t>, </a:t>
            </a:r>
            <a:r>
              <a:rPr lang="uk-UA" b="1" i="1" dirty="0" err="1"/>
              <a:t>пірозид</a:t>
            </a:r>
            <a:r>
              <a:rPr lang="uk-UA" b="1" i="1" dirty="0"/>
              <a:t> (6-ацетиларбутин), </a:t>
            </a:r>
            <a:r>
              <a:rPr lang="uk-UA" b="1" i="1" dirty="0" err="1"/>
              <a:t>кофеїларбутин</a:t>
            </a:r>
            <a:r>
              <a:rPr lang="uk-UA" b="1" i="1" dirty="0"/>
              <a:t>; </a:t>
            </a:r>
            <a:r>
              <a:rPr lang="uk-UA" b="1" i="1" dirty="0" err="1"/>
              <a:t>фенолкарбонові</a:t>
            </a:r>
            <a:r>
              <a:rPr lang="uk-UA" b="1" i="1" dirty="0"/>
              <a:t> кислоти та їх </a:t>
            </a:r>
            <a:r>
              <a:rPr lang="uk-UA" b="1" i="1" dirty="0" smtClean="0"/>
              <a:t>похідні.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432582"/>
            <a:ext cx="3117321" cy="2160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489041"/>
            <a:ext cx="2300085" cy="21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2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04664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Метою </a:t>
            </a:r>
            <a:r>
              <a:rPr lang="ru-RU" sz="3600" b="1" i="1" dirty="0" err="1"/>
              <a:t>цього</a:t>
            </a:r>
            <a:r>
              <a:rPr lang="ru-RU" sz="3600" b="1" i="1" dirty="0"/>
              <a:t> </a:t>
            </a:r>
            <a:r>
              <a:rPr lang="ru-RU" sz="3600" b="1" i="1" dirty="0" err="1"/>
              <a:t>дослідження</a:t>
            </a:r>
            <a:r>
              <a:rPr lang="ru-RU" sz="3600" b="1" i="1" dirty="0"/>
              <a:t> </a:t>
            </a:r>
            <a:r>
              <a:rPr lang="ru-RU" sz="3600" b="1" i="1" dirty="0" err="1"/>
              <a:t>було</a:t>
            </a:r>
            <a:r>
              <a:rPr lang="ru-RU" sz="3600" b="1" i="1" dirty="0"/>
              <a:t> </a:t>
            </a:r>
            <a:r>
              <a:rPr lang="ru-RU" sz="3600" b="1" i="1" dirty="0" err="1"/>
              <a:t>вивчення</a:t>
            </a:r>
            <a:r>
              <a:rPr lang="ru-RU" sz="3600" b="1" i="1" dirty="0"/>
              <a:t> </a:t>
            </a:r>
            <a:r>
              <a:rPr lang="ru-RU" sz="3600" b="1" i="1" dirty="0" err="1"/>
              <a:t>антиоксидантної</a:t>
            </a:r>
            <a:r>
              <a:rPr lang="ru-RU" sz="3600" b="1" i="1" dirty="0"/>
              <a:t> та </a:t>
            </a:r>
            <a:r>
              <a:rPr lang="ru-RU" sz="3600" b="1" i="1" dirty="0" err="1"/>
              <a:t>гепатопротекторної</a:t>
            </a:r>
            <a:r>
              <a:rPr lang="ru-RU" sz="3600" b="1" i="1" dirty="0"/>
              <a:t> </a:t>
            </a:r>
            <a:r>
              <a:rPr lang="ru-RU" sz="3600" b="1" i="1" dirty="0" err="1"/>
              <a:t>активності</a:t>
            </a:r>
            <a:r>
              <a:rPr lang="ru-RU" sz="3600" b="1" i="1" dirty="0"/>
              <a:t> </a:t>
            </a:r>
            <a:r>
              <a:rPr lang="ru-RU" sz="3600" b="1" i="1" dirty="0" err="1"/>
              <a:t>густих</a:t>
            </a:r>
            <a:r>
              <a:rPr lang="ru-RU" sz="3600" b="1" i="1" dirty="0"/>
              <a:t> </a:t>
            </a:r>
            <a:r>
              <a:rPr lang="ru-RU" sz="3600" b="1" i="1" dirty="0" err="1"/>
              <a:t>поліфенольних</a:t>
            </a:r>
            <a:r>
              <a:rPr lang="ru-RU" sz="3600" b="1" i="1" dirty="0"/>
              <a:t> </a:t>
            </a:r>
            <a:r>
              <a:rPr lang="ru-RU" sz="3600" b="1" i="1" dirty="0" err="1"/>
              <a:t>екстрактів</a:t>
            </a:r>
            <a:r>
              <a:rPr lang="ru-RU" sz="3600" b="1" i="1" dirty="0"/>
              <a:t> з </a:t>
            </a:r>
            <a:r>
              <a:rPr lang="ru-RU" sz="3600" b="1" i="1" dirty="0" err="1"/>
              <a:t>листя</a:t>
            </a:r>
            <a:r>
              <a:rPr lang="ru-RU" sz="3600" b="1" i="1" dirty="0"/>
              <a:t> </a:t>
            </a:r>
            <a:r>
              <a:rPr lang="ru-RU" sz="3600" b="1" i="1" dirty="0" err="1"/>
              <a:t>мучниці</a:t>
            </a:r>
            <a:r>
              <a:rPr lang="ru-RU" sz="3600" b="1" i="1" dirty="0"/>
              <a:t> </a:t>
            </a:r>
            <a:r>
              <a:rPr lang="ru-RU" sz="3600" b="1" i="1" dirty="0" err="1"/>
              <a:t>звичайної</a:t>
            </a:r>
            <a:r>
              <a:rPr lang="ru-RU" sz="3600" b="1" i="1" dirty="0"/>
              <a:t> на </a:t>
            </a:r>
            <a:r>
              <a:rPr lang="ru-RU" sz="3600" b="1" i="1" dirty="0" err="1"/>
              <a:t>моделі</a:t>
            </a:r>
            <a:r>
              <a:rPr lang="ru-RU" sz="3600" b="1" i="1" dirty="0"/>
              <a:t> </a:t>
            </a:r>
            <a:r>
              <a:rPr lang="ru-RU" sz="3600" b="1" i="1" dirty="0" err="1"/>
              <a:t>інсулінорезистентності</a:t>
            </a:r>
            <a:r>
              <a:rPr lang="ru-RU" sz="3600" b="1" i="1" dirty="0"/>
              <a:t> у </a:t>
            </a:r>
            <a:r>
              <a:rPr lang="ru-RU" sz="3600" b="1" i="1" dirty="0" err="1"/>
              <a:t>щурів</a:t>
            </a:r>
            <a:r>
              <a:rPr lang="ru-RU" sz="3600" b="1" i="1" dirty="0"/>
              <a:t>. </a:t>
            </a:r>
            <a:endParaRPr lang="ru-RU" sz="36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956" y="4146313"/>
            <a:ext cx="3840088" cy="253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21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17847"/>
            <a:ext cx="4838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/>
              <a:t>Матеріали</a:t>
            </a:r>
            <a:r>
              <a:rPr lang="ru-RU" sz="2400" b="1" dirty="0"/>
              <a:t> та </a:t>
            </a:r>
            <a:r>
              <a:rPr lang="ru-RU" sz="2400" b="1" dirty="0" err="1"/>
              <a:t>методи</a:t>
            </a:r>
            <a:r>
              <a:rPr lang="ru-RU" sz="2400" b="1" dirty="0"/>
              <a:t> </a:t>
            </a:r>
            <a:r>
              <a:rPr lang="ru-RU" sz="2400" b="1" dirty="0" err="1"/>
              <a:t>дослідження</a:t>
            </a:r>
            <a:endParaRPr lang="ru-RU" sz="24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52715573"/>
              </p:ext>
            </p:extLst>
          </p:nvPr>
        </p:nvGraphicFramePr>
        <p:xfrm>
          <a:off x="179512" y="779512"/>
          <a:ext cx="8136904" cy="3491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55576" y="4437112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err="1"/>
              <a:t>Інсулінорезистентність</a:t>
            </a:r>
            <a:r>
              <a:rPr lang="ru-RU" sz="2400" dirty="0"/>
              <a:t> </a:t>
            </a:r>
            <a:r>
              <a:rPr lang="ru-RU" sz="2400" dirty="0" err="1"/>
              <a:t>індукували</a:t>
            </a:r>
            <a:r>
              <a:rPr lang="ru-RU" sz="2400" dirty="0"/>
              <a:t> </a:t>
            </a:r>
            <a:r>
              <a:rPr lang="ru-RU" sz="2400" dirty="0" err="1"/>
              <a:t>утриманням</a:t>
            </a:r>
            <a:r>
              <a:rPr lang="ru-RU" sz="2400" dirty="0"/>
              <a:t> </a:t>
            </a:r>
            <a:r>
              <a:rPr lang="ru-RU" sz="2400" dirty="0" err="1"/>
              <a:t>тварин</a:t>
            </a:r>
            <a:r>
              <a:rPr lang="ru-RU" sz="2400" dirty="0"/>
              <a:t> на </a:t>
            </a:r>
            <a:r>
              <a:rPr lang="ru-RU" sz="2400" dirty="0" err="1"/>
              <a:t>високофруктозному</a:t>
            </a:r>
            <a:r>
              <a:rPr lang="ru-RU" sz="2400" dirty="0"/>
              <a:t> </a:t>
            </a:r>
            <a:r>
              <a:rPr lang="ru-RU" sz="2400" dirty="0" err="1" smtClean="0"/>
              <a:t>раціоні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протягом</a:t>
            </a:r>
            <a:r>
              <a:rPr lang="ru-RU" sz="2400" dirty="0" smtClean="0"/>
              <a:t> </a:t>
            </a:r>
            <a:r>
              <a:rPr lang="ru-RU" sz="2400" dirty="0" smtClean="0"/>
              <a:t>5 </a:t>
            </a:r>
            <a:r>
              <a:rPr lang="ru-RU" sz="2400" dirty="0" err="1" smtClean="0"/>
              <a:t>тижнів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sz="2400" dirty="0" smtClean="0"/>
              <a:t>Екстракт </a:t>
            </a:r>
            <a:r>
              <a:rPr lang="uk-UA" sz="2400" dirty="0" err="1" smtClean="0"/>
              <a:t>поліфенолів</a:t>
            </a:r>
            <a:r>
              <a:rPr lang="uk-UA" sz="2400" dirty="0" smtClean="0"/>
              <a:t> вводили  </a:t>
            </a:r>
            <a:r>
              <a:rPr lang="uk-UA" sz="2400" dirty="0" err="1" smtClean="0"/>
              <a:t>внутрішньошлунковов</a:t>
            </a:r>
            <a:r>
              <a:rPr lang="uk-UA" sz="2400" dirty="0" smtClean="0"/>
              <a:t> </a:t>
            </a:r>
            <a:r>
              <a:rPr lang="uk-UA" sz="2400" dirty="0"/>
              <a:t>дозі 200 </a:t>
            </a:r>
            <a:r>
              <a:rPr lang="uk-UA" sz="2400" dirty="0" smtClean="0"/>
              <a:t>мг/кг маси тіла протягом 14 діб</a:t>
            </a:r>
            <a:endParaRPr lang="uk-UA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5901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i="1" dirty="0" smtClean="0"/>
          </a:p>
          <a:p>
            <a:r>
              <a:rPr lang="uk-UA" sz="2400" b="1" i="1" u="sng" dirty="0" smtClean="0"/>
              <a:t>По закінченні експерименту</a:t>
            </a:r>
          </a:p>
          <a:p>
            <a:r>
              <a:rPr lang="uk-UA" sz="2400" i="1" dirty="0" smtClean="0"/>
              <a:t>Печінку </a:t>
            </a:r>
            <a:r>
              <a:rPr lang="uk-UA" sz="2400" i="1" dirty="0" err="1" smtClean="0"/>
              <a:t>перфузували</a:t>
            </a:r>
            <a:r>
              <a:rPr lang="uk-UA" sz="2400" i="1" dirty="0" smtClean="0"/>
              <a:t>  0,9% </a:t>
            </a:r>
            <a:r>
              <a:rPr lang="uk-UA" sz="2400" i="1" dirty="0" err="1" smtClean="0"/>
              <a:t>фіз</a:t>
            </a:r>
            <a:r>
              <a:rPr lang="uk-UA" sz="2400" i="1" dirty="0" smtClean="0"/>
              <a:t>. розчином, </a:t>
            </a:r>
            <a:r>
              <a:rPr lang="uk-UA" sz="2400" i="1" dirty="0" err="1" smtClean="0"/>
              <a:t>гомогенат</a:t>
            </a:r>
            <a:r>
              <a:rPr lang="uk-UA" sz="2400" i="1" dirty="0" smtClean="0"/>
              <a:t> </a:t>
            </a:r>
            <a:r>
              <a:rPr lang="uk-UA" sz="2400" i="1" dirty="0"/>
              <a:t>печінки готували на 0,05 М </a:t>
            </a:r>
            <a:r>
              <a:rPr lang="uk-UA" sz="2400" i="1" dirty="0" err="1"/>
              <a:t>Трис</a:t>
            </a:r>
            <a:r>
              <a:rPr lang="uk-UA" sz="2400" i="1" dirty="0"/>
              <a:t>-НС</a:t>
            </a:r>
            <a:r>
              <a:rPr lang="en-US" sz="2400" i="1" dirty="0"/>
              <a:t>l</a:t>
            </a:r>
            <a:r>
              <a:rPr lang="uk-UA" sz="2400" i="1" dirty="0"/>
              <a:t> буфері</a:t>
            </a:r>
          </a:p>
          <a:p>
            <a:endParaRPr lang="uk-UA" sz="2400" i="1" dirty="0" smtClean="0"/>
          </a:p>
          <a:p>
            <a:endParaRPr lang="uk-UA" sz="2400" i="1" dirty="0" smtClean="0"/>
          </a:p>
          <a:p>
            <a:r>
              <a:rPr lang="uk-UA" sz="2400" i="1" dirty="0" smtClean="0"/>
              <a:t>ПОЛ оцінювали за рівнем ТБК-РП, </a:t>
            </a:r>
            <a:r>
              <a:rPr lang="uk-UA" sz="2400" i="1" dirty="0" err="1" smtClean="0"/>
              <a:t>диєнових</a:t>
            </a:r>
            <a:r>
              <a:rPr lang="uk-UA" sz="2400" i="1" dirty="0" smtClean="0"/>
              <a:t> </a:t>
            </a:r>
            <a:r>
              <a:rPr lang="uk-UA" sz="2400" i="1" dirty="0" err="1" smtClean="0"/>
              <a:t>коньюгатів</a:t>
            </a:r>
            <a:endParaRPr lang="uk-UA" sz="2400" i="1" dirty="0" smtClean="0"/>
          </a:p>
          <a:p>
            <a:r>
              <a:rPr lang="uk-UA" sz="2400" i="1" dirty="0" smtClean="0"/>
              <a:t>Антиоксидантний захист клітин за рівнем відновленого </a:t>
            </a:r>
            <a:r>
              <a:rPr lang="uk-UA" sz="2400" i="1" dirty="0" err="1" smtClean="0"/>
              <a:t>глутатіону</a:t>
            </a:r>
            <a:r>
              <a:rPr lang="uk-UA" sz="2400" i="1" dirty="0" smtClean="0"/>
              <a:t>, активність каталази, </a:t>
            </a:r>
            <a:r>
              <a:rPr lang="uk-UA" sz="2400" i="1" dirty="0" err="1" smtClean="0"/>
              <a:t>супероксиддисмутази</a:t>
            </a:r>
            <a:endParaRPr lang="uk-UA" sz="2400" i="1" dirty="0" smtClean="0"/>
          </a:p>
          <a:p>
            <a:endParaRPr lang="uk-UA" sz="2400" i="1" dirty="0" smtClean="0"/>
          </a:p>
          <a:p>
            <a:r>
              <a:rPr lang="uk-UA" sz="2400" i="1" dirty="0" smtClean="0"/>
              <a:t>В крові визначали </a:t>
            </a:r>
            <a:r>
              <a:rPr lang="uk-UA" sz="2400" i="1" dirty="0" err="1"/>
              <a:t>гепатоспецифічних</a:t>
            </a:r>
            <a:r>
              <a:rPr lang="uk-UA" sz="2400" i="1" dirty="0"/>
              <a:t> ферментів </a:t>
            </a:r>
            <a:endParaRPr lang="uk-UA" sz="2400" i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i="1" dirty="0" err="1" smtClean="0"/>
              <a:t>аланінамінотрансферази</a:t>
            </a:r>
            <a:r>
              <a:rPr lang="uk-UA" sz="2400" i="1" dirty="0" smtClean="0"/>
              <a:t> </a:t>
            </a:r>
            <a:r>
              <a:rPr lang="uk-UA" sz="2400" i="1" dirty="0"/>
              <a:t>(АЛТ), </a:t>
            </a:r>
            <a:endParaRPr lang="uk-UA" sz="2400" i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i="1" dirty="0" err="1" smtClean="0"/>
              <a:t>аспартатамінотрансферази</a:t>
            </a:r>
            <a:r>
              <a:rPr lang="uk-UA" sz="2400" i="1" dirty="0" smtClean="0"/>
              <a:t> </a:t>
            </a:r>
            <a:r>
              <a:rPr lang="uk-UA" sz="2400" i="1" dirty="0"/>
              <a:t>(АСТ</a:t>
            </a:r>
            <a:r>
              <a:rPr lang="uk-UA" sz="2400" i="1" dirty="0" smtClean="0"/>
              <a:t>),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400" i="1" dirty="0" smtClean="0"/>
              <a:t> </a:t>
            </a:r>
            <a:r>
              <a:rPr lang="uk-UA" sz="2400" i="1" dirty="0"/>
              <a:t>гамма-</a:t>
            </a:r>
            <a:r>
              <a:rPr lang="uk-UA" sz="2400" i="1" dirty="0" err="1"/>
              <a:t>глутамілтранспептидази</a:t>
            </a:r>
            <a:r>
              <a:rPr lang="uk-UA" sz="2400" i="1" dirty="0"/>
              <a:t> (ГГТ) с </a:t>
            </a:r>
            <a:endParaRPr lang="uk-UA" sz="2400" i="1" dirty="0" smtClean="0"/>
          </a:p>
          <a:p>
            <a:r>
              <a:rPr lang="uk-UA" sz="2400" i="1" dirty="0" smtClean="0"/>
              <a:t>допомогою </a:t>
            </a:r>
            <a:r>
              <a:rPr lang="uk-UA" sz="2400" i="1" dirty="0" smtClean="0"/>
              <a:t>стандартних наборів реактивів.</a:t>
            </a:r>
            <a:endParaRPr lang="uk-UA" sz="2400" i="1" dirty="0"/>
          </a:p>
          <a:p>
            <a:endParaRPr lang="ru-RU" sz="2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150" y="4672005"/>
            <a:ext cx="2187849" cy="163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8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094327975"/>
              </p:ext>
            </p:extLst>
          </p:nvPr>
        </p:nvGraphicFramePr>
        <p:xfrm>
          <a:off x="1642085" y="1772816"/>
          <a:ext cx="735225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3881373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ТБК-</a:t>
            </a:r>
            <a:r>
              <a:rPr lang="ru-RU" b="1" i="1" dirty="0" err="1"/>
              <a:t>реактивні</a:t>
            </a:r>
            <a:r>
              <a:rPr lang="ru-RU" b="1" i="1" dirty="0"/>
              <a:t> </a:t>
            </a:r>
            <a:r>
              <a:rPr lang="ru-RU" b="1" i="1" dirty="0" err="1"/>
              <a:t>продукти</a:t>
            </a:r>
            <a:r>
              <a:rPr lang="ru-RU" b="1" i="1" dirty="0"/>
              <a:t>, </a:t>
            </a:r>
            <a:r>
              <a:rPr lang="ru-RU" b="1" i="1" dirty="0" err="1"/>
              <a:t>нмоль</a:t>
            </a:r>
            <a:r>
              <a:rPr lang="ru-RU" b="1" i="1" dirty="0"/>
              <a:t>/мг </a:t>
            </a:r>
            <a:r>
              <a:rPr lang="ru-RU" b="1" i="1" dirty="0" err="1"/>
              <a:t>білка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413" y="2369205"/>
            <a:ext cx="1619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/>
              <a:t>Диєнові</a:t>
            </a:r>
            <a:r>
              <a:rPr lang="ru-RU" b="1" i="1" dirty="0"/>
              <a:t> </a:t>
            </a:r>
            <a:r>
              <a:rPr lang="ru-RU" b="1" i="1" dirty="0" err="1"/>
              <a:t>коньюгати</a:t>
            </a:r>
            <a:r>
              <a:rPr lang="ru-RU" b="1" i="1" dirty="0"/>
              <a:t>, </a:t>
            </a:r>
            <a:r>
              <a:rPr lang="ru-RU" b="1" i="1" dirty="0" err="1"/>
              <a:t>нмоль</a:t>
            </a:r>
            <a:r>
              <a:rPr lang="ru-RU" b="1" i="1" dirty="0"/>
              <a:t>/мг </a:t>
            </a:r>
            <a:r>
              <a:rPr lang="ru-RU" b="1" i="1" dirty="0" err="1"/>
              <a:t>білка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2574" y="188640"/>
            <a:ext cx="7469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/>
              <a:t>Вивчення</a:t>
            </a:r>
            <a:r>
              <a:rPr lang="ru-RU" sz="2400" b="1" dirty="0"/>
              <a:t> </a:t>
            </a:r>
            <a:r>
              <a:rPr lang="ru-RU" sz="2400" b="1" dirty="0" err="1"/>
              <a:t>впливу</a:t>
            </a:r>
            <a:r>
              <a:rPr lang="ru-RU" sz="2400" b="1" dirty="0"/>
              <a:t> </a:t>
            </a:r>
            <a:r>
              <a:rPr lang="ru-RU" sz="2400" b="1" dirty="0" err="1"/>
              <a:t>поліфенольного</a:t>
            </a:r>
            <a:r>
              <a:rPr lang="ru-RU" sz="2400" b="1" dirty="0"/>
              <a:t> </a:t>
            </a:r>
            <a:r>
              <a:rPr lang="ru-RU" sz="2400" b="1" dirty="0" err="1"/>
              <a:t>екстракту</a:t>
            </a:r>
            <a:r>
              <a:rPr lang="ru-RU" sz="2400" b="1" dirty="0"/>
              <a:t> з </a:t>
            </a:r>
            <a:r>
              <a:rPr lang="ru-RU" sz="2400" b="1" dirty="0" err="1" smtClean="0"/>
              <a:t>листя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мучниці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звичайної</a:t>
            </a:r>
            <a:r>
              <a:rPr lang="ru-RU" sz="2400" b="1" dirty="0" smtClean="0"/>
              <a:t> </a:t>
            </a:r>
            <a:r>
              <a:rPr lang="ru-RU" sz="2400" b="1" dirty="0"/>
              <a:t>на </a:t>
            </a:r>
            <a:r>
              <a:rPr lang="ru-RU" sz="2400" b="1" dirty="0" err="1"/>
              <a:t>процеси</a:t>
            </a:r>
            <a:r>
              <a:rPr lang="ru-RU" sz="2400" b="1" dirty="0"/>
              <a:t> ПОЛ </a:t>
            </a:r>
            <a:r>
              <a:rPr lang="ru-RU" sz="2400" b="1" dirty="0" err="1" smtClean="0"/>
              <a:t>печінці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щурів</a:t>
            </a:r>
            <a:r>
              <a:rPr lang="ru-RU" sz="2400" b="1" dirty="0" smtClean="0"/>
              <a:t>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(</a:t>
            </a:r>
            <a:r>
              <a:rPr lang="en-US" sz="2400" b="1" dirty="0"/>
              <a:t>M ± </a:t>
            </a:r>
            <a:r>
              <a:rPr lang="en-US" sz="2400" b="1" dirty="0" smtClean="0"/>
              <a:t>m</a:t>
            </a:r>
            <a:r>
              <a:rPr lang="ru-RU" sz="2400" b="1" dirty="0" smtClean="0"/>
              <a:t>, </a:t>
            </a:r>
            <a:r>
              <a:rPr lang="en-US" sz="2400" b="1" dirty="0" smtClean="0"/>
              <a:t> </a:t>
            </a:r>
            <a:r>
              <a:rPr lang="en-US" sz="2400" b="1" dirty="0"/>
              <a:t>n = </a:t>
            </a:r>
            <a:r>
              <a:rPr lang="en-US" sz="2400" b="1" dirty="0" smtClean="0"/>
              <a:t>5–7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нмоль</a:t>
            </a:r>
            <a:r>
              <a:rPr lang="ru-RU" sz="2400" b="1" dirty="0" smtClean="0"/>
              <a:t>/мг </a:t>
            </a:r>
            <a:r>
              <a:rPr lang="ru-RU" sz="2400" b="1" dirty="0" err="1" smtClean="0"/>
              <a:t>білка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94860" y="2784703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*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60150" y="397508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**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74150" y="236920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**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434303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*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62414" y="6093296"/>
            <a:ext cx="756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</a:t>
            </a:r>
            <a:r>
              <a:rPr lang="ru-RU" sz="1600" i="1" dirty="0" err="1"/>
              <a:t>інтакту</a:t>
            </a:r>
            <a:r>
              <a:rPr lang="ru-RU" sz="1600" i="1" dirty="0"/>
              <a:t>, р≤</a:t>
            </a:r>
            <a:r>
              <a:rPr lang="ru-RU" sz="1600" i="1" dirty="0" smtClean="0"/>
              <a:t>0,2</a:t>
            </a:r>
          </a:p>
          <a:p>
            <a:r>
              <a:rPr lang="ru-RU" sz="1600" i="1" dirty="0"/>
              <a:t>**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ІР, р≤</a:t>
            </a:r>
            <a:r>
              <a:rPr lang="ru-RU" sz="1600" i="1" dirty="0" smtClean="0"/>
              <a:t>0,5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40365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0"/>
            <a:ext cx="6790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/>
              <a:t>Вивчення</a:t>
            </a:r>
            <a:r>
              <a:rPr lang="ru-RU" sz="2400" b="1" dirty="0"/>
              <a:t> </a:t>
            </a:r>
            <a:r>
              <a:rPr lang="ru-RU" sz="2400" b="1" dirty="0" err="1"/>
              <a:t>впливу</a:t>
            </a:r>
            <a:r>
              <a:rPr lang="ru-RU" sz="2400" b="1" dirty="0"/>
              <a:t> </a:t>
            </a:r>
            <a:r>
              <a:rPr lang="ru-RU" sz="2400" b="1" dirty="0" err="1"/>
              <a:t>поліфенольного</a:t>
            </a:r>
            <a:r>
              <a:rPr lang="ru-RU" sz="2400" b="1" dirty="0"/>
              <a:t> </a:t>
            </a:r>
            <a:r>
              <a:rPr lang="ru-RU" sz="2400" b="1" dirty="0" err="1"/>
              <a:t>екстракту</a:t>
            </a:r>
            <a:r>
              <a:rPr lang="ru-RU" sz="2400" b="1" dirty="0"/>
              <a:t> з </a:t>
            </a:r>
            <a:r>
              <a:rPr lang="ru-RU" sz="2400" b="1" dirty="0" err="1" smtClean="0"/>
              <a:t>листя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Мучниці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звичайної</a:t>
            </a:r>
            <a:r>
              <a:rPr lang="ru-RU" sz="2400" b="1" dirty="0" smtClean="0"/>
              <a:t> </a:t>
            </a:r>
            <a:r>
              <a:rPr lang="ru-RU" sz="2400" b="1" dirty="0"/>
              <a:t>на </a:t>
            </a:r>
            <a:r>
              <a:rPr lang="ru-RU" sz="2400" b="1" dirty="0" err="1" smtClean="0"/>
              <a:t>показники</a:t>
            </a:r>
            <a:r>
              <a:rPr lang="ru-RU" sz="2400" b="1" dirty="0" smtClean="0"/>
              <a:t> антиоксидантного </a:t>
            </a:r>
            <a:r>
              <a:rPr lang="ru-RU" sz="2400" b="1" dirty="0" err="1" smtClean="0"/>
              <a:t>захисту</a:t>
            </a:r>
            <a:r>
              <a:rPr lang="ru-RU" sz="2400" b="1" dirty="0" smtClean="0"/>
              <a:t> </a:t>
            </a:r>
            <a:r>
              <a:rPr lang="ru-RU" sz="2400" b="1" dirty="0"/>
              <a:t>в </a:t>
            </a:r>
            <a:r>
              <a:rPr lang="ru-RU" sz="2400" b="1" dirty="0" err="1" smtClean="0"/>
              <a:t>печінці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щурів</a:t>
            </a:r>
            <a:r>
              <a:rPr lang="ru-RU" sz="2400" b="1" smtClean="0"/>
              <a:t>, </a:t>
            </a:r>
            <a:endParaRPr lang="ru-RU" sz="2400" b="1" smtClean="0"/>
          </a:p>
          <a:p>
            <a:pPr algn="ctr"/>
            <a:r>
              <a:rPr lang="ru-RU" sz="2400" b="1" smtClean="0"/>
              <a:t>(</a:t>
            </a:r>
            <a:r>
              <a:rPr lang="en-US" sz="2400" b="1" dirty="0"/>
              <a:t>M ± m</a:t>
            </a:r>
            <a:r>
              <a:rPr lang="ru-RU" sz="2400" b="1" dirty="0"/>
              <a:t>, </a:t>
            </a:r>
            <a:r>
              <a:rPr lang="en-US" sz="2400" b="1" dirty="0"/>
              <a:t> n = 5–7</a:t>
            </a:r>
            <a:r>
              <a:rPr lang="ru-RU" sz="2400" b="1" dirty="0"/>
              <a:t>, </a:t>
            </a:r>
            <a:r>
              <a:rPr lang="ru-RU" sz="2400" b="1" dirty="0" err="1"/>
              <a:t>нмоль</a:t>
            </a:r>
            <a:r>
              <a:rPr lang="ru-RU" sz="2400" b="1" dirty="0"/>
              <a:t>/мг </a:t>
            </a:r>
            <a:r>
              <a:rPr lang="ru-RU" sz="2400" b="1" dirty="0" err="1"/>
              <a:t>білка</a:t>
            </a:r>
            <a:r>
              <a:rPr lang="ru-RU" sz="2400" b="1" dirty="0"/>
              <a:t>)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73876952"/>
              </p:ext>
            </p:extLst>
          </p:nvPr>
        </p:nvGraphicFramePr>
        <p:xfrm>
          <a:off x="179512" y="1484784"/>
          <a:ext cx="609600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053179" y="1696359"/>
            <a:ext cx="824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Arial Narrow" panose="020B0606020202030204" pitchFamily="34" charset="0"/>
              </a:rPr>
              <a:t>GSH, </a:t>
            </a:r>
            <a:r>
              <a:rPr lang="ru-RU" b="1" i="1" dirty="0" err="1">
                <a:latin typeface="Arial Narrow" panose="020B0606020202030204" pitchFamily="34" charset="0"/>
              </a:rPr>
              <a:t>ммоль</a:t>
            </a:r>
            <a:r>
              <a:rPr lang="ru-RU" b="1" i="1" dirty="0">
                <a:latin typeface="Arial Narrow" panose="020B0606020202030204" pitchFamily="34" charset="0"/>
              </a:rPr>
              <a:t>/мг </a:t>
            </a:r>
            <a:r>
              <a:rPr lang="ru-RU" b="1" i="1" dirty="0" err="1">
                <a:latin typeface="Arial Narrow" panose="020B0606020202030204" pitchFamily="34" charset="0"/>
              </a:rPr>
              <a:t>білка</a:t>
            </a:r>
            <a:endParaRPr lang="ru-RU" b="1" i="1" dirty="0">
              <a:latin typeface="Arial Narrow" panose="020B0606020202030204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005917852"/>
              </p:ext>
            </p:extLst>
          </p:nvPr>
        </p:nvGraphicFramePr>
        <p:xfrm>
          <a:off x="348493" y="3640575"/>
          <a:ext cx="6096000" cy="2479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804248" y="3424551"/>
            <a:ext cx="180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СОД,</a:t>
            </a:r>
          </a:p>
          <a:p>
            <a:r>
              <a:rPr lang="ru-RU" b="1" i="1" dirty="0" err="1" smtClean="0"/>
              <a:t>мкмоль</a:t>
            </a:r>
            <a:r>
              <a:rPr lang="ru-RU" b="1" i="1" dirty="0" smtClean="0"/>
              <a:t>/мин/мг </a:t>
            </a:r>
            <a:r>
              <a:rPr lang="ru-RU" b="1" i="1" dirty="0" err="1"/>
              <a:t>білка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53179" y="4792703"/>
            <a:ext cx="1158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Кат,</a:t>
            </a:r>
          </a:p>
          <a:p>
            <a:r>
              <a:rPr lang="ru-RU" b="1" i="1" dirty="0" err="1" smtClean="0"/>
              <a:t>мкмоль</a:t>
            </a:r>
            <a:r>
              <a:rPr lang="ru-RU" b="1" i="1" dirty="0" smtClean="0"/>
              <a:t>/мин/мг </a:t>
            </a:r>
            <a:r>
              <a:rPr lang="ru-RU" b="1" i="1" dirty="0" err="1"/>
              <a:t>білка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211185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**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402471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**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12289" y="477864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**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502353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</a:t>
            </a: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12207" y="2296523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*</a:t>
            </a: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47235" y="6273225"/>
            <a:ext cx="75649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</a:t>
            </a:r>
            <a:r>
              <a:rPr lang="ru-RU" sz="1600" i="1" dirty="0" err="1"/>
              <a:t>інтакту</a:t>
            </a:r>
            <a:r>
              <a:rPr lang="ru-RU" sz="1600" i="1" dirty="0"/>
              <a:t>, р≤</a:t>
            </a:r>
            <a:r>
              <a:rPr lang="ru-RU" sz="1600" i="1" dirty="0" smtClean="0"/>
              <a:t>0,2</a:t>
            </a:r>
          </a:p>
          <a:p>
            <a:r>
              <a:rPr lang="ru-RU" sz="1600" i="1" dirty="0"/>
              <a:t>** - </a:t>
            </a:r>
            <a:r>
              <a:rPr lang="ru-RU" sz="1600" i="1" dirty="0" err="1"/>
              <a:t>вірогідно</a:t>
            </a:r>
            <a:r>
              <a:rPr lang="ru-RU" sz="1600" i="1" dirty="0"/>
              <a:t> по </a:t>
            </a:r>
            <a:r>
              <a:rPr lang="ru-RU" sz="1600" i="1" dirty="0" err="1"/>
              <a:t>відношенню</a:t>
            </a:r>
            <a:r>
              <a:rPr lang="ru-RU" sz="1600" i="1" dirty="0"/>
              <a:t> до ІР, р≤</a:t>
            </a:r>
            <a:r>
              <a:rPr lang="ru-RU" sz="1600" i="1" dirty="0" smtClean="0"/>
              <a:t>0,5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18781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731</Words>
  <Application>Microsoft Office PowerPoint</Application>
  <PresentationFormat>Экран (4:3)</PresentationFormat>
  <Paragraphs>94</Paragraphs>
  <Slides>13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ВИВЧЕННЯ АНТИОКСИДАНТНОЇ ТА ГЕПАТОПРОТЕКТОРНОЇ АКТИВНОСТІ ЕКСТРАКТУ З ЛИСТЯ МУЧНИЦІ ЗВИЧАЙНОЇ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Вивчення ліпотропної активності густого екстракту з листя журавлини</dc:title>
  <dc:creator>user</dc:creator>
  <cp:lastModifiedBy>user</cp:lastModifiedBy>
  <cp:revision>38</cp:revision>
  <dcterms:created xsi:type="dcterms:W3CDTF">2020-10-29T12:43:09Z</dcterms:created>
  <dcterms:modified xsi:type="dcterms:W3CDTF">2022-05-10T17:02:17Z</dcterms:modified>
</cp:coreProperties>
</file>