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74" r:id="rId6"/>
    <p:sldId id="258" r:id="rId7"/>
    <p:sldId id="259" r:id="rId8"/>
    <p:sldId id="276" r:id="rId9"/>
    <p:sldId id="277" r:id="rId10"/>
    <p:sldId id="278" r:id="rId11"/>
    <p:sldId id="272" r:id="rId12"/>
    <p:sldId id="262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19B-419B-B13F-5A6E1FBA59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19B-419B-B13F-5A6E1FBA598E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8E4CCEA-0CFF-42B5-8383-C7F484618D7C}" type="CATEGORYNAME">
                      <a:rPr lang="uk-UA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/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C015063-7C8A-498D-8E4B-51CA19B002AF}" type="VALUE">
                      <a:rPr lang="uk-UA" baseline="0" smtClean="0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57859065393574"/>
                      <c:h val="0.189978643328401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19B-419B-B13F-5A6E1FBA598E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7EC2F7-8FF9-40AC-8242-2353E13904A9}" type="CATEGORYNAME">
                      <a:rPr lang="uk-UA">
                        <a:solidFill>
                          <a:schemeClr val="accent2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>
                        <a:solidFill>
                          <a:schemeClr val="accent2"/>
                        </a:solidFill>
                      </a:rPr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84E632-D49A-4269-BF13-F58F86824310}" type="VALUE">
                      <a:rPr lang="uk-UA" baseline="0" smtClean="0">
                        <a:solidFill>
                          <a:schemeClr val="accent2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8816004014984"/>
                      <c:h val="0.2769341198976363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19B-419B-B13F-5A6E1FBA598E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Міринготомія</c:v>
                </c:pt>
                <c:pt idx="1">
                  <c:v>Шунтування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9B-419B-B13F-5A6E1FBA598E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EDB-4778-9EE3-65E672422D5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EDB-4778-9EE3-65E672422D5C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E739E17-A952-4D42-8DB9-B0F15ACB782C}" type="CATEGORYNAME">
                      <a:rPr lang="uk-UA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/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3BEFFE5-D222-4DD2-B1D6-B15C3C406080}" type="VALUE">
                      <a:rPr lang="uk-UA" baseline="0" smtClean="0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57849898231217"/>
                      <c:h val="0.258747042143699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EDB-4778-9EE3-65E672422D5C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7EC2F7-8FF9-40AC-8242-2353E13904A9}" type="CATEGORYNAME">
                      <a:rPr lang="uk-UA">
                        <a:solidFill>
                          <a:schemeClr val="tx1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>
                        <a:solidFill>
                          <a:schemeClr val="tx1"/>
                        </a:solidFill>
                      </a:rPr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84E632-D49A-4269-BF13-F58F86824310}" type="VALUE">
                      <a:rPr lang="uk-UA" baseline="0" smtClean="0">
                        <a:solidFill>
                          <a:schemeClr val="tx1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8816004014984"/>
                      <c:h val="0.2769341198976363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EDB-4778-9EE3-65E672422D5C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Ефективне лікування</c:v>
                </c:pt>
                <c:pt idx="1">
                  <c:v>Не було ефекту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DB-4778-9EE3-65E672422D5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599-4A38-850C-E9562411940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599-4A38-850C-E9562411940B}"/>
              </c:ext>
            </c:extLst>
          </c:dPt>
          <c:dLbls>
            <c:dLbl>
              <c:idx val="0"/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57859065393574"/>
                      <c:h val="0.189978643328401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599-4A38-850C-E9562411940B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7EC2F7-8FF9-40AC-8242-2353E13904A9}" type="CATEGORYNAME">
                      <a:rPr lang="uk-UA">
                        <a:solidFill>
                          <a:schemeClr val="accent2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>
                        <a:solidFill>
                          <a:schemeClr val="accent2"/>
                        </a:solidFill>
                      </a:rPr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84E632-D49A-4269-BF13-F58F86824310}" type="VALUE">
                      <a:rPr lang="uk-UA" baseline="0" smtClean="0">
                        <a:solidFill>
                          <a:schemeClr val="accent2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8816004014984"/>
                      <c:h val="0.2769341198976363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599-4A38-850C-E9562411940B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Міринготомія</c:v>
                </c:pt>
                <c:pt idx="1">
                  <c:v>Шунтування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99-4A38-850C-E9562411940B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8F2-4486-AACB-4E42525738B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8F2-4486-AACB-4E42525738BD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BC411B-D16E-4BDB-AD2E-309D3A08881B}" type="CATEGORYNAME">
                      <a:rPr lang="uk-UA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/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56CBE74-4D27-4788-B7D6-EB2B8F12980E}" type="VALUE">
                      <a:rPr lang="uk-UA" baseline="0" smtClean="0"/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57859065393574"/>
                      <c:h val="0.189978643328401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8F2-4486-AACB-4E42525738BD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7EC2F7-8FF9-40AC-8242-2353E13904A9}" type="CATEGORYNAME">
                      <a:rPr lang="uk-UA">
                        <a:solidFill>
                          <a:schemeClr val="tx1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uk-UA" baseline="0" dirty="0">
                        <a:solidFill>
                          <a:schemeClr val="tx1"/>
                        </a:solidFill>
                      </a:rPr>
                      <a:t>;</a:t>
                    </a:r>
                  </a:p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84E632-D49A-4269-BF13-F58F86824310}" type="VALUE">
                      <a:rPr lang="uk-UA" baseline="0" smtClean="0">
                        <a:solidFill>
                          <a:schemeClr val="tx1"/>
                        </a:solidFill>
                      </a:rPr>
                      <a:pPr>
                        <a:defRPr sz="1330" b="1" i="0" u="none" strike="noStrike" kern="1200" spc="0" baseline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uk-UA"/>
                  </a:p>
                </c:rich>
              </c:tx>
              <c:spPr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8816004014984"/>
                      <c:h val="0.2769341198976363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8F2-4486-AACB-4E42525738BD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Ефективне лікування</c:v>
                </c:pt>
                <c:pt idx="1">
                  <c:v>Не було ефекту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F2-4486-AACB-4E42525738BD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29:48.7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1267 1 24575,'-6'1'0,"1"0"0,0 0 0,0 1 0,0 0 0,0 0 0,-9 5 0,-10 3 0,14-5 0,0-1 0,0 2 0,0-1 0,-9 8 0,-25 13 0,16-14 0,-54 14 0,58-20 0,1 1 0,-1 2 0,-37 18 0,34-13 0,-36 13 0,44-20 0,0 1 0,0 1 0,1 0 0,0 1 0,-17 14 0,22-13 0,-1 1 0,-1-2 0,1 1 0,-2-2 0,1 0 0,-2-1 0,1-1 0,-26 8 0,-70 22 0,83-26 0,22-8 0,-20 6 0,1 1 0,0 1 0,0 1 0,-40 28 0,32-15 0,9-6 0,-41 24 0,63-42 0,1 0 0,0 1 0,0-1 0,-1 1 0,1-1 0,0 1 0,0 0 0,1 0 0,-1 0 0,0 0 0,1 0 0,-2 3 0,2-5 0,1 1 0,0-1 0,0 0 0,0 1 0,0-1 0,0 1 0,0-1 0,0 0 0,0 1 0,0-1 0,0 1 0,0-1 0,0 1 0,0-1 0,0 0 0,0 1 0,0-1 0,0 1 0,0-1 0,1 0 0,-1 1 0,0-1 0,0 0 0,1 1 0,-1-1 0,0 0 0,1 1 0,19 6 0,-14-7 0,1 1 0,0-1 0,0-1 0,0 1 0,0-1 0,0 0 0,0-1 0,0 1 0,-1-1 0,1-1 0,10-4 0,-4-1 0,-1 0 0,1-1 0,-1 0 0,13-14 0,13-8 0,1 2 0,1 1 0,2 2 0,1 2 0,59-24 0,-76 38 0,1 2 0,38-8 0,-42 11 0,0 0 0,0-2 0,-1 0 0,25-13 0,-20 5 0,-16 9 0,0-1 0,0 2 0,20-7 0,-15 5 0,0 1 0,0-2 0,16-10 0,37-17 0,-23 19 0,-19 6 0,1 0 0,-2-2 0,29-16 0,-38 18 0,-13 9 0,0-2 0,-1 1 0,1 0 0,0-1 0,-1 0 0,1 1 0,-1-1 0,0-1 0,0 1 0,0 0 0,3-7 0,-3 6-195,-1 0 0,1 0 0,0 0 0,0 0 0,1 0 0,6-6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25.86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155 1 24575,'-11'0'-97,"0"1"-1,0 0 1,1 0-1,-1 2 1,1-1-1,0 1 1,-1 0-1,1 1 1,1 1-1,-1-1 1,0 1-1,1 1 0,-13 10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29:52.9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153 1 24575,'-11'-1'0,"1"1"0,-1 1 0,1-1 0,0 2 0,-1 0 0,1 0 0,0 1 0,0 0 0,0 0 0,1 1 0,-14 8 0,5-5-1365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01.4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1259 0 24575,'-4'0'0,"0"0"0,0 0 0,0 1 0,0-1 0,-1 1 0,1 0 0,0 0 0,0 0 0,0 1 0,0-1 0,1 1 0,-1 0 0,0 0 0,1 0 0,-1 1 0,1-1 0,0 1 0,-5 5 0,-49 33 0,50-38 0,1 1 0,-1-1 0,1-1 0,-1 1 0,0-1 0,0 0 0,0 0 0,-8 0 0,-3 2 0,-60 12 0,23-4 0,-63 20 0,88-19 0,1 1 0,0 2 0,-34 24 0,32-19 0,-1-2 0,-38 17 0,-80 25 0,133-53 0,0 1 0,1 0 0,1 2 0,0-1 0,-24 23 0,-16 12 0,47-40 0,-1 0 0,1-1 0,-1 0 0,-12 4 0,15-6 0,1-1 0,-1 1 0,1 1 0,-1-1 0,1 1 0,0-1 0,0 2 0,1-1 0,-1 0 0,0 1 0,1 0 0,0 0 0,-7 8 0,-30 38 0,37-40 0,16-20 0,-4 3 0,84-72 0,-84 74 0,1-1 0,0 1 0,0 1 0,0 0 0,0 0 0,1 1 0,-1 0 0,1 1 0,19-2 0,-12 1 0,-1-1 0,19-6 0,-28 7 0,21-7 0,0-2 0,-1-1 0,47-30 0,-50 29 0,1 0 0,0 1 0,32-11 0,-24 11 0,39-22 0,51-28 0,-79 42 0,96-58 0,-125 73 0,1 0 0,-1 0 0,1 2 0,1 0 0,22-2 0,37-10 0,-71 14 0,-1 0 0,1 0 0,-1 0 0,1-1 0,-1 1 0,0-1 0,0 0 0,-1-1 0,1 1 0,0 0 0,-1-1 0,0 0 0,5-7 0,1-1 0,-11 9 0,-10 4 0,-11 3 0,-107 52 0,111-50 0,-82 34 0,87-34 0,1 1 0,0 0 0,0 1 0,1 0 0,-13 12 0,8-5 0,0-1 0,-1-1 0,-1 0 0,0-2 0,0 0 0,-1-1 0,-29 10 0,22-11 0,-35 6 0,21-5 0,-3 2 0,-71 30 0,104-36 0,-1 1 0,-19 14 0,23-15 0,0 0 0,-1-1 0,0 0 0,0 0 0,0 0 0,-12 3 0,-10 1 0,15-4 0,0 0 0,0-1 0,-1-1 0,0-1 0,-21 1 0,33-3 0,-3 0 0,-1 0 0,1 0 0,-1 1 0,1 0 0,-13 3 0,21-3 0,-1-1 0,0 1 0,1-1 0,-1 0 0,1 1 0,-1-1 0,1 1 0,-1-1 0,1 1 0,-1 0 0,1-1 0,-1 1 0,1-1 0,0 1 0,-1 0 0,1-1 0,0 1 0,0 0 0,0 0 0,-1-1 0,1 1 0,0 0 0,0-1 0,0 1 0,0 0 0,0 0 0,0-1 0,0 1 0,1 1 0,7 27 0,-3-9 0,-6-17 0,1-1 0,-1 0 0,0 1 0,0-1 0,0 0 0,0 0 0,-1 0 0,1 0 0,0 0 0,-1 0 0,0 0 0,1 0 0,-1 0 0,0-1 0,0 1 0,0-1 0,0 1 0,0-1 0,0 0 0,0 0 0,-4 1 0,3 0 0,0 0 0,-1 0 0,1 0 0,0 1 0,0-1 0,0 1 0,-4 4 0,-5 9-1365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04.7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1 206 24575,'0'0'0,"1"1"0,0 0 0,-1-1 0,1 1 0,0-1 0,0 1 0,-1-1 0,1 0 0,0 1 0,0-1 0,0 0 0,-1 0 0,1 1 0,0-1 0,0 0 0,0 0 0,0 0 0,0 0 0,-1 0 0,1 0 0,0 0 0,0-1 0,1 1 0,22-3 0,-17 0 0,-1 0 0,0 0 0,1-1 0,-1 0 0,0 0 0,-1 0 0,1-1 0,-1 0 0,0 0 0,0-1 0,-1 1 0,6-9 0,-3 5 0,-1 1 0,1 0 0,1 1 0,-1-1 0,11-6 0,-12 10 0,50-28 0,-52 31 0,1-1 0,-1 0 0,1 1 0,0 0 0,0 0 0,-1 1 0,1-1 0,0 1 0,0 0 0,0 0 0,5 2 0,-6-2 0,0 0 0,0 0 0,0 0 0,0 0 0,1-1 0,-1 0 0,0 0 0,0 0 0,0 0 0,0-1 0,0 1 0,-1-1 0,1 0 0,0 0 0,-1 0 0,0-1 0,1 1 0,-1-1 0,0 0 0,4-4 0,7-5 0,-32 24 0,-1 0 0,0-1 0,-1-1 0,1-1 0,-2-1 0,-24 7 0,36-13 0,1 2 0,0-1 0,1 1 0,-1 1 0,1-1 0,0 1 0,-12 10 0,10-7 0,0-1 0,-1 0 0,-13 7 0,17-12-1365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12.3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1 757 24575,'22'2'0,"-18"-2"0,1 1 0,0-1 0,-1 0 0,1 0 0,-1 0 0,8-2 0,22-9 0,-1-1 0,-1-1 0,0-2 0,0-1 0,-2-2 0,29-21 0,-55 36 0,18-9 0,0 1 0,1 1 0,0 1 0,43-10 0,10-4 0,-44 9 0,0-1 0,-1-2 0,-1-1 0,37-29 0,-44 32 0,0 2 0,39-18 0,-39 21 0,-1 0 0,0-2 0,29-22 0,75-49 0,-95 65 0,-1-1 0,-1-1 0,-1-2 0,34-32 0,-55 48 0,0 1 0,0 0 0,1 0 0,-1 1 0,1 0 0,17-7 0,15-7 0,20-19-1365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09.2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1465 0 24575,'-3'3'0,"1"0"0,0 0 0,-1-1 0,0 1 0,0-1 0,0 1 0,0-1 0,0 0 0,0 0 0,0-1 0,-6 3 0,7-3 0,-150 71 0,109-56 0,-17 7 0,1 9 0,1 3 0,-103 80 0,146-102 0,-1-2 0,0 0 0,0 0 0,-1-2 0,-1 0 0,1-1 0,-2-1 0,1 0 0,-34 6 0,29-8 0,0 1 0,1 0 0,0 2 0,1 1 0,-1 0 0,-32 21 0,34-19 0,0-2 0,0 0 0,-1-1 0,0-1 0,-1-1 0,-36 5 0,-13 5 0,29-6 0,20-5 0,-1 1 0,-37 15 0,54-18 0,-1 0 0,1 0 0,0 1 0,1 0 0,-1 0 0,1 1 0,0-1 0,0 1 0,0 0 0,0 0 0,1 1 0,0 0 0,-5 9 0,-12 11-1365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16.0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1458 1 24575,'-4'1'0,"0"1"0,0 0 0,0 0 0,0 1 0,1-1 0,-1 1 0,1-1 0,0 1 0,-6 6 0,-5 3 0,9-7 0,-1 0 0,1 0 0,0 0 0,-7 10 0,10-12 0,-1 1 0,1-1 0,-1 0 0,1 0 0,-1 0 0,0 0 0,0-1 0,0 1 0,-1-1 0,1 0 0,-1 0 0,1 0 0,-1 0 0,0 0 0,1-1 0,-1 0 0,-7 2 0,-14 2 0,0 1 0,-34 14 0,1 0 0,49-16 0,0 0 0,0 0 0,1 1 0,-1 0 0,-12 11 0,-20 13 0,-53 21 0,21 0 0,65-44 0,-24 19 0,-2-1 0,-64 33 0,81-50 0,-1-1 0,-35 7 0,-3 0 0,-14 8 0,16-6 0,-53 23 0,42-17 0,53-19 0,0 1 0,0 1 0,1 0 0,-1 1 0,1 0 0,-12 8 0,14-8 0,1-1 0,-1 0 0,0 0 0,-13 4 0,13-6 0,-1 2 0,1 0 0,-15 8 0,23-11 0,-1 0 0,0 1 0,1-1 0,0 1 0,-1 0 0,1-1 0,0 1 0,0 0 0,0 0 0,-1 2 0,1-2 0,0 0 0,0 0 0,0 0 0,0-1 0,-1 1 0,1 0 0,0-1 0,-1 1 0,1 0 0,-1-1 0,0 0 0,-2 3 0,-11 4-1365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19.0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1 229 24575,'1'2'0,"1"1"0,0 0 0,0-1 0,0 1 0,0-1 0,1 1 0,-1-1 0,0 0 0,1 0 0,0 0 0,-1 0 0,1-1 0,0 1 0,0-1 0,6 3 0,-1-5 0,-1 1 0,1-1 0,-1 0 0,1 0 0,-1-1 0,1 0 0,-1-1 0,0 1 0,0-1 0,8-5 0,5-1 0,22-6 0,-29 11 0,-1 0 0,0-1 0,21-11 0,-29 13 0,0 0 0,0 0 0,-1 0 0,1 0 0,-1-1 0,1 1 0,-1-1 0,0 0 0,-1 0 0,1 0 0,-1 0 0,1-1 0,-1 1 0,1-6 0,-1 5 0,1 0 0,0-1 0,0 1 0,0 0 0,0 0 0,1 1 0,0-1 0,0 1 0,0 0 0,1 0 0,-1 0 0,1 0 0,0 1 0,7-4 0,10-4 0,-1 1 0,31-9 0,-25 9 0,-7 4 0,-22 9 0,-31 15 0,-147 59 0,161-67 0,16-8 0,0 0 0,0 0 0,0-1 0,0 0 0,0 1 0,0-1 0,0 0 0,0-1 0,0 1 0,0 0 0,-1-1 0,1 0 0,-4 0 0,1 1-151,0-1-1,0 1 0,0 0 0,0 0 1,1 1-1,-1-1 0,0 1 1,-9 5-1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9T11:30:24.5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0 407 24575,'20'-2'0,"0"0"0,0-2 0,-1-1 0,0 0 0,22-9 0,-33 10 0,0-1 0,0 1 0,0-1 0,7-6 0,-2 1 0,-12 9 0,0 0 0,0 0 0,0 0 0,0 1 0,0-1 0,-1 0 0,1 0 0,0 0 0,-1 0 0,1 0 0,-1-1 0,1 1 0,-1-2 0,1 2 0,-1 0 0,0 0 0,1 0 0,-1 0 0,1 0 0,-1 0 0,1 0 0,-1 0 0,1 1 0,0-1 0,-1 0 0,1 0 0,0 0 0,0 1 0,-1-1 0,1 0 0,0 1 0,0-1 0,0 1 0,0-1 0,0 1 0,2-1 0,10-4 0,3 0 0,-29 16 0,-3 0 0,0-1 0,-1 0 0,0-1 0,0 0 0,-21 6 0,51-22 0,0-1 0,0 0 0,-1-1 0,0 0 0,16-17 0,-8 9 0,1 0 0,33-22 0,-26 25 0,2 1 0,-1 1 0,63-16 0,-88 27 0,0 0 0,0 0 0,0-1 0,0 0 0,0 0 0,-1 0 0,1 0 0,-1-1 0,1 1 0,-1-1 0,0 0 0,0 0 0,0 0 0,0 0 0,-1-1 0,1 1 0,-1-1 0,0 1 0,0-1 0,2-4 0,10-16 0,1-2 0,18-24 0,-39 55 0,0-1 0,0 1 0,0-1 0,0 0 0,-1 0 0,0-1 0,0 0 0,0 0 0,0-1 0,0 0 0,0 0 0,0 0 0,-1-1 0,-8 0 0,7 0 0,0 0 0,0 1 0,0 0 0,0 1 0,0 0 0,1 0 0,-1 1 0,1 0 0,-11 6 0,-11 15 0,16-13 0,-1-1 0,-1 0 0,-20 11 0,24-15 0,1 0 0,0 1 0,1 0 0,0 0 0,0 1 0,1 1 0,0-1 0,0 1 0,1 1 0,1 0 0,-8 13 0,14-22 0,-3 3-37,-1 0 0,1 0 0,-1-1 0,0 1-1,0-1 1,0 0 0,0-1 0,-1 1 0,0-1-1,1 0 1,-1-1 0,-10 4 0,1 0-845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7DD3D-5C36-4964-A94A-A4A6C6825D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C2869B09-934D-4C39-A153-26DF84666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BC206041-BD32-4B6B-A738-1F42766FD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66F34D1-E59F-4292-AA43-8935BB886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159764E-57E1-4D09-AE43-B598E319C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7096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71F7F0-2A45-4E7E-86C8-34AD82EE5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45D45D73-FAB4-4401-809C-B2C8E1FE62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6C16644-733F-49D3-889F-CEE86AA6B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2C1CFBDC-71D1-4FD6-A515-A9C198BC6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2E5A667-86FA-4E8E-B844-75D67BCA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4798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0E918623-1179-4649-AB9E-DE41D764E4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D23BD8CC-10D1-48F8-AE11-60604EA69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A99EF95-FD8E-4150-A395-8656BD331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298A8B5-8539-464D-BEB8-5B93A9E6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C8F233C-9942-420A-B2DF-5B15C1791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3238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9A2945-554B-46C5-8601-B999AA536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329BEDC3-212E-46BC-B57A-F9B9A9D9B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A66241F-9D87-48B0-806B-71E5097E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E31ED7F-6158-45AD-AA69-63DAD58FF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5FF5C5B-1B0A-4FF4-B025-BC6043FAB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74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502EB-F1A6-414C-A001-5CCF69FE0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FA4B4401-77E9-4825-9E48-F0E047493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F4A6E2E-FF77-423F-BAE4-E0806A0AC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8C70ED39-207C-468F-8919-902956022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14B39B5-0882-4D29-BEBC-F706E92C5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785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5DE6AD-E1AE-4840-868E-A86DCD40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2BF202E-6BAC-4039-81DD-989EA2B25C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638852FA-D0B1-4568-BAD1-17AF8B6A5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8BC7B791-D68D-4EBE-9048-83B5CE704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A2CF21FF-119A-40C8-A4C4-7E5E4C5A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F81890A5-8557-44D1-85B8-6935397A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485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D8ACAE-02D9-4164-A7B2-EC378FEF3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45440BF8-CABB-4450-B530-838F94859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587739E5-07D2-4988-9ACA-93CE680E0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30C75EEC-C020-477A-8347-C556DBA095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7C22DBC5-3C11-462A-B3DA-5648FB3534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0228A39A-4062-4A87-9361-97A72E9B5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E1BFF721-9D9D-4570-9422-625E87746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265A0B34-D588-4A78-BDD1-D5E67FECC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6823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0E1ED-5E12-4A96-B434-DB3FFAF58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4E90D102-5856-4A76-B753-EF673A88E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B1DDA9CE-A6CA-4F6E-88CF-1A73E11C4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B692B417-231A-4CF3-91F8-A674D6827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954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A776D5EC-C6F4-425B-B856-831298D82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61C794D5-B9FF-49B7-A50C-63213568E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304D54CC-093B-4966-88B3-E89FB427E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873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1B852-D6FB-40F7-9785-47F0411C7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0F0F3EF0-E638-4990-B0B8-4F8E6ACD1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27F21A35-5245-4F79-83DB-6EDD76C84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F88CE67E-E1A5-4E42-8709-94B56FBE7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BD0773E7-002A-44D4-A11E-8ED59F38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B3A28C0-0B37-4EA6-828D-700BA0C4D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412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86E5F-1CCB-4C15-8CE0-2AC30C37E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A1ACFACB-2173-42C3-9C9C-ABCD3D9C55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EDC57BB0-9470-4B60-93BD-D6CFE93DC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63B4973-89EA-4F41-9266-68D8D6DBB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E1AD1BCB-5328-42F0-8814-AFC83A53A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EE928510-8473-45BF-8936-9FA2634E4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0112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9E0E0A7C-1486-4A64-8F9F-D8CEE55C3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85FA93FA-755F-43CC-9656-5BE2F8EF6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D032CE3-9519-4C88-8063-2BD434C122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DCCD6-7A1A-47DD-A0C7-3DF1CE806FE4}" type="datetimeFigureOut">
              <a:rPr lang="uk-UA" smtClean="0"/>
              <a:t>11.05.2022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28AE267-4F80-4ED2-AE20-D424DFD4A8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695FBD5A-76F4-4DAB-8E63-F3CFDC259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AAC0A-91B8-432A-A74F-9235CAB4E15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031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18.png"/><Relationship Id="rId18" Type="http://schemas.openxmlformats.org/officeDocument/2006/relationships/customXml" Target="../ink/ink6.xml"/><Relationship Id="rId26" Type="http://schemas.openxmlformats.org/officeDocument/2006/relationships/customXml" Target="../ink/ink10.xml"/><Relationship Id="rId3" Type="http://schemas.openxmlformats.org/officeDocument/2006/relationships/image" Target="../media/image2.png"/><Relationship Id="rId21" Type="http://schemas.openxmlformats.org/officeDocument/2006/relationships/image" Target="../media/image22.png"/><Relationship Id="rId7" Type="http://schemas.openxmlformats.org/officeDocument/2006/relationships/image" Target="../media/image15.png"/><Relationship Id="rId12" Type="http://schemas.openxmlformats.org/officeDocument/2006/relationships/customXml" Target="../ink/ink3.xml"/><Relationship Id="rId17" Type="http://schemas.openxmlformats.org/officeDocument/2006/relationships/image" Target="../media/image20.png"/><Relationship Id="rId25" Type="http://schemas.openxmlformats.org/officeDocument/2006/relationships/image" Target="../media/image24.png"/><Relationship Id="rId2" Type="http://schemas.openxmlformats.org/officeDocument/2006/relationships/image" Target="../media/image11.jpg"/><Relationship Id="rId16" Type="http://schemas.openxmlformats.org/officeDocument/2006/relationships/customXml" Target="../ink/ink5.xml"/><Relationship Id="rId20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11" Type="http://schemas.openxmlformats.org/officeDocument/2006/relationships/image" Target="../media/image17.png"/><Relationship Id="rId24" Type="http://schemas.openxmlformats.org/officeDocument/2006/relationships/customXml" Target="../ink/ink9.xml"/><Relationship Id="rId5" Type="http://schemas.openxmlformats.org/officeDocument/2006/relationships/image" Target="../media/image13.jpg"/><Relationship Id="rId15" Type="http://schemas.openxmlformats.org/officeDocument/2006/relationships/image" Target="../media/image19.png"/><Relationship Id="rId23" Type="http://schemas.openxmlformats.org/officeDocument/2006/relationships/image" Target="../media/image23.png"/><Relationship Id="rId10" Type="http://schemas.openxmlformats.org/officeDocument/2006/relationships/customXml" Target="../ink/ink2.xml"/><Relationship Id="rId19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4" Type="http://schemas.openxmlformats.org/officeDocument/2006/relationships/customXml" Target="../ink/ink4.xml"/><Relationship Id="rId22" Type="http://schemas.openxmlformats.org/officeDocument/2006/relationships/customXml" Target="../ink/ink8.xml"/><Relationship Id="rId27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E2F99D-F221-4D92-BFD7-BD48127DFD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" b="551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1343AE-6228-4332-80DF-69CEA0F51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920" y="1878720"/>
            <a:ext cx="10424160" cy="2072639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accent1"/>
                </a:solidFill>
              </a:rPr>
              <a:t>ЛІКУВАННЯ СЕКРЕТОРНОГО СЕРЕДНЬОГО ОТИТУ У ДОРОСЛИХ З УРАХУВАННЯМ ЕТІОПАТОГЕНЕТИЧНИХ ФАКТОРІВ.</a:t>
            </a:r>
            <a:endParaRPr lang="uk-UA" sz="4400" b="1" dirty="0">
              <a:solidFill>
                <a:schemeClr val="accent1"/>
              </a:solidFill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912508E0-C052-4FA5-9C77-9F6FCA864B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98936"/>
            <a:ext cx="9144000" cy="1389894"/>
          </a:xfrm>
        </p:spPr>
        <p:txBody>
          <a:bodyPr>
            <a:normAutofit/>
          </a:bodyPr>
          <a:lstStyle/>
          <a:p>
            <a:r>
              <a:rPr 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асист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Оріщак О.Р.</a:t>
            </a:r>
          </a:p>
          <a:p>
            <a:r>
              <a:rPr 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д.мед.н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проф. Попович В.І.</a:t>
            </a:r>
          </a:p>
        </p:txBody>
      </p:sp>
      <p:sp>
        <p:nvSpPr>
          <p:cNvPr id="4" name="Підзаголовок 2">
            <a:extLst>
              <a:ext uri="{FF2B5EF4-FFF2-40B4-BE49-F238E27FC236}">
                <a16:creationId xmlns:a16="http://schemas.microsoft.com/office/drawing/2014/main" id="{9D0EB4B8-633D-4770-A7E8-86BD954916AC}"/>
              </a:ext>
            </a:extLst>
          </p:cNvPr>
          <p:cNvSpPr txBox="1">
            <a:spLocks/>
          </p:cNvSpPr>
          <p:nvPr/>
        </p:nvSpPr>
        <p:spPr>
          <a:xfrm>
            <a:off x="1524000" y="22295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i="1" dirty="0"/>
              <a:t>МОЗ України</a:t>
            </a:r>
          </a:p>
          <a:p>
            <a:r>
              <a:rPr lang="uk-UA" i="1" dirty="0"/>
              <a:t>Державний вищий навчальний заклад</a:t>
            </a:r>
          </a:p>
          <a:p>
            <a:r>
              <a:rPr lang="uk-UA" i="1" dirty="0"/>
              <a:t>Івано-Франківський національний медичний університет</a:t>
            </a:r>
          </a:p>
          <a:p>
            <a:r>
              <a:rPr lang="uk-UA" i="1" dirty="0"/>
              <a:t>Кафедра оториноларингології з курсом хірургії голови та шиї </a:t>
            </a:r>
          </a:p>
        </p:txBody>
      </p:sp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8F6C4FF-7AEE-4B94-AF0B-AE50474A4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BCD7481-E72E-40A7-AD2F-A68627F815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BC52274A-685E-422F-A9B8-50A93A6A8A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Підзаголовок 2">
            <a:extLst>
              <a:ext uri="{FF2B5EF4-FFF2-40B4-BE49-F238E27FC236}">
                <a16:creationId xmlns:a16="http://schemas.microsoft.com/office/drawing/2014/main" id="{6B916026-A5B1-B575-FC46-0E7E741AF730}"/>
              </a:ext>
            </a:extLst>
          </p:cNvPr>
          <p:cNvSpPr txBox="1">
            <a:spLocks/>
          </p:cNvSpPr>
          <p:nvPr/>
        </p:nvSpPr>
        <p:spPr>
          <a:xfrm>
            <a:off x="1524000" y="5526376"/>
            <a:ext cx="9144000" cy="607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19 </a:t>
            </a:r>
            <a:r>
              <a:rPr lang="uk-UA" i="1" dirty="0"/>
              <a:t>травня 2022 р.</a:t>
            </a:r>
          </a:p>
        </p:txBody>
      </p:sp>
    </p:spTree>
    <p:extLst>
      <p:ext uri="{BB962C8B-B14F-4D97-AF65-F5344CB8AC3E}">
        <p14:creationId xmlns:p14="http://schemas.microsoft.com/office/powerpoint/2010/main" val="703614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Місце для вмісту 8" descr="Зображення, що містить надворі, будівля, небо, дорога&#10;&#10;Автоматично згенерований опис">
            <a:extLst>
              <a:ext uri="{FF2B5EF4-FFF2-40B4-BE49-F238E27FC236}">
                <a16:creationId xmlns:a16="http://schemas.microsoft.com/office/drawing/2014/main" id="{F8217CE8-D0C9-4E18-A3DE-B20291C60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9" b="4729"/>
          <a:stretch/>
        </p:blipFill>
        <p:spPr>
          <a:xfrm>
            <a:off x="0" y="0"/>
            <a:ext cx="12192000" cy="6858000"/>
          </a:xfrm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057A4C2-A2B1-455D-8C0F-4FE18D759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4" name="Рисунок 13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7F6F6069-E296-498F-B893-34D65B685A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5" name="Рисунок 14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6717F63D-826A-468E-B5C9-934805BEE2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6" name="Місце для вмісту 4" descr="Зображення, що містить помаранчевий&#10;&#10;Автоматично згенерований опис">
            <a:extLst>
              <a:ext uri="{FF2B5EF4-FFF2-40B4-BE49-F238E27FC236}">
                <a16:creationId xmlns:a16="http://schemas.microsoft.com/office/drawing/2014/main" id="{62937CED-2E88-82DA-D0F8-3836B0FB24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" r="3293"/>
          <a:stretch/>
        </p:blipFill>
        <p:spPr>
          <a:xfrm>
            <a:off x="338527" y="1473785"/>
            <a:ext cx="5462198" cy="3910430"/>
          </a:xfrm>
          <a:prstGeom prst="rect">
            <a:avLst/>
          </a:prstGeom>
        </p:spPr>
      </p:pic>
      <p:pic>
        <p:nvPicPr>
          <p:cNvPr id="7" name="Рисунок 6" descr="Зображення, що містить безхребетні, у приміщенні, молюск&#10;&#10;Автоматично згенерований опис">
            <a:extLst>
              <a:ext uri="{FF2B5EF4-FFF2-40B4-BE49-F238E27FC236}">
                <a16:creationId xmlns:a16="http://schemas.microsoft.com/office/drawing/2014/main" id="{0E98BC7D-51F8-237A-156A-F5591334E8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r="3916"/>
          <a:stretch/>
        </p:blipFill>
        <p:spPr>
          <a:xfrm>
            <a:off x="6096000" y="1473785"/>
            <a:ext cx="5518111" cy="3910430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AF4A777-D674-053B-3A02-8ADD4205A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565" y="1356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>
                <a:solidFill>
                  <a:schemeClr val="accent1"/>
                </a:solidFill>
              </a:rPr>
              <a:t>Шунтування барабанної перетинки</a:t>
            </a:r>
          </a:p>
        </p:txBody>
      </p:sp>
    </p:spTree>
    <p:extLst>
      <p:ext uri="{BB962C8B-B14F-4D97-AF65-F5344CB8AC3E}">
        <p14:creationId xmlns:p14="http://schemas.microsoft.com/office/powerpoint/2010/main" val="2457782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>
            <a:extLst>
              <a:ext uri="{FF2B5EF4-FFF2-40B4-BE49-F238E27FC236}">
                <a16:creationId xmlns:a16="http://schemas.microsoft.com/office/drawing/2014/main" id="{F55F0AEF-A6E7-4EA9-9E5E-C2D7385141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9DBC3DB-2D6B-42C6-9D76-248E4AB1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70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dirty="0">
                <a:solidFill>
                  <a:schemeClr val="accent6"/>
                </a:solidFill>
              </a:rPr>
              <a:t>Шунтування барабанної перетинки</a:t>
            </a:r>
          </a:p>
        </p:txBody>
      </p:sp>
      <p:pic>
        <p:nvPicPr>
          <p:cNvPr id="2" name="videoplayback (1)">
            <a:hlinkClick r:id="" action="ppaction://media"/>
            <a:extLst>
              <a:ext uri="{FF2B5EF4-FFF2-40B4-BE49-F238E27FC236}">
                <a16:creationId xmlns:a16="http://schemas.microsoft.com/office/drawing/2014/main" id="{5DD8144F-74AD-41A9-A569-2F31335A06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6724" y="1461920"/>
            <a:ext cx="7738549" cy="515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1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4A078E-0911-4714-81D3-241F11846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608" y="-27322"/>
            <a:ext cx="10515600" cy="1325563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Результати та їх обговорення</a:t>
            </a:r>
          </a:p>
        </p:txBody>
      </p:sp>
      <p:pic>
        <p:nvPicPr>
          <p:cNvPr id="5" name="Місце для вмісту 4" descr="Зображення, що містить текст, надворі, старий, намальований&#10;&#10;Автоматично згенерований опис">
            <a:extLst>
              <a:ext uri="{FF2B5EF4-FFF2-40B4-BE49-F238E27FC236}">
                <a16:creationId xmlns:a16="http://schemas.microsoft.com/office/drawing/2014/main" id="{4AE9F6D3-8848-4479-B05E-38B9F78ABB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5212">
            <a:off x="5910524" y="880746"/>
            <a:ext cx="5704378" cy="3554095"/>
          </a:xfrm>
        </p:spPr>
      </p:pic>
      <p:pic>
        <p:nvPicPr>
          <p:cNvPr id="9" name="Рисунок 8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1F63936F-168C-4CD4-B147-2914F7819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6B2FAFA-C187-4192-A10D-FCEF627414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2B836EDE-4068-432C-A491-3694DE727B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BD466DD1-281F-09A2-41EB-B506A05C5FD3}"/>
              </a:ext>
            </a:extLst>
          </p:cNvPr>
          <p:cNvSpPr txBox="1">
            <a:spLocks/>
          </p:cNvSpPr>
          <p:nvPr/>
        </p:nvSpPr>
        <p:spPr>
          <a:xfrm>
            <a:off x="636608" y="1038080"/>
            <a:ext cx="5810491" cy="50270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b="1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І ГРУПА</a:t>
            </a:r>
            <a:endParaRPr lang="uk-UA" b="1" dirty="0">
              <a:solidFill>
                <a:schemeClr val="accent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пацієнтів</a:t>
            </a: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3-4 день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покращення слуху, зменшення закладеності вух.</a:t>
            </a:r>
          </a:p>
          <a:p>
            <a:pPr marL="0" indent="0" algn="just">
              <a:buNone/>
            </a:pP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 пацієнтів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лікування не ефективне.</a:t>
            </a:r>
          </a:p>
          <a:p>
            <a:pPr marL="0" indent="0" algn="just">
              <a:buNone/>
            </a:pP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 пацієнтам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була проведена міринготомія</a:t>
            </a: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пацієнтам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шунтування барабанної перетинки.</a:t>
            </a: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F705CD1B-8AEE-D90C-D3AA-D159BD4F9A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9227298"/>
              </p:ext>
            </p:extLst>
          </p:nvPr>
        </p:nvGraphicFramePr>
        <p:xfrm>
          <a:off x="6350000" y="3429000"/>
          <a:ext cx="5363579" cy="29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D36E667F-8159-D560-D56D-1F22E8191B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7578323"/>
              </p:ext>
            </p:extLst>
          </p:nvPr>
        </p:nvGraphicFramePr>
        <p:xfrm>
          <a:off x="6597571" y="781442"/>
          <a:ext cx="5251588" cy="29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B2D2D8-FF97-28C4-BFC8-4685BB66FA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335" t="19935" r="7015" b="8609"/>
          <a:stretch/>
        </p:blipFill>
        <p:spPr>
          <a:xfrm>
            <a:off x="0" y="18585"/>
            <a:ext cx="12192000" cy="683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708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Місце для вмісту 8" descr="Зображення, що містить надворі, будівля, небо, дорога&#10;&#10;Автоматично згенерований опис">
            <a:extLst>
              <a:ext uri="{FF2B5EF4-FFF2-40B4-BE49-F238E27FC236}">
                <a16:creationId xmlns:a16="http://schemas.microsoft.com/office/drawing/2014/main" id="{F8217CE8-D0C9-4E18-A3DE-B20291C60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9" b="4729"/>
          <a:stretch/>
        </p:blipFill>
        <p:spPr>
          <a:xfrm>
            <a:off x="0" y="0"/>
            <a:ext cx="12192000" cy="6858000"/>
          </a:xfrm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057A4C2-A2B1-455D-8C0F-4FE18D759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4" name="Рисунок 13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7F6F6069-E296-498F-B893-34D65B685A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5" name="Рисунок 14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6717F63D-826A-468E-B5C9-934805BEE2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1FCCD5A-9F09-CE47-63D9-1779535A9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13609"/>
            <a:ext cx="10515600" cy="1325563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Результати та їх обговорення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9125B544-AA14-6424-6E8D-FBC371802120}"/>
              </a:ext>
            </a:extLst>
          </p:cNvPr>
          <p:cNvSpPr txBox="1">
            <a:spLocks/>
          </p:cNvSpPr>
          <p:nvPr/>
        </p:nvSpPr>
        <p:spPr>
          <a:xfrm>
            <a:off x="636608" y="833377"/>
            <a:ext cx="6096541" cy="52301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2800" b="1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ІІ ГРУПА</a:t>
            </a:r>
            <a:endParaRPr lang="uk-UA" b="1" dirty="0">
              <a:solidFill>
                <a:schemeClr val="accent1"/>
              </a:solidFill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14 пацієнтів –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5-6 день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покращення слуху, зменшення закладеності вух.</a:t>
            </a:r>
          </a:p>
          <a:p>
            <a:pPr marL="0" indent="0" algn="just">
              <a:buNone/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пацієнтів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лікування не ефективне.</a:t>
            </a:r>
          </a:p>
          <a:p>
            <a:pPr marL="0" indent="0" algn="just">
              <a:buNone/>
            </a:pPr>
            <a:endParaRPr lang="uk-UA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uk-UA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пацієнтам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була проведена міринготомія</a:t>
            </a: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пацієнтам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шунтування барабанної перетинки.</a:t>
            </a: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24B0AF0-C36D-DB3B-B3B3-F8A7FFC6A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0321650"/>
              </p:ext>
            </p:extLst>
          </p:nvPr>
        </p:nvGraphicFramePr>
        <p:xfrm>
          <a:off x="6953067" y="3274713"/>
          <a:ext cx="4676172" cy="277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B201A6BA-56B3-5550-C0FB-15C6A0AF8D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1063775"/>
              </p:ext>
            </p:extLst>
          </p:nvPr>
        </p:nvGraphicFramePr>
        <p:xfrm>
          <a:off x="6733149" y="680303"/>
          <a:ext cx="5116009" cy="277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948DC2-36F1-E689-C13F-575B58FD2F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189" t="19442" r="6924" b="8357"/>
          <a:stretch/>
        </p:blipFill>
        <p:spPr>
          <a:xfrm>
            <a:off x="0" y="0"/>
            <a:ext cx="12192000" cy="688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51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AA0BEF-88C4-4B72-B7CC-CA7D9C04C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Висновки</a:t>
            </a:r>
          </a:p>
        </p:txBody>
      </p:sp>
      <p:pic>
        <p:nvPicPr>
          <p:cNvPr id="17" name="Місце для вмісту 16" descr="Зображення, що містить будівля, надворі, вулиця, ніч&#10;&#10;Автоматично згенерований опис">
            <a:extLst>
              <a:ext uri="{FF2B5EF4-FFF2-40B4-BE49-F238E27FC236}">
                <a16:creationId xmlns:a16="http://schemas.microsoft.com/office/drawing/2014/main" id="{A2CDA222-A07A-4348-850E-45C999044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21515" b="1114"/>
          <a:stretch/>
        </p:blipFill>
        <p:spPr>
          <a:xfrm>
            <a:off x="6547895" y="0"/>
            <a:ext cx="5471160" cy="6858000"/>
          </a:xfrm>
        </p:spPr>
      </p:pic>
      <p:pic>
        <p:nvPicPr>
          <p:cNvPr id="22" name="Рисунок 2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4C992B09-6AEA-452B-9988-8AAAD4563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3" name="Рисунок 2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61C8F26B-351A-43FC-93DC-F46BA9FD68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4" name="Рисунок 23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4407B446-3A5A-4399-8D5D-EC2CC20958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84C7C0-F465-66FF-A044-C3A6127150E0}"/>
              </a:ext>
            </a:extLst>
          </p:cNvPr>
          <p:cNvSpPr txBox="1"/>
          <p:nvPr/>
        </p:nvSpPr>
        <p:spPr>
          <a:xfrm>
            <a:off x="172945" y="1536174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Консервативне лікування секреторного середнього отиту повинно проводитись з врахуванням етіопатогенетичних факторів.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endParaRPr lang="uk-U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Більш ефективним і раціональним методом лікування секреторного середнього отиту є міринготомія.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endParaRPr lang="uk-U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пацієнтів з густим слизистим секретом з метою попередження виникнення </a:t>
            </a:r>
            <a:r>
              <a:rPr lang="uk-UA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адгезивних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хронічних отитів та повноцінної санації барабанної порожнини, відновлення функції слухової труби доцільно проводити </a:t>
            </a:r>
            <a:r>
              <a:rPr lang="uk-UA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міринготомію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наступним шунтуванням.</a:t>
            </a:r>
          </a:p>
        </p:txBody>
      </p:sp>
    </p:spTree>
    <p:extLst>
      <p:ext uri="{BB962C8B-B14F-4D97-AF65-F5344CB8AC3E}">
        <p14:creationId xmlns:p14="http://schemas.microsoft.com/office/powerpoint/2010/main" val="3185944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D30F1E-B82D-46E8-BD4B-9E00C7B867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8" b="128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F87499-F530-4184-BA2D-93058F85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102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>
                <a:solidFill>
                  <a:schemeClr val="accent1"/>
                </a:solidFill>
              </a:rPr>
              <a:t>Дякую за увагу!</a:t>
            </a:r>
          </a:p>
        </p:txBody>
      </p:sp>
      <p:pic>
        <p:nvPicPr>
          <p:cNvPr id="8" name="Рисунок 7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515313A-1D8D-466C-8808-B5E7AA1A6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9" name="Рисунок 8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F13695B1-BD02-4AD3-B04A-336663527C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B0A021E8-69CD-4AED-B61D-9DDE1772D5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216162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CF4DDF6-E6FE-4D70-9467-0119353AE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4066" r="1577" b="11978"/>
          <a:stretch/>
        </p:blipFill>
        <p:spPr>
          <a:xfrm>
            <a:off x="0" y="0"/>
            <a:ext cx="12192000" cy="6858000"/>
          </a:xfrm>
          <a:effectLst>
            <a:reflection endPos="0" dist="50800" dir="5400000" sy="-100000" algn="bl" rotWithShape="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1CA717-3DC4-4CE3-847F-1C288421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Вступ</a:t>
            </a:r>
          </a:p>
        </p:txBody>
      </p:sp>
      <p:pic>
        <p:nvPicPr>
          <p:cNvPr id="9" name="Рисунок 8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4CA66B1-A574-4FC2-A6C1-37FB45769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C29E662A-E491-4511-9188-941365B2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6DC028E2-F021-40EB-9359-BCC9E3C316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DDB2F7-544A-A9C6-0912-1BDB0989FEA4}"/>
              </a:ext>
            </a:extLst>
          </p:cNvPr>
          <p:cNvSpPr txBox="1"/>
          <p:nvPr/>
        </p:nvSpPr>
        <p:spPr>
          <a:xfrm>
            <a:off x="452569" y="1899253"/>
            <a:ext cx="795991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Секреторний середній отит </a:t>
            </a:r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це серозне запалення слизової оболонки слухової труби і барабанної порожнини, яке розвивається на фоні дисфункції слухової труби.</a:t>
            </a:r>
          </a:p>
          <a:p>
            <a:pPr indent="449580" algn="just"/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Характеризується наявністю в барабанній порожнині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серозно</a:t>
            </a:r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-слизистого вмісту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Захворювання зустрічається як у дітей так і у дорослих.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EE33C06-20D2-186D-A9FE-46CE824EE3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65" t="45002" r="53319" b="13331"/>
          <a:stretch/>
        </p:blipFill>
        <p:spPr>
          <a:xfrm>
            <a:off x="8814226" y="3427033"/>
            <a:ext cx="2958674" cy="294884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55DE5D-2B57-DFD5-2F6F-801DD0F582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094" t="46389" r="30390" b="11944"/>
          <a:stretch/>
        </p:blipFill>
        <p:spPr>
          <a:xfrm>
            <a:off x="8814226" y="480535"/>
            <a:ext cx="2958674" cy="294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56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CF4DDF6-E6FE-4D70-9467-0119353AE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4066" r="1577" b="11978"/>
          <a:stretch/>
        </p:blipFill>
        <p:spPr>
          <a:xfrm>
            <a:off x="0" y="0"/>
            <a:ext cx="12192000" cy="6858000"/>
          </a:xfrm>
          <a:effectLst>
            <a:reflection endPos="0" dist="50800" dir="5400000" sy="-100000" algn="bl" rotWithShape="0"/>
          </a:effectLst>
        </p:spPr>
      </p:pic>
      <p:pic>
        <p:nvPicPr>
          <p:cNvPr id="9" name="Рисунок 8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4CA66B1-A574-4FC2-A6C1-37FB45769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C29E662A-E491-4511-9188-941365B2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6DC028E2-F021-40EB-9359-BCC9E3C316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B27C3E-2457-03D4-7A61-006AB0F48D0A}"/>
              </a:ext>
            </a:extLst>
          </p:cNvPr>
          <p:cNvSpPr txBox="1"/>
          <p:nvPr/>
        </p:nvSpPr>
        <p:spPr>
          <a:xfrm>
            <a:off x="220981" y="1082390"/>
            <a:ext cx="614788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Проблеми, пов’язані з лікуванням секреторного середнього отиту, не дивлячись на успіхи у вивченні етіології і патогенезу цього захворювання залишаються актуальними.</a:t>
            </a:r>
          </a:p>
          <a:p>
            <a:pPr indent="449580" algn="just"/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/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Приступаючи до лікування секреторного середнього отиту, необхідно враховувати наступні критерії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/>
            <a:endParaRPr lang="uk-U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В основі захворювання лежить запальний процес з переважанням фази ексудації</a:t>
            </a:r>
            <a:r>
              <a:rPr lang="ru-RU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/>
              </a:solidFill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Основними принципами його виникнення є тривала </a:t>
            </a:r>
            <a:r>
              <a:rPr lang="uk-UA" sz="2000" dirty="0" err="1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тубарна</a:t>
            </a:r>
            <a:r>
              <a:rPr lang="uk-UA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дисфункція та імунні порушення</a:t>
            </a:r>
            <a:r>
              <a:rPr lang="ru-RU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/>
              </a:solidFill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Захворювання характеризується затяжним перебігом і схильністю до </a:t>
            </a:r>
            <a:r>
              <a:rPr lang="uk-UA" sz="2000" dirty="0" err="1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рецедивування</a:t>
            </a:r>
            <a:r>
              <a:rPr lang="ru-RU" sz="2000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/>
              </a:solidFill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DA3320E-95F2-1AB2-C81E-EF91E97157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75" t="33194" r="53906" b="28889"/>
          <a:stretch/>
        </p:blipFill>
        <p:spPr>
          <a:xfrm>
            <a:off x="6589842" y="1082390"/>
            <a:ext cx="5381177" cy="473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94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ісце для вмісту 4">
            <a:extLst>
              <a:ext uri="{FF2B5EF4-FFF2-40B4-BE49-F238E27FC236}">
                <a16:creationId xmlns:a16="http://schemas.microsoft.com/office/drawing/2014/main" id="{395CB09E-FFAE-2AA8-98F6-E04705172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4066" r="1577" b="1197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0BEDF-0C18-4ED8-B0EA-600C76687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075" y="2184399"/>
            <a:ext cx="2741642" cy="1325563"/>
          </a:xfrm>
        </p:spPr>
        <p:txBody>
          <a:bodyPr/>
          <a:lstStyle/>
          <a:p>
            <a:pPr algn="ctr"/>
            <a:r>
              <a:rPr lang="uk-UA" b="1" dirty="0"/>
              <a:t>Отоскопія</a:t>
            </a:r>
          </a:p>
        </p:txBody>
      </p:sp>
      <p:pic>
        <p:nvPicPr>
          <p:cNvPr id="4" name="serous OM valsava">
            <a:hlinkClick r:id="" action="ppaction://media"/>
            <a:extLst>
              <a:ext uri="{FF2B5EF4-FFF2-40B4-BE49-F238E27FC236}">
                <a16:creationId xmlns:a16="http://schemas.microsoft.com/office/drawing/2014/main" id="{A195A6E5-3212-4E14-AF35-FEFA3C2412C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5058" r="7539"/>
          <a:stretch/>
        </p:blipFill>
        <p:spPr>
          <a:xfrm>
            <a:off x="336122" y="1098550"/>
            <a:ext cx="6323689" cy="4822825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AEC3530-D5CF-4ABE-A97C-EE9C15592336}"/>
              </a:ext>
            </a:extLst>
          </p:cNvPr>
          <p:cNvSpPr txBox="1">
            <a:spLocks/>
          </p:cNvSpPr>
          <p:nvPr/>
        </p:nvSpPr>
        <p:spPr>
          <a:xfrm>
            <a:off x="9850482" y="1916408"/>
            <a:ext cx="1883393" cy="2401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>
                <a:highlight>
                  <a:srgbClr val="00FFFF"/>
                </a:highlight>
              </a:rPr>
              <a:t>+ Маневр</a:t>
            </a:r>
          </a:p>
          <a:p>
            <a:r>
              <a:rPr lang="uk-UA" sz="2800" b="1" dirty="0">
                <a:highlight>
                  <a:srgbClr val="00FFFF"/>
                </a:highlight>
              </a:rPr>
              <a:t>Вальсави.</a:t>
            </a:r>
          </a:p>
          <a:p>
            <a:endParaRPr lang="uk-UA" b="1" dirty="0"/>
          </a:p>
        </p:txBody>
      </p:sp>
      <p:cxnSp>
        <p:nvCxnSpPr>
          <p:cNvPr id="7" name="Пряма зі стрілкою 6">
            <a:extLst>
              <a:ext uri="{FF2B5EF4-FFF2-40B4-BE49-F238E27FC236}">
                <a16:creationId xmlns:a16="http://schemas.microsoft.com/office/drawing/2014/main" id="{C70A29FB-EE17-497D-AE97-416B56EAEB96}"/>
              </a:ext>
            </a:extLst>
          </p:cNvPr>
          <p:cNvCxnSpPr>
            <a:cxnSpLocks/>
          </p:cNvCxnSpPr>
          <p:nvPr/>
        </p:nvCxnSpPr>
        <p:spPr>
          <a:xfrm flipH="1">
            <a:off x="6993200" y="3428440"/>
            <a:ext cx="5046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3FF30AA-D47C-4401-9AE3-441C7131EE06}"/>
              </a:ext>
            </a:extLst>
          </p:cNvPr>
          <p:cNvSpPr txBox="1">
            <a:spLocks/>
          </p:cNvSpPr>
          <p:nvPr/>
        </p:nvSpPr>
        <p:spPr>
          <a:xfrm>
            <a:off x="7361075" y="2934166"/>
            <a:ext cx="4978814" cy="1959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u="sng" dirty="0">
                <a:highlight>
                  <a:srgbClr val="FFFF00"/>
                </a:highlight>
              </a:rPr>
              <a:t>Секреторний середній отит</a:t>
            </a:r>
          </a:p>
        </p:txBody>
      </p:sp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5F51D5C4-08FC-3D77-C11E-258A1BF162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6D0D820-8C5B-E3BA-3CA8-1AF1ECED7E5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1CCB9B7B-241F-6DFA-0F80-2A9C81A6EF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5599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Місце для вмісту 4">
            <a:extLst>
              <a:ext uri="{FF2B5EF4-FFF2-40B4-BE49-F238E27FC236}">
                <a16:creationId xmlns:a16="http://schemas.microsoft.com/office/drawing/2014/main" id="{440D967D-6044-EA24-85F3-DE5F4BC0A3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4066" r="1577" b="1197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E38705CC-D2EC-6081-6AA3-35B5F4E953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BD11D-BD90-40CB-9B74-ED07A10A4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275" y="135685"/>
            <a:ext cx="4811241" cy="261480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1"/>
                </a:solidFill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Отоскопічна картина секреторного середнього отиту</a:t>
            </a:r>
          </a:p>
        </p:txBody>
      </p:sp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93159E2-60B4-335B-790C-FA14A1464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D312C3A-7C08-260D-A61D-35CBAAF07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5" name="Місце для вмісту 4" descr="Зображення, що містить у приміщенні, молюск&#10;&#10;Автоматично згенерований опис">
            <a:extLst>
              <a:ext uri="{FF2B5EF4-FFF2-40B4-BE49-F238E27FC236}">
                <a16:creationId xmlns:a16="http://schemas.microsoft.com/office/drawing/2014/main" id="{7EDF87DC-CD8C-401F-A2FC-B6FAA0B112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75" y="2989309"/>
            <a:ext cx="4811241" cy="3104356"/>
          </a:xfrm>
        </p:spPr>
      </p:pic>
      <p:pic>
        <p:nvPicPr>
          <p:cNvPr id="7" name="Рисунок 6" descr="Зображення, що містить безхребетні, молюск&#10;&#10;Автоматично згенерований опис">
            <a:extLst>
              <a:ext uri="{FF2B5EF4-FFF2-40B4-BE49-F238E27FC236}">
                <a16:creationId xmlns:a16="http://schemas.microsoft.com/office/drawing/2014/main" id="{EE87185C-F25A-4F59-A1BC-56134CFA00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0" y="3194139"/>
            <a:ext cx="4349290" cy="2899526"/>
          </a:xfrm>
          <a:prstGeom prst="rect">
            <a:avLst/>
          </a:prstGeom>
        </p:spPr>
      </p:pic>
      <p:pic>
        <p:nvPicPr>
          <p:cNvPr id="9" name="Рисунок 8" descr="Зображення, що містить безхребетні, у приміщенні, молюск&#10;&#10;Автоматично згенерований опис">
            <a:extLst>
              <a:ext uri="{FF2B5EF4-FFF2-40B4-BE49-F238E27FC236}">
                <a16:creationId xmlns:a16="http://schemas.microsoft.com/office/drawing/2014/main" id="{40ECF2D6-6059-4E61-A32E-E4AEDB4C7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0" y="135684"/>
            <a:ext cx="4349290" cy="285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12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35CD4-61FD-4307-9223-7294DCB02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Мета роботи</a:t>
            </a:r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6C17EC9D-CABF-4A2F-9B8F-9F3BE7BE11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95"/>
          <a:stretch/>
        </p:blipFill>
        <p:spPr>
          <a:xfrm>
            <a:off x="5112669" y="0"/>
            <a:ext cx="5236993" cy="6858000"/>
          </a:xfrm>
        </p:spPr>
      </p:pic>
      <p:pic>
        <p:nvPicPr>
          <p:cNvPr id="9" name="Рисунок 8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C2507A6E-0EBF-41BA-BE14-8B2115748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0" name="Рисунок 9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F5A331B8-878D-42C3-AE36-01980D34F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5486B9F8-8A75-4E55-80C3-5C3E3CAE5F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A1FEB6-9C72-AD4F-B3BF-472D44EA042D}"/>
              </a:ext>
            </a:extLst>
          </p:cNvPr>
          <p:cNvSpPr txBox="1"/>
          <p:nvPr/>
        </p:nvSpPr>
        <p:spPr>
          <a:xfrm>
            <a:off x="838200" y="2211196"/>
            <a:ext cx="10835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Підвищити ефективність лікування секреторного середнього отиту з врахуванням етіопатогенетичних факторів його розвитку.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338658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1C11F66-D9AE-4C19-87A8-6FD10B84AF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4" b="3501"/>
          <a:stretch/>
        </p:blipFill>
        <p:spPr>
          <a:xfrm>
            <a:off x="0" y="-1"/>
            <a:ext cx="12192000" cy="685800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1EE8E-9CB2-4E79-A0BE-C4F0885E5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685"/>
            <a:ext cx="10515600" cy="1325563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Матеріали і методи</a:t>
            </a:r>
          </a:p>
        </p:txBody>
      </p:sp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7EDDD32-79B3-4C8F-BB3D-F3825249F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ED48D8A-3A7D-492A-8C57-98973DA6D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553E27AC-D3C3-4AEC-8212-712E7F4A45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C96D26F9-8E38-DEFB-658A-89B529A51589}"/>
              </a:ext>
            </a:extLst>
          </p:cNvPr>
          <p:cNvSpPr txBox="1">
            <a:spLocks/>
          </p:cNvSpPr>
          <p:nvPr/>
        </p:nvSpPr>
        <p:spPr>
          <a:xfrm>
            <a:off x="914400" y="1410988"/>
            <a:ext cx="10180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Обстежено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46 хворих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секреторний середній отит, віком від 21 до 55 років (19 жінок, 25 чоловіків)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які знаходилися на стаціонарному та амбулаторному лікуванні у відділенні мікрохірургії ЛОР-органів ЦМКЛ з 2019 по 2021р.</a:t>
            </a:r>
          </a:p>
          <a:p>
            <a:pPr marL="0" indent="0" algn="just">
              <a:buNone/>
            </a:pP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Тривалість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захворювання становила від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10-15 днів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місяця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 пацієнтів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секреторний середній отит </a:t>
            </a:r>
            <a:r>
              <a:rPr lang="uk-UA" sz="2800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розвивався на фоні </a:t>
            </a:r>
            <a:r>
              <a:rPr lang="uk-UA" sz="2800" i="1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персистуючого</a:t>
            </a:r>
            <a:r>
              <a:rPr lang="uk-UA" sz="2800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алергічного риніту</a:t>
            </a: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26 пацієнтів </a:t>
            </a:r>
            <a:r>
              <a:rPr lang="uk-UA" sz="2800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причиною дисфункції слухової труби було запалення трубних мигдаликів.</a:t>
            </a:r>
            <a:endParaRPr lang="uk-UA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055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1C11F66-D9AE-4C19-87A8-6FD10B84AF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4" b="3501"/>
          <a:stretch/>
        </p:blipFill>
        <p:spPr>
          <a:xfrm>
            <a:off x="0" y="-1"/>
            <a:ext cx="12192000" cy="685800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1EE8E-9CB2-4E79-A0BE-C4F0885E5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Матеріали і методи</a:t>
            </a:r>
          </a:p>
        </p:txBody>
      </p:sp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7EDDD32-79B3-4C8F-BB3D-F3825249F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ED48D8A-3A7D-492A-8C57-98973DA6D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553E27AC-D3C3-4AEC-8212-712E7F4A45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C96D26F9-8E38-DEFB-658A-89B529A51589}"/>
              </a:ext>
            </a:extLst>
          </p:cNvPr>
          <p:cNvSpPr txBox="1">
            <a:spLocks/>
          </p:cNvSpPr>
          <p:nvPr/>
        </p:nvSpPr>
        <p:spPr>
          <a:xfrm>
            <a:off x="1005840" y="1532908"/>
            <a:ext cx="78790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Всім пацієнтам було проведене</a:t>
            </a:r>
          </a:p>
          <a:p>
            <a:pPr marL="0" indent="0" algn="just">
              <a:buNone/>
            </a:pPr>
            <a:r>
              <a:rPr lang="uk-UA" sz="2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комплексне обстеження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наліз скарг та даних анамнезу захворювання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ЛОР-огляд (</a:t>
            </a: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отомікроскопія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ендоскопічний огляд порожнини носа та носоглотки)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Аудіометрія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Імпедансометрія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Лабораторні дослідження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646022C-EE67-0CF0-AA5B-1CA6CC1425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125" t="21805" r="31953" b="13889"/>
          <a:stretch/>
        </p:blipFill>
        <p:spPr>
          <a:xfrm rot="1260009">
            <a:off x="10308193" y="4518856"/>
            <a:ext cx="1709102" cy="1770278"/>
          </a:xfrm>
          <a:prstGeom prst="rect">
            <a:avLst/>
          </a:prstGeom>
        </p:spPr>
      </p:pic>
      <p:pic>
        <p:nvPicPr>
          <p:cNvPr id="14" name="Місце для вмісту 4" descr="Зображення, що містить особа, жінка, леді&#10;&#10;Автоматично згенерований опис">
            <a:extLst>
              <a:ext uri="{FF2B5EF4-FFF2-40B4-BE49-F238E27FC236}">
                <a16:creationId xmlns:a16="http://schemas.microsoft.com/office/drawing/2014/main" id="{CCF068BA-FE6E-08FA-7F25-F8A6CF5A1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177" y="237411"/>
            <a:ext cx="2112285" cy="1584214"/>
          </a:xfrm>
          <a:prstGeom prst="rect">
            <a:avLst/>
          </a:prstGeom>
        </p:spPr>
      </p:pic>
      <p:pic>
        <p:nvPicPr>
          <p:cNvPr id="16" name="Місце для вмісту 14" descr="Зображення, що містить особа, чоловік&#10;&#10;Автоматично згенерований опис">
            <a:extLst>
              <a:ext uri="{FF2B5EF4-FFF2-40B4-BE49-F238E27FC236}">
                <a16:creationId xmlns:a16="http://schemas.microsoft.com/office/drawing/2014/main" id="{937DFE4F-515A-D5B6-512F-6195661EA9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5" r="939" b="-4"/>
          <a:stretch/>
        </p:blipFill>
        <p:spPr>
          <a:xfrm>
            <a:off x="9716177" y="1910133"/>
            <a:ext cx="2112285" cy="218810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595415C-E1A6-CDA1-71D5-4C5E51DA1D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1719" t="16643" r="39531" b="12621"/>
          <a:stretch/>
        </p:blipFill>
        <p:spPr>
          <a:xfrm rot="19811469">
            <a:off x="9564926" y="4611719"/>
            <a:ext cx="1277378" cy="177027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FC21D9A4-8107-132E-A523-719E69A1F5F2}"/>
                  </a:ext>
                </a:extLst>
              </p14:cNvPr>
              <p14:cNvContentPartPr/>
              <p14:nvPr/>
            </p14:nvContentPartPr>
            <p14:xfrm>
              <a:off x="9621345" y="4727985"/>
              <a:ext cx="456120" cy="22932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FC21D9A4-8107-132E-A523-719E69A1F5F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612705" y="4719345"/>
                <a:ext cx="473760" cy="24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0E5E347A-7D7A-235C-787E-9AC530BA0B66}"/>
                  </a:ext>
                </a:extLst>
              </p14:cNvPr>
              <p14:cNvContentPartPr/>
              <p14:nvPr/>
            </p14:nvContentPartPr>
            <p14:xfrm>
              <a:off x="9858585" y="4819425"/>
              <a:ext cx="55080" cy="1404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0E5E347A-7D7A-235C-787E-9AC530BA0B6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49585" y="4810425"/>
                <a:ext cx="7272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045C1077-2E7C-5A2B-4E6F-D7DFF8945A22}"/>
                  </a:ext>
                </a:extLst>
              </p14:cNvPr>
              <p14:cNvContentPartPr/>
              <p14:nvPr/>
            </p14:nvContentPartPr>
            <p14:xfrm>
              <a:off x="9627825" y="4752825"/>
              <a:ext cx="455040" cy="2307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045C1077-2E7C-5A2B-4E6F-D7DFF8945A2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619185" y="4743825"/>
                <a:ext cx="472680" cy="24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46A97370-2214-221D-1C9F-517DFB27FE63}"/>
                  </a:ext>
                </a:extLst>
              </p14:cNvPr>
              <p14:cNvContentPartPr/>
              <p14:nvPr/>
            </p14:nvContentPartPr>
            <p14:xfrm>
              <a:off x="9625665" y="4916985"/>
              <a:ext cx="142920" cy="7668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46A97370-2214-221D-1C9F-517DFB27FE6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617025" y="4907985"/>
                <a:ext cx="16056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78BF1401-0599-C8D3-1165-C114DDA479EA}"/>
                  </a:ext>
                </a:extLst>
              </p14:cNvPr>
              <p14:cNvContentPartPr/>
              <p14:nvPr/>
            </p14:nvContentPartPr>
            <p14:xfrm>
              <a:off x="10010505" y="5547255"/>
              <a:ext cx="519480" cy="27396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78BF1401-0599-C8D3-1165-C114DDA479EA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001865" y="5538255"/>
                <a:ext cx="537120" cy="29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C4610D5-5290-E40D-DCDC-EB9BA327E88A}"/>
              </a:ext>
            </a:extLst>
          </p:cNvPr>
          <p:cNvGrpSpPr/>
          <p:nvPr/>
        </p:nvGrpSpPr>
        <p:grpSpPr>
          <a:xfrm>
            <a:off x="10004025" y="5531775"/>
            <a:ext cx="536400" cy="285840"/>
            <a:chOff x="10004025" y="5531775"/>
            <a:chExt cx="536400" cy="28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E44AB49B-B22C-063F-5090-A13012092D64}"/>
                    </a:ext>
                  </a:extLst>
                </p14:cNvPr>
                <p14:cNvContentPartPr/>
                <p14:nvPr/>
              </p14:nvContentPartPr>
              <p14:xfrm>
                <a:off x="10013025" y="5560575"/>
                <a:ext cx="527400" cy="257040"/>
              </p14:xfrm>
            </p:contentPart>
          </mc:Choice>
          <mc:Fallback xmlns=""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E44AB49B-B22C-063F-5090-A13012092D6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04025" y="5551575"/>
                  <a:ext cx="54504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3A962894-113D-2544-6202-3A460D64DDB9}"/>
                    </a:ext>
                  </a:extLst>
                </p14:cNvPr>
                <p14:cNvContentPartPr/>
                <p14:nvPr/>
              </p14:nvContentPartPr>
              <p14:xfrm>
                <a:off x="10004025" y="5531775"/>
                <a:ext cx="524880" cy="259200"/>
              </p14:xfrm>
            </p:contentPart>
          </mc:Choice>
          <mc:Fallback xmlns=""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id="{3A962894-113D-2544-6202-3A460D64DDB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9995385" y="5523135"/>
                  <a:ext cx="5425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6996E2E5-AF40-0852-3721-31C67968CA16}"/>
                    </a:ext>
                  </a:extLst>
                </p14:cNvPr>
                <p14:cNvContentPartPr/>
                <p14:nvPr/>
              </p14:nvContentPartPr>
              <p14:xfrm>
                <a:off x="10004745" y="5716455"/>
                <a:ext cx="186840" cy="95400"/>
              </p14:xfrm>
            </p:contentPart>
          </mc:Choice>
          <mc:Fallback xmlns=""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6996E2E5-AF40-0852-3721-31C67968CA1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996105" y="5707815"/>
                  <a:ext cx="20448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2" name="Рукописный ввод 21">
                  <a:extLst>
                    <a:ext uri="{FF2B5EF4-FFF2-40B4-BE49-F238E27FC236}">
                      <a16:creationId xmlns:a16="http://schemas.microsoft.com/office/drawing/2014/main" id="{D11106DB-CA12-CCEA-B223-C458C4F61B49}"/>
                    </a:ext>
                  </a:extLst>
                </p14:cNvPr>
                <p14:cNvContentPartPr/>
                <p14:nvPr/>
              </p14:nvContentPartPr>
              <p14:xfrm>
                <a:off x="10290585" y="5532135"/>
                <a:ext cx="222120" cy="146880"/>
              </p14:xfrm>
            </p:contentPart>
          </mc:Choice>
          <mc:Fallback xmlns="">
            <p:pic>
              <p:nvPicPr>
                <p:cNvPr id="22" name="Рукописный ввод 21">
                  <a:extLst>
                    <a:ext uri="{FF2B5EF4-FFF2-40B4-BE49-F238E27FC236}">
                      <a16:creationId xmlns:a16="http://schemas.microsoft.com/office/drawing/2014/main" id="{D11106DB-CA12-CCEA-B223-C458C4F61B4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0281585" y="5523495"/>
                  <a:ext cx="2397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3" name="Рукописный ввод 22">
                  <a:extLst>
                    <a:ext uri="{FF2B5EF4-FFF2-40B4-BE49-F238E27FC236}">
                      <a16:creationId xmlns:a16="http://schemas.microsoft.com/office/drawing/2014/main" id="{CD19BE54-854A-C8C8-5702-7420F18C5411}"/>
                    </a:ext>
                  </a:extLst>
                </p14:cNvPr>
                <p14:cNvContentPartPr/>
                <p14:nvPr/>
              </p14:nvContentPartPr>
              <p14:xfrm>
                <a:off x="10431345" y="5571735"/>
                <a:ext cx="55800" cy="19800"/>
              </p14:xfrm>
            </p:contentPart>
          </mc:Choice>
          <mc:Fallback xmlns="">
            <p:pic>
              <p:nvPicPr>
                <p:cNvPr id="23" name="Рукописный ввод 22">
                  <a:extLst>
                    <a:ext uri="{FF2B5EF4-FFF2-40B4-BE49-F238E27FC236}">
                      <a16:creationId xmlns:a16="http://schemas.microsoft.com/office/drawing/2014/main" id="{CD19BE54-854A-C8C8-5702-7420F18C541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422345" y="5563095"/>
                  <a:ext cx="73440" cy="37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204641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1C11F66-D9AE-4C19-87A8-6FD10B84AF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4" b="3501"/>
          <a:stretch/>
        </p:blipFill>
        <p:spPr>
          <a:xfrm>
            <a:off x="0" y="-1"/>
            <a:ext cx="12192000" cy="685800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1EE8E-9CB2-4E79-A0BE-C4F0885E5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565" y="135685"/>
            <a:ext cx="10515600" cy="1325563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1"/>
                </a:solidFill>
              </a:rPr>
              <a:t>Матеріали і методи</a:t>
            </a:r>
          </a:p>
        </p:txBody>
      </p:sp>
      <p:pic>
        <p:nvPicPr>
          <p:cNvPr id="11" name="Рисунок 10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7EDDD32-79B3-4C8F-BB3D-F3825249F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9" y="6199165"/>
            <a:ext cx="2615752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Рисунок 11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DED48D8A-3A7D-492A-8C57-98973DA6D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0" y="6199165"/>
            <a:ext cx="452570" cy="523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Рисунок 12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553E27AC-D3C3-4AEC-8212-712E7F4A45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3" b="22441"/>
          <a:stretch/>
        </p:blipFill>
        <p:spPr>
          <a:xfrm>
            <a:off x="3068321" y="6199165"/>
            <a:ext cx="9123679" cy="523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C96D26F9-8E38-DEFB-658A-89B529A51589}"/>
              </a:ext>
            </a:extLst>
          </p:cNvPr>
          <p:cNvSpPr txBox="1">
            <a:spLocks/>
          </p:cNvSpPr>
          <p:nvPr/>
        </p:nvSpPr>
        <p:spPr>
          <a:xfrm>
            <a:off x="914400" y="1410988"/>
            <a:ext cx="10180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2800" b="1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І ГРУПА</a:t>
            </a:r>
            <a:r>
              <a:rPr lang="uk-UA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 пацієнт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які отримували консервативну базову терапію алергічного риніту і секреторного середнього отиту.</a:t>
            </a:r>
          </a:p>
          <a:p>
            <a:pPr marL="0" indent="0" algn="just">
              <a:buNone/>
            </a:pP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b="1" dirty="0">
                <a:solidFill>
                  <a:schemeClr val="accent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ІІ ГРУПА</a:t>
            </a:r>
            <a:r>
              <a:rPr lang="uk-UA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uk-UA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26 пацієнтів,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які отримували крім стандартної консервативної базової терапії запропонований нами препарат з противірусним, протизапальним, </a:t>
            </a: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протинабряковим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помірно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антибактеріальним і стимулюючим неспецифічну реакцію імунної системи ефектом (</a:t>
            </a: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імупрет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випадках коли консервативна терапія була не ефективною</a:t>
            </a:r>
            <a:r>
              <a:rPr lang="uk-UA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проводили  </a:t>
            </a:r>
            <a:r>
              <a:rPr lang="uk-UA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міринготомію</a:t>
            </a:r>
            <a:r>
              <a:rPr lang="uk-UA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 шунтування барабанної порожнини.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2035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533</Words>
  <Application>Microsoft Office PowerPoint</Application>
  <PresentationFormat>Широкоэкранный</PresentationFormat>
  <Paragraphs>88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Тема Office</vt:lpstr>
      <vt:lpstr>ЛІКУВАННЯ СЕКРЕТОРНОГО СЕРЕДНЬОГО ОТИТУ У ДОРОСЛИХ З УРАХУВАННЯМ ЕТІОПАТОГЕНЕТИЧНИХ ФАКТОРІВ.</vt:lpstr>
      <vt:lpstr>Вступ</vt:lpstr>
      <vt:lpstr>Презентация PowerPoint</vt:lpstr>
      <vt:lpstr>Отоскопія</vt:lpstr>
      <vt:lpstr>Отоскопічна картина секреторного середнього отиту</vt:lpstr>
      <vt:lpstr>Мета роботи</vt:lpstr>
      <vt:lpstr>Матеріали і методи</vt:lpstr>
      <vt:lpstr>Матеріали і методи</vt:lpstr>
      <vt:lpstr>Матеріали і методи</vt:lpstr>
      <vt:lpstr>Шунтування барабанної перетинки</vt:lpstr>
      <vt:lpstr>Шунтування барабанної перетинки</vt:lpstr>
      <vt:lpstr>Результати та їх обговорення</vt:lpstr>
      <vt:lpstr>Результати та їх обговорення</vt:lpstr>
      <vt:lpstr>Висновки</vt:lpstr>
      <vt:lpstr>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клінічного перебігу та лікування секреторного середнього отиту з урахуванням стану трубних мигдаликів</dc:title>
  <dc:creator>Ostap Orishchak</dc:creator>
  <cp:lastModifiedBy>Ostap Orishchak</cp:lastModifiedBy>
  <cp:revision>4</cp:revision>
  <dcterms:created xsi:type="dcterms:W3CDTF">2020-12-08T08:45:37Z</dcterms:created>
  <dcterms:modified xsi:type="dcterms:W3CDTF">2022-05-11T11:19:22Z</dcterms:modified>
</cp:coreProperties>
</file>