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8" r:id="rId3"/>
    <p:sldId id="283" r:id="rId4"/>
    <p:sldId id="259" r:id="rId5"/>
    <p:sldId id="260" r:id="rId6"/>
    <p:sldId id="262" r:id="rId7"/>
    <p:sldId id="284" r:id="rId8"/>
    <p:sldId id="263" r:id="rId9"/>
    <p:sldId id="282" r:id="rId10"/>
    <p:sldId id="276" r:id="rId11"/>
    <p:sldId id="277" r:id="rId12"/>
    <p:sldId id="287" r:id="rId13"/>
    <p:sldId id="296" r:id="rId14"/>
    <p:sldId id="297" r:id="rId15"/>
    <p:sldId id="285" r:id="rId16"/>
    <p:sldId id="286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79" r:id="rId25"/>
    <p:sldId id="280" r:id="rId2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ownloads\Bakterie%20Lw&#243;w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ownloads\Bakterie%20Lw&#243;w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ownloads\Bakterie%20Lw&#243;w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ownloads\Bakterie%20Lw&#243;w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r>
              <a:rPr lang="pl-PL" sz="1400" b="1" i="1" baseline="0">
                <a:effectLst/>
              </a:rPr>
              <a:t>Escherichia coli </a:t>
            </a:r>
            <a:r>
              <a:rPr lang="pl-PL" sz="1400" b="1" i="0" baseline="0">
                <a:effectLst/>
              </a:rPr>
              <a:t>(Migula) Castellani and Chalmers (ATCC® 25922™)</a:t>
            </a:r>
            <a:endParaRPr lang="pl-PL" sz="1400" i="0">
              <a:effectLst/>
            </a:endParaRPr>
          </a:p>
        </c:rich>
      </c:tx>
      <c:layout>
        <c:manualLayout>
          <c:xMode val="edge"/>
          <c:yMode val="edge"/>
          <c:x val="0.16356931839536962"/>
          <c:y val="4.33604336043360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0075036783868271"/>
          <c:y val="5.9722382263192701E-2"/>
          <c:w val="0.88134161195768645"/>
          <c:h val="0.785604848174465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'E. coli 25922 ryc.'!$G$6</c:f>
              <c:strCache>
                <c:ptCount val="1"/>
                <c:pt idx="0">
                  <c:v>untreated controls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25400">
              <a:solidFill>
                <a:schemeClr val="accent2">
                  <a:lumMod val="50000"/>
                  <a:alpha val="99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241192411924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981-4580-93D4-7F8102F537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9385422206955E-16"/>
                  <c:y val="0.178861788617886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981-4580-93D4-7F8102F537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'E. coli 25922 ryc.'!$K$6:$L$6</c:f>
                <c:numCache>
                  <c:formatCode>General</c:formatCode>
                  <c:ptCount val="2"/>
                  <c:pt idx="0">
                    <c:v>0.84</c:v>
                  </c:pt>
                  <c:pt idx="1">
                    <c:v>0.84</c:v>
                  </c:pt>
                </c:numCache>
              </c:numRef>
            </c:plus>
            <c:minus>
              <c:numRef>
                <c:f>'E. coli 25922 ryc.'!$K$6:$L$6</c:f>
                <c:numCache>
                  <c:formatCode>General</c:formatCode>
                  <c:ptCount val="2"/>
                  <c:pt idx="0">
                    <c:v>0.84</c:v>
                  </c:pt>
                  <c:pt idx="1">
                    <c:v>0.84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'E. coli 25922 ryc.'!$H$5:$I$5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'E. coli 25922 ryc.'!$H$6:$I$6</c:f>
              <c:numCache>
                <c:formatCode>General</c:formatCode>
                <c:ptCount val="2"/>
                <c:pt idx="0">
                  <c:v>7.92</c:v>
                </c:pt>
                <c:pt idx="1">
                  <c:v>7.92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981-4580-93D4-7F8102F537DD}"/>
            </c:ext>
          </c:extLst>
        </c:ser>
        <c:ser>
          <c:idx val="1"/>
          <c:order val="1"/>
          <c:tx>
            <c:strRef>
              <c:f>'E. coli 25922 ryc.'!$G$7</c:f>
              <c:strCache>
                <c:ptCount val="1"/>
                <c:pt idx="0">
                  <c:v>root extracts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5.96927111034775E-17"/>
                  <c:y val="0.22222222222222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981-4580-93D4-7F8102F537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97831978319783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981-4580-93D4-7F8102F537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'E. coli 25922 ryc.'!$K$7:$L$7</c:f>
                <c:numCache>
                  <c:formatCode>General</c:formatCode>
                  <c:ptCount val="2"/>
                  <c:pt idx="0">
                    <c:v>1.46</c:v>
                  </c:pt>
                  <c:pt idx="1">
                    <c:v>0.88</c:v>
                  </c:pt>
                </c:numCache>
              </c:numRef>
            </c:plus>
            <c:minus>
              <c:numRef>
                <c:f>'E. coli 25922 ryc.'!$K$7:$L$7</c:f>
                <c:numCache>
                  <c:formatCode>General</c:formatCode>
                  <c:ptCount val="2"/>
                  <c:pt idx="0">
                    <c:v>1.46</c:v>
                  </c:pt>
                  <c:pt idx="1">
                    <c:v>0.88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'E. coli 25922 ryc.'!$H$5:$I$5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'E. coli 25922 ryc.'!$H$7:$I$7</c:f>
              <c:numCache>
                <c:formatCode>General</c:formatCode>
                <c:ptCount val="2"/>
                <c:pt idx="0">
                  <c:v>8.5</c:v>
                </c:pt>
                <c:pt idx="1">
                  <c:v>7.93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981-4580-93D4-7F8102F537DD}"/>
            </c:ext>
          </c:extLst>
        </c:ser>
        <c:ser>
          <c:idx val="2"/>
          <c:order val="2"/>
          <c:tx>
            <c:strRef>
              <c:f>'E. coli 25922 ryc.'!$G$8</c:f>
              <c:strCache>
                <c:ptCount val="1"/>
                <c:pt idx="0">
                  <c:v>stalk extracts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3.2560036733874512E-3"/>
                  <c:y val="0.241192411924119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981-4580-93D4-7F8102F537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86991869918699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981-4580-93D4-7F8102F537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'E. coli 25922 ryc.'!$K$8:$L$8</c:f>
                <c:numCache>
                  <c:formatCode>General</c:formatCode>
                  <c:ptCount val="2"/>
                  <c:pt idx="0">
                    <c:v>0.35</c:v>
                  </c:pt>
                  <c:pt idx="1">
                    <c:v>0.75</c:v>
                  </c:pt>
                </c:numCache>
              </c:numRef>
            </c:plus>
            <c:minus>
              <c:numRef>
                <c:f>'E. coli 25922 ryc.'!$K$8:$L$8</c:f>
                <c:numCache>
                  <c:formatCode>General</c:formatCode>
                  <c:ptCount val="2"/>
                  <c:pt idx="0">
                    <c:v>0.35</c:v>
                  </c:pt>
                  <c:pt idx="1">
                    <c:v>0.75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'E. coli 25922 ryc.'!$H$5:$I$5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'E. coli 25922 ryc.'!$H$8:$I$8</c:f>
              <c:numCache>
                <c:formatCode>General</c:formatCode>
                <c:ptCount val="2"/>
                <c:pt idx="0">
                  <c:v>8</c:v>
                </c:pt>
                <c:pt idx="1">
                  <c:v>8.27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981-4580-93D4-7F8102F53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8079224"/>
        <c:axId val="138078048"/>
      </c:barChart>
      <c:catAx>
        <c:axId val="138079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138078048"/>
        <c:crosses val="autoZero"/>
        <c:auto val="1"/>
        <c:lblAlgn val="ctr"/>
        <c:lblOffset val="100"/>
        <c:noMultiLvlLbl val="0"/>
      </c:catAx>
      <c:valAx>
        <c:axId val="1380780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r>
                  <a:rPr lang="pl-PL"/>
                  <a:t>Inhibition zone diameters, mm</a:t>
                </a:r>
              </a:p>
            </c:rich>
          </c:tx>
          <c:layout>
            <c:manualLayout>
              <c:xMode val="edge"/>
              <c:yMode val="edge"/>
              <c:x val="9.7680110201623545E-3"/>
              <c:y val="0.216847192881377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" panose="02040503050406030204" pitchFamily="18" charset="0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138079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300" b="1">
          <a:latin typeface="Cambria" panose="02040503050406030204" pitchFamily="18" charset="0"/>
        </a:defRPr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60" b="1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r>
              <a:rPr lang="pl-PL" i="1"/>
              <a:t>Escherichia coli </a:t>
            </a:r>
            <a:r>
              <a:rPr lang="pl-PL"/>
              <a:t>(Migula) Castellani and Chalmers (ATCC</a:t>
            </a:r>
            <a:r>
              <a:rPr lang="pl-PL" baseline="30000"/>
              <a:t>®</a:t>
            </a:r>
            <a:r>
              <a:rPr lang="pl-PL"/>
              <a:t> 35218™)</a:t>
            </a:r>
          </a:p>
        </c:rich>
      </c:tx>
      <c:layout>
        <c:manualLayout>
          <c:xMode val="edge"/>
          <c:yMode val="edge"/>
          <c:x val="0.16356931839536962"/>
          <c:y val="4.33604336043360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60" b="1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0075036783868271"/>
          <c:y val="0.13018308687023877"/>
          <c:w val="0.88134161195768645"/>
          <c:h val="0.715144143567419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'E. coli 35218 ryc. '!$G$6</c:f>
              <c:strCache>
                <c:ptCount val="1"/>
                <c:pt idx="0">
                  <c:v>untreated controls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25400">
              <a:solidFill>
                <a:schemeClr val="accent2">
                  <a:lumMod val="50000"/>
                  <a:alpha val="99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241192411924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348-4F47-9D86-6E4345160BC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9385422206955E-16"/>
                  <c:y val="0.178861788617886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348-4F47-9D86-6E4345160BC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'E. coli 35218 ryc. '!$K$6:$L$6</c:f>
                <c:numCache>
                  <c:formatCode>General</c:formatCode>
                  <c:ptCount val="2"/>
                  <c:pt idx="0">
                    <c:v>0.91</c:v>
                  </c:pt>
                  <c:pt idx="1">
                    <c:v>0.91</c:v>
                  </c:pt>
                </c:numCache>
              </c:numRef>
            </c:plus>
            <c:minus>
              <c:numRef>
                <c:f>'E. coli 35218 ryc. '!$K$6:$L$6</c:f>
                <c:numCache>
                  <c:formatCode>General</c:formatCode>
                  <c:ptCount val="2"/>
                  <c:pt idx="0">
                    <c:v>0.91</c:v>
                  </c:pt>
                  <c:pt idx="1">
                    <c:v>0.91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'E. coli 35218 ryc. 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'E. coli 35218 ryc. '!$H$6:$I$6</c:f>
              <c:numCache>
                <c:formatCode>General</c:formatCode>
                <c:ptCount val="2"/>
                <c:pt idx="0">
                  <c:v>7.51</c:v>
                </c:pt>
                <c:pt idx="1">
                  <c:v>7.51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348-4F47-9D86-6E4345160BC2}"/>
            </c:ext>
          </c:extLst>
        </c:ser>
        <c:ser>
          <c:idx val="1"/>
          <c:order val="1"/>
          <c:tx>
            <c:strRef>
              <c:f>'E. coli 35218 ryc. '!$G$7</c:f>
              <c:strCache>
                <c:ptCount val="1"/>
                <c:pt idx="0">
                  <c:v>root extracts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5.96927111034775E-17"/>
                  <c:y val="0.22222222222222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348-4F47-9D86-6E4345160BC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97831978319783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348-4F47-9D86-6E4345160BC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'E. coli 35218 ryc. '!$K$7:$L$7</c:f>
                <c:numCache>
                  <c:formatCode>General</c:formatCode>
                  <c:ptCount val="2"/>
                  <c:pt idx="0">
                    <c:v>0.89</c:v>
                  </c:pt>
                  <c:pt idx="1">
                    <c:v>0.75</c:v>
                  </c:pt>
                </c:numCache>
              </c:numRef>
            </c:plus>
            <c:minus>
              <c:numRef>
                <c:f>'E. coli 35218 ryc. '!$K$7:$L$7</c:f>
                <c:numCache>
                  <c:formatCode>General</c:formatCode>
                  <c:ptCount val="2"/>
                  <c:pt idx="0">
                    <c:v>0.89</c:v>
                  </c:pt>
                  <c:pt idx="1">
                    <c:v>0.75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'E. coli 35218 ryc. 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'E. coli 35218 ryc. '!$H$7:$I$7</c:f>
              <c:numCache>
                <c:formatCode>General</c:formatCode>
                <c:ptCount val="2"/>
                <c:pt idx="0">
                  <c:v>7.1</c:v>
                </c:pt>
                <c:pt idx="1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348-4F47-9D86-6E4345160BC2}"/>
            </c:ext>
          </c:extLst>
        </c:ser>
        <c:ser>
          <c:idx val="2"/>
          <c:order val="2"/>
          <c:tx>
            <c:strRef>
              <c:f>'E. coli 35218 ryc. '!$G$8</c:f>
              <c:strCache>
                <c:ptCount val="1"/>
                <c:pt idx="0">
                  <c:v>stalk extracts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3.2560036733874512E-3"/>
                  <c:y val="0.241192411924119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348-4F47-9D86-6E4345160BC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86991869918699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348-4F47-9D86-6E4345160BC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'E. coli 35218 ryc. '!$K$8:$L$8</c:f>
                <c:numCache>
                  <c:formatCode>General</c:formatCode>
                  <c:ptCount val="2"/>
                  <c:pt idx="0">
                    <c:v>0.65</c:v>
                  </c:pt>
                  <c:pt idx="1">
                    <c:v>0.74</c:v>
                  </c:pt>
                </c:numCache>
              </c:numRef>
            </c:plus>
            <c:minus>
              <c:numRef>
                <c:f>'E. coli 35218 ryc. '!$K$8:$L$8</c:f>
                <c:numCache>
                  <c:formatCode>General</c:formatCode>
                  <c:ptCount val="2"/>
                  <c:pt idx="0">
                    <c:v>0.65</c:v>
                  </c:pt>
                  <c:pt idx="1">
                    <c:v>0.74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'E. coli 35218 ryc. 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'E. coli 35218 ryc. '!$H$8:$I$8</c:f>
              <c:numCache>
                <c:formatCode>General</c:formatCode>
                <c:ptCount val="2"/>
                <c:pt idx="0">
                  <c:v>7.4</c:v>
                </c:pt>
                <c:pt idx="1">
                  <c:v>7.37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348-4F47-9D86-6E4345160B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8077656"/>
        <c:axId val="138078440"/>
      </c:barChart>
      <c:catAx>
        <c:axId val="138077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138078440"/>
        <c:crosses val="autoZero"/>
        <c:auto val="1"/>
        <c:lblAlgn val="ctr"/>
        <c:lblOffset val="100"/>
        <c:noMultiLvlLbl val="0"/>
      </c:catAx>
      <c:valAx>
        <c:axId val="1380784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r>
                  <a:rPr lang="pl-PL"/>
                  <a:t>Inhibition zone diameters, mm</a:t>
                </a:r>
              </a:p>
            </c:rich>
          </c:tx>
          <c:layout>
            <c:manualLayout>
              <c:xMode val="edge"/>
              <c:yMode val="edge"/>
              <c:x val="9.7680110201623545E-3"/>
              <c:y val="0.216847192881377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1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mbria" panose="02040503050406030204" pitchFamily="18" charset="0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138077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300" b="1">
          <a:solidFill>
            <a:schemeClr val="tx1">
              <a:lumMod val="95000"/>
              <a:lumOff val="5000"/>
            </a:schemeClr>
          </a:solidFill>
          <a:latin typeface="Cambria" panose="02040503050406030204" pitchFamily="18" charset="0"/>
        </a:defRPr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r>
              <a:rPr lang="pl-PL" sz="1400" b="1" i="1" baseline="0">
                <a:effectLst/>
              </a:rPr>
              <a:t>Staphylococcus aureus </a:t>
            </a:r>
            <a:r>
              <a:rPr lang="pl-PL" sz="1400" b="1" i="0" baseline="0">
                <a:effectLst/>
              </a:rPr>
              <a:t>NCTC 12493</a:t>
            </a:r>
            <a:endParaRPr lang="pl-PL" sz="1400" i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0075036783868271"/>
          <c:y val="0.10308281586752875"/>
          <c:w val="0.88134161195768645"/>
          <c:h val="0.74224441457012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'S.aureus 12493 ryc'!$G$6</c:f>
              <c:strCache>
                <c:ptCount val="1"/>
                <c:pt idx="0">
                  <c:v>untreated controls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25400">
              <a:solidFill>
                <a:schemeClr val="accent2">
                  <a:lumMod val="50000"/>
                  <a:alpha val="99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241192411924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B90-45A1-BDFA-B22B263F7C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9385422206955E-16"/>
                  <c:y val="0.178861788617886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B90-45A1-BDFA-B22B263F7C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'S.aureus 12493 ryc'!$K$6:$L$6</c:f>
                <c:numCache>
                  <c:formatCode>General</c:formatCode>
                  <c:ptCount val="2"/>
                  <c:pt idx="0">
                    <c:v>1.3</c:v>
                  </c:pt>
                  <c:pt idx="1">
                    <c:v>1.3</c:v>
                  </c:pt>
                </c:numCache>
              </c:numRef>
            </c:plus>
            <c:minus>
              <c:numRef>
                <c:f>'S.aureus 12493 ryc'!$K$6:$L$6</c:f>
                <c:numCache>
                  <c:formatCode>General</c:formatCode>
                  <c:ptCount val="2"/>
                  <c:pt idx="0">
                    <c:v>1.3</c:v>
                  </c:pt>
                  <c:pt idx="1">
                    <c:v>1.3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'S.aureus 12493 ryc'!$H$5:$I$5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'S.aureus 12493 ryc'!$H$6:$I$6</c:f>
              <c:numCache>
                <c:formatCode>General</c:formatCode>
                <c:ptCount val="2"/>
                <c:pt idx="0">
                  <c:v>9.1</c:v>
                </c:pt>
                <c:pt idx="1">
                  <c:v>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90-45A1-BDFA-B22B263F7C84}"/>
            </c:ext>
          </c:extLst>
        </c:ser>
        <c:ser>
          <c:idx val="1"/>
          <c:order val="1"/>
          <c:tx>
            <c:strRef>
              <c:f>'S.aureus 12493 ryc'!$G$7</c:f>
              <c:strCache>
                <c:ptCount val="1"/>
                <c:pt idx="0">
                  <c:v>root extracts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5.96927111034775E-17"/>
                  <c:y val="0.22222222222222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B90-45A1-BDFA-B22B263F7C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97831978319783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B90-45A1-BDFA-B22B263F7C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'S.aureus 12493 ryc'!$K$7:$L$7</c:f>
                <c:numCache>
                  <c:formatCode>General</c:formatCode>
                  <c:ptCount val="2"/>
                  <c:pt idx="0">
                    <c:v>0.96</c:v>
                  </c:pt>
                  <c:pt idx="1">
                    <c:v>1.03</c:v>
                  </c:pt>
                </c:numCache>
              </c:numRef>
            </c:plus>
            <c:minus>
              <c:numRef>
                <c:f>'S.aureus 12493 ryc'!$K$7:$L$7</c:f>
                <c:numCache>
                  <c:formatCode>General</c:formatCode>
                  <c:ptCount val="2"/>
                  <c:pt idx="0">
                    <c:v>0.96</c:v>
                  </c:pt>
                  <c:pt idx="1">
                    <c:v>1.03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'S.aureus 12493 ryc'!$H$5:$I$5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'S.aureus 12493 ryc'!$H$7:$I$7</c:f>
              <c:numCache>
                <c:formatCode>General</c:formatCode>
                <c:ptCount val="2"/>
                <c:pt idx="0">
                  <c:v>10.6</c:v>
                </c:pt>
                <c:pt idx="1">
                  <c:v>9.07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B90-45A1-BDFA-B22B263F7C84}"/>
            </c:ext>
          </c:extLst>
        </c:ser>
        <c:ser>
          <c:idx val="2"/>
          <c:order val="2"/>
          <c:tx>
            <c:strRef>
              <c:f>'S.aureus 12493 ryc'!$G$8</c:f>
              <c:strCache>
                <c:ptCount val="1"/>
                <c:pt idx="0">
                  <c:v>stalk extracts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3.2560036733874512E-3"/>
                  <c:y val="0.241192411924119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7B90-45A1-BDFA-B22B263F7C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86991869918699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B90-45A1-BDFA-B22B263F7C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'S.aureus 12493 ryc'!$K$8:$L$8</c:f>
                <c:numCache>
                  <c:formatCode>General</c:formatCode>
                  <c:ptCount val="2"/>
                  <c:pt idx="0">
                    <c:v>3.56</c:v>
                  </c:pt>
                  <c:pt idx="1">
                    <c:v>2.19</c:v>
                  </c:pt>
                </c:numCache>
              </c:numRef>
            </c:plus>
            <c:minus>
              <c:numRef>
                <c:f>'S.aureus 12493 ryc'!$K$8:$L$8</c:f>
                <c:numCache>
                  <c:formatCode>General</c:formatCode>
                  <c:ptCount val="2"/>
                  <c:pt idx="0">
                    <c:v>3.56</c:v>
                  </c:pt>
                  <c:pt idx="1">
                    <c:v>2.19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'S.aureus 12493 ryc'!$H$5:$I$5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'S.aureus 12493 ryc'!$H$8:$I$8</c:f>
              <c:numCache>
                <c:formatCode>General</c:formatCode>
                <c:ptCount val="2"/>
                <c:pt idx="0">
                  <c:v>15.3</c:v>
                </c:pt>
                <c:pt idx="1">
                  <c:v>13.1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B90-45A1-BDFA-B22B263F7C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2480880"/>
        <c:axId val="232482448"/>
      </c:barChart>
      <c:catAx>
        <c:axId val="23248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232482448"/>
        <c:crosses val="autoZero"/>
        <c:auto val="1"/>
        <c:lblAlgn val="ctr"/>
        <c:lblOffset val="100"/>
        <c:noMultiLvlLbl val="0"/>
      </c:catAx>
      <c:valAx>
        <c:axId val="2324824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r>
                  <a:rPr lang="pl-PL"/>
                  <a:t>Inhibition zone diameters, mm</a:t>
                </a:r>
              </a:p>
            </c:rich>
          </c:tx>
          <c:layout>
            <c:manualLayout>
              <c:xMode val="edge"/>
              <c:yMode val="edge"/>
              <c:x val="9.7680110201623545E-3"/>
              <c:y val="0.216847192881377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" panose="02040503050406030204" pitchFamily="18" charset="0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23248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300" b="1">
          <a:latin typeface="Cambria" panose="02040503050406030204" pitchFamily="18" charset="0"/>
        </a:defRPr>
      </a:pPr>
      <a:endParaRPr lang="pl-PL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r>
              <a:rPr lang="pl-PL" sz="1400" b="1" i="1" baseline="0">
                <a:effectLst/>
              </a:rPr>
              <a:t>Staphylococcus aureus </a:t>
            </a:r>
            <a:r>
              <a:rPr lang="pl-PL" sz="1400" b="1" i="0" baseline="0">
                <a:effectLst/>
              </a:rPr>
              <a:t>subsp. </a:t>
            </a:r>
            <a:r>
              <a:rPr lang="pl-PL" sz="1400" b="1" i="1" baseline="0">
                <a:effectLst/>
              </a:rPr>
              <a:t>aureus</a:t>
            </a:r>
            <a:r>
              <a:rPr lang="pl-PL" sz="1400" b="1" i="0" baseline="0">
                <a:effectLst/>
              </a:rPr>
              <a:t> Rosenbach (ATCC® 29213™)</a:t>
            </a:r>
            <a:endParaRPr lang="pl-PL" sz="14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0075036783868271"/>
          <c:y val="0.10308281586752875"/>
          <c:w val="0.88134161195768645"/>
          <c:h val="0.74224441457012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'S.aureus 29213 ryc'!$G$6</c:f>
              <c:strCache>
                <c:ptCount val="1"/>
                <c:pt idx="0">
                  <c:v>untreated controls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25400">
              <a:solidFill>
                <a:schemeClr val="accent2">
                  <a:lumMod val="50000"/>
                  <a:alpha val="99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241192411924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97A-4E6B-B440-5F22752A480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9385422206955E-16"/>
                  <c:y val="0.178861788617886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97A-4E6B-B440-5F22752A480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'S.aureus 29213 ryc'!$K$6:$L$6</c:f>
                <c:numCache>
                  <c:formatCode>General</c:formatCode>
                  <c:ptCount val="2"/>
                  <c:pt idx="0">
                    <c:v>1.2</c:v>
                  </c:pt>
                  <c:pt idx="1">
                    <c:v>1.2</c:v>
                  </c:pt>
                </c:numCache>
              </c:numRef>
            </c:plus>
            <c:minus>
              <c:numRef>
                <c:f>'S.aureus 29213 ryc'!$K$6:$L$6</c:f>
                <c:numCache>
                  <c:formatCode>General</c:formatCode>
                  <c:ptCount val="2"/>
                  <c:pt idx="0">
                    <c:v>1.2</c:v>
                  </c:pt>
                  <c:pt idx="1">
                    <c:v>1.2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'S.aureus 29213 ryc'!$H$5:$I$5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'S.aureus 29213 ryc'!$H$6:$I$6</c:f>
              <c:numCache>
                <c:formatCode>General</c:formatCode>
                <c:ptCount val="2"/>
                <c:pt idx="0">
                  <c:v>8.8000000000000007</c:v>
                </c:pt>
                <c:pt idx="1">
                  <c:v>8.8000000000000007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97A-4E6B-B440-5F22752A4802}"/>
            </c:ext>
          </c:extLst>
        </c:ser>
        <c:ser>
          <c:idx val="1"/>
          <c:order val="1"/>
          <c:tx>
            <c:strRef>
              <c:f>'S.aureus 29213 ryc'!$G$7</c:f>
              <c:strCache>
                <c:ptCount val="1"/>
                <c:pt idx="0">
                  <c:v>root extracts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5.96927111034775E-17"/>
                  <c:y val="0.22222222222222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97A-4E6B-B440-5F22752A480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97831978319783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97A-4E6B-B440-5F22752A480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'S.aureus 29213 ryc'!$K$7:$L$7</c:f>
                <c:numCache>
                  <c:formatCode>General</c:formatCode>
                  <c:ptCount val="2"/>
                  <c:pt idx="0">
                    <c:v>3.7</c:v>
                  </c:pt>
                  <c:pt idx="1">
                    <c:v>2.13</c:v>
                  </c:pt>
                </c:numCache>
              </c:numRef>
            </c:plus>
            <c:minus>
              <c:numRef>
                <c:f>'S.aureus 29213 ryc'!$K$7:$L$7</c:f>
                <c:numCache>
                  <c:formatCode>General</c:formatCode>
                  <c:ptCount val="2"/>
                  <c:pt idx="0">
                    <c:v>3.7</c:v>
                  </c:pt>
                  <c:pt idx="1">
                    <c:v>2.13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'S.aureus 29213 ryc'!$H$5:$I$5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'S.aureus 29213 ryc'!$H$7:$I$7</c:f>
              <c:numCache>
                <c:formatCode>General</c:formatCode>
                <c:ptCount val="2"/>
                <c:pt idx="0">
                  <c:v>16.899999999999999</c:v>
                </c:pt>
                <c:pt idx="1">
                  <c:v>9.6300000000000008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97A-4E6B-B440-5F22752A4802}"/>
            </c:ext>
          </c:extLst>
        </c:ser>
        <c:ser>
          <c:idx val="2"/>
          <c:order val="2"/>
          <c:tx>
            <c:strRef>
              <c:f>'S.aureus 29213 ryc'!$G$8</c:f>
              <c:strCache>
                <c:ptCount val="1"/>
                <c:pt idx="0">
                  <c:v>stalk extracts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492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280018366937256E-3"/>
                  <c:y val="0.154471544715447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97A-4E6B-B440-5F22752A480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9385422206955E-16"/>
                  <c:y val="0.127371273712737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97A-4E6B-B440-5F22752A480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'S.aureus 29213 ryc'!$K$8:$L$8</c:f>
                <c:numCache>
                  <c:formatCode>General</c:formatCode>
                  <c:ptCount val="2"/>
                  <c:pt idx="0">
                    <c:v>1.29</c:v>
                  </c:pt>
                  <c:pt idx="1">
                    <c:v>1.01</c:v>
                  </c:pt>
                </c:numCache>
              </c:numRef>
            </c:plus>
            <c:minus>
              <c:numRef>
                <c:f>'S.aureus 29213 ryc'!$K$8:$L$8</c:f>
                <c:numCache>
                  <c:formatCode>General</c:formatCode>
                  <c:ptCount val="2"/>
                  <c:pt idx="0">
                    <c:v>1.29</c:v>
                  </c:pt>
                  <c:pt idx="1">
                    <c:v>1.01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'S.aureus 29213 ryc'!$H$5:$I$5</c:f>
              <c:strCache>
                <c:ptCount val="2"/>
                <c:pt idx="0">
                  <c:v>Urban areas</c:v>
                </c:pt>
                <c:pt idx="1">
                  <c:v>Rural areas</c:v>
                </c:pt>
              </c:strCache>
            </c:strRef>
          </c:cat>
          <c:val>
            <c:numRef>
              <c:f>'S.aureus 29213 ryc'!$H$8:$I$8</c:f>
              <c:numCache>
                <c:formatCode>General</c:formatCode>
                <c:ptCount val="2"/>
                <c:pt idx="0">
                  <c:v>13.6</c:v>
                </c:pt>
                <c:pt idx="1">
                  <c:v>12.03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97A-4E6B-B440-5F22752A48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2480488"/>
        <c:axId val="232481272"/>
      </c:barChart>
      <c:catAx>
        <c:axId val="232480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232481272"/>
        <c:crosses val="autoZero"/>
        <c:auto val="1"/>
        <c:lblAlgn val="ctr"/>
        <c:lblOffset val="100"/>
        <c:noMultiLvlLbl val="0"/>
      </c:catAx>
      <c:valAx>
        <c:axId val="2324812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r>
                  <a:rPr lang="pl-PL"/>
                  <a:t>Inhibition zone diameters, mm</a:t>
                </a:r>
              </a:p>
            </c:rich>
          </c:tx>
          <c:layout>
            <c:manualLayout>
              <c:xMode val="edge"/>
              <c:yMode val="edge"/>
              <c:x val="9.7680110201623545E-3"/>
              <c:y val="0.216847192881377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" panose="02040503050406030204" pitchFamily="18" charset="0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pPr>
            <a:endParaRPr lang="pl-PL"/>
          </a:p>
        </c:txPr>
        <c:crossAx val="232480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300" b="1">
          <a:latin typeface="Cambria" panose="02040503050406030204" pitchFamily="18" charset="0"/>
        </a:defRPr>
      </a:pPr>
      <a:endParaRPr lang="pl-P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0.39966</cdr:x>
      <cdr:y>0.07995</cdr:y>
    </cdr:from>
    <cdr:to>
      <cdr:x>0.42897</cdr:x>
      <cdr:y>0.12263</cdr:y>
    </cdr:to>
    <cdr:sp macro="" textlink="">
      <cdr:nvSpPr>
        <cdr:cNvPr id="3" name="pole tekstowe 1"/>
        <cdr:cNvSpPr txBox="1"/>
      </cdr:nvSpPr>
      <cdr:spPr>
        <a:xfrm xmlns:a="http://schemas.openxmlformats.org/drawingml/2006/main">
          <a:off x="3117745" y="374681"/>
          <a:ext cx="228647" cy="20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600"/>
            <a:t>*</a:t>
          </a:r>
        </a:p>
      </cdr:txBody>
    </cdr:sp>
  </cdr:relSizeAnchor>
  <cdr:relSizeAnchor xmlns:cdr="http://schemas.openxmlformats.org/drawingml/2006/chartDrawing">
    <cdr:from>
      <cdr:x>0.84168</cdr:x>
      <cdr:y>0.2019</cdr:y>
    </cdr:from>
    <cdr:to>
      <cdr:x>0.87098</cdr:x>
      <cdr:y>0.24458</cdr:y>
    </cdr:to>
    <cdr:sp macro="" textlink="">
      <cdr:nvSpPr>
        <cdr:cNvPr id="5" name="pole tekstowe 1"/>
        <cdr:cNvSpPr txBox="1"/>
      </cdr:nvSpPr>
      <cdr:spPr>
        <a:xfrm xmlns:a="http://schemas.openxmlformats.org/drawingml/2006/main">
          <a:off x="6565890" y="946156"/>
          <a:ext cx="228568" cy="2000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600"/>
            <a:t>*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0.39844</cdr:x>
      <cdr:y>0.33605</cdr:y>
    </cdr:from>
    <cdr:to>
      <cdr:x>0.42775</cdr:x>
      <cdr:y>0.37873</cdr:y>
    </cdr:to>
    <cdr:sp macro="" textlink="">
      <cdr:nvSpPr>
        <cdr:cNvPr id="3" name="pole tekstowe 1"/>
        <cdr:cNvSpPr txBox="1"/>
      </cdr:nvSpPr>
      <cdr:spPr>
        <a:xfrm xmlns:a="http://schemas.openxmlformats.org/drawingml/2006/main">
          <a:off x="3108244" y="1574829"/>
          <a:ext cx="228646" cy="20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600"/>
            <a:t>*</a:t>
          </a:r>
        </a:p>
      </cdr:txBody>
    </cdr:sp>
  </cdr:relSizeAnchor>
  <cdr:relSizeAnchor xmlns:cdr="http://schemas.openxmlformats.org/drawingml/2006/chartDrawing">
    <cdr:from>
      <cdr:x>0.29833</cdr:x>
      <cdr:y>0.1145</cdr:y>
    </cdr:from>
    <cdr:to>
      <cdr:x>0.32763</cdr:x>
      <cdr:y>0.15718</cdr:y>
    </cdr:to>
    <cdr:sp macro="" textlink="">
      <cdr:nvSpPr>
        <cdr:cNvPr id="5" name="pole tekstowe 1"/>
        <cdr:cNvSpPr txBox="1"/>
      </cdr:nvSpPr>
      <cdr:spPr>
        <a:xfrm xmlns:a="http://schemas.openxmlformats.org/drawingml/2006/main">
          <a:off x="2327265" y="536595"/>
          <a:ext cx="228568" cy="2000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600"/>
            <a:t>*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35947D5-F39F-AADB-3DCB-468933D2AB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87854277-EEA5-02C4-A939-EEF9AE929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C851932-FA5A-81FA-A7DF-0AA36FE9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EEEE78AA-9807-5B5F-E3B9-3B469C039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FE1EFEAF-E979-1176-88F2-3FAEA3555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0067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B44A3516-A545-9191-9783-FA804C5C4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xmlns="" id="{5A3F625D-C301-B3F2-316F-B1AD3A0AF7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4468FFB0-AE66-DBEA-B1DA-15C7757F2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A5A15698-6979-4C0C-BA42-4D35CA068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2C44ADFE-7E78-365F-1F00-4669FBA0D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3788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xmlns="" id="{009A427B-B577-B9D6-AFC5-A5A98B59CB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xmlns="" id="{AC810C0B-D6D7-42E6-3BE7-9218F6659A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AE539B32-5A82-9A46-4302-D5FC28DE9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0A84B947-BFBC-6558-9758-F0F6E9156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10B378B3-F1E5-222B-0C65-89D3E98B6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3866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73CA46-BC06-9D20-DE3B-0854A8F3D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E42393B-BFE1-A54B-925F-8DAD8D388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EA251368-1506-C5AE-5333-A04ECCD96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E17E47EA-E210-8372-AF4A-00E2A17B5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393581D1-1DCE-086A-C0DE-D67688CFA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978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5374ED37-CEAE-2871-3415-34A16B288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5E5E74E7-E65D-32AF-A30C-913408CD0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0633DCB-FE27-65FA-6996-76150E369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B5E0F489-3A22-0C62-50CF-E67BB266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7DACB25F-45DF-BD2D-584B-C16D1B4B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960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826CE0B-8ADB-E63C-D5AF-31B8FAA4B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3640C002-F1A8-A961-4FCB-364C9FDB4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28F7225C-1B16-BEB0-EC59-ED9BC809E0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AE8218E-6FF4-9E20-8291-0A42C13A9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9E76DF92-3D83-8E1A-497C-032C97E8C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D5249B51-E391-3B5F-5961-DB55CA76E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4943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A6EB44D-E914-6EF2-2BFE-6738308C3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291E1D1F-B021-789E-0A0C-7EE9BD6AF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648956A2-67DD-F9EA-EF3C-7DBC30E7B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xmlns="" id="{4CBDEB4F-C49C-6174-FDEF-F2795136C3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740010E-78F2-4361-2135-6A76F78EE8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xmlns="" id="{0698D8A8-05EF-590F-6A1E-825311A31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xmlns="" id="{8570743C-5358-9DFF-9F75-FCF5064C8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xmlns="" id="{092EAAC1-27E3-0D59-9FF2-7E7704CC6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316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06CCD213-236B-5D8E-866D-DC97EBBEC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xmlns="" id="{A0554975-DEFD-FE0C-4293-4D75778B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6C6922A9-E24A-3FF2-515A-42C304AA0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EBF12FF3-61E6-4D95-1E9F-2CF68F940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9664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1BAAC222-CEDD-8A24-A44D-E53C2A80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xmlns="" id="{4F5414D3-7AE9-EA10-54BE-E1BB3585A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xmlns="" id="{7D725872-7711-8346-A9C7-52159E28A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2186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4A0ED51-2AA1-C9C2-82B6-AE6126524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807E3BC8-2E57-CDF4-E596-551651371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xmlns="" id="{89D9CAA5-9931-CFC8-04B1-2E9F010FA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FFC81EB9-60BB-95E1-D9CB-BF1EAAB46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305BFF6B-7A91-12B2-7258-C8985D53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AB66E72F-5C4B-A09F-68EC-8675DC4A9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6605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1B08FF-F8E8-3DE6-E8A6-E278C6684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xmlns="" id="{49918A05-8D5E-DE9E-578A-BAD8B958DB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xmlns="" id="{822822C5-FE80-EAD8-BCEA-76103A8B4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51EE12BE-951A-FF94-0CF5-F7BC93CD9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68C5F001-A5CA-775B-E2BD-C09DD791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DA8B3F86-1A2C-BD4D-2461-2097EDB3E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1493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xmlns="" id="{F0268F95-0C22-9957-0C99-1D814B2D9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D60AC2F4-13D1-68C5-0647-1CB0C69A7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69FE138A-8DB8-0929-24BB-A0D5839199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ACBD8-1ABE-4710-B570-33EB90BD3098}" type="datetimeFigureOut">
              <a:rPr lang="pl-PL" smtClean="0"/>
              <a:t>2022-11-14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E13743D5-C9BF-26EF-A669-5693F4C8A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0DF5C366-4FC9-375C-9DE4-0D84607428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AE196-E750-41E4-91DB-0DDB573B95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234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E2A861AD-0B44-9F2F-9764-DF1547583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0241" y="2541271"/>
            <a:ext cx="9277249" cy="1573341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ANTIBACTERIAL PROPERTIES OF OAK BARK AND CELANDINE EXTRACT AS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COMMERCIAL 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COSMETIC RAW MATERIAL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AGAINST SOME 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GRAM-POSITIVE </a:t>
            </a:r>
            <a:r>
              <a:rPr lang="en-US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GRAM-NEGATIVE 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BACTERIA</a:t>
            </a:r>
            <a:endParaRPr lang="pl-PL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="" xmlns:a16="http://schemas.microsoft.com/office/drawing/2014/main" id="{FA19D6AF-EAEB-5839-1551-36E4E5B5B8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4786924"/>
            <a:ext cx="9144000" cy="486526"/>
          </a:xfrm>
        </p:spPr>
        <p:txBody>
          <a:bodyPr>
            <a:normAutofit/>
          </a:bodyPr>
          <a:lstStyle/>
          <a:p>
            <a:r>
              <a:rPr lang="pl-PL" b="1" u="sng" dirty="0">
                <a:latin typeface="Cambria" panose="02040503050406030204" pitchFamily="18" charset="0"/>
                <a:ea typeface="Cambria" panose="02040503050406030204" pitchFamily="18" charset="0"/>
              </a:rPr>
              <a:t>Nataniel Stefanowski</a:t>
            </a:r>
            <a:r>
              <a:rPr lang="pl-PL" b="1" dirty="0">
                <a:latin typeface="Cambria" panose="02040503050406030204" pitchFamily="18" charset="0"/>
                <a:ea typeface="Cambria" panose="02040503050406030204" pitchFamily="18" charset="0"/>
              </a:rPr>
              <a:t>, Halina Tkachenko, Natalia Kurhaluk 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="" xmlns:a16="http://schemas.microsoft.com/office/drawing/2014/main" id="{53C09F6B-4C3E-1AB4-1427-6BE6134BE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smtClean="0"/>
              <a:t>1</a:t>
            </a:fld>
            <a:endParaRPr lang="pl-PL"/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002BBE45-3DF8-F9F8-D611-3787FF0B7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8286" y="284290"/>
            <a:ext cx="2734323" cy="1022563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="" xmlns:a16="http://schemas.microsoft.com/office/drawing/2014/main" id="{80FCC82E-4762-5A9B-1A8A-48E2869B4504}"/>
              </a:ext>
            </a:extLst>
          </p:cNvPr>
          <p:cNvSpPr txBox="1"/>
          <p:nvPr/>
        </p:nvSpPr>
        <p:spPr>
          <a:xfrm>
            <a:off x="415740" y="6123194"/>
            <a:ext cx="11360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November 17, 2022, Kharkiv</a:t>
            </a:r>
            <a:endParaRPr lang="pl-PL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6" name="Obraz 15">
            <a:extLst>
              <a:ext uri="{FF2B5EF4-FFF2-40B4-BE49-F238E27FC236}">
                <a16:creationId xmlns="" xmlns:a16="http://schemas.microsoft.com/office/drawing/2014/main" id="{AADF2CFC-A397-AF4A-B12B-E0C613EA9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872709">
            <a:off x="223974" y="2489036"/>
            <a:ext cx="1879929" cy="1879929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="" xmlns:a16="http://schemas.microsoft.com/office/drawing/2014/main" id="{43FF05F1-211E-E9E6-A329-6765AB7A1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2338449" flipH="1">
            <a:off x="9998737" y="2489400"/>
            <a:ext cx="1879200" cy="1879200"/>
          </a:xfrm>
          <a:prstGeom prst="rect">
            <a:avLst/>
          </a:prstGeom>
        </p:spPr>
      </p:pic>
      <p:pic>
        <p:nvPicPr>
          <p:cNvPr id="4" name="Picture 2" descr="Instytut Biologii i Nauk o Ziemi Akademia Pomorska w Słupsku">
            <a:extLst>
              <a:ext uri="{FF2B5EF4-FFF2-40B4-BE49-F238E27FC236}">
                <a16:creationId xmlns="" xmlns:a16="http://schemas.microsoft.com/office/drawing/2014/main" id="{5696E5E4-86DA-6047-A8A1-042162A08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438" y="1307922"/>
            <a:ext cx="3282889" cy="1000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az 9">
            <a:extLst>
              <a:ext uri="{FF2B5EF4-FFF2-40B4-BE49-F238E27FC236}">
                <a16:creationId xmlns="" xmlns:a16="http://schemas.microsoft.com/office/drawing/2014/main" id="{4CBBA049-9B2F-7B52-95CC-420C4796A4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117" y="284290"/>
            <a:ext cx="3184576" cy="1584669"/>
          </a:xfrm>
          <a:prstGeom prst="rect">
            <a:avLst/>
          </a:prstGeom>
        </p:spPr>
      </p:pic>
      <p:sp>
        <p:nvSpPr>
          <p:cNvPr id="12" name="pole tekstowe 6">
            <a:extLst>
              <a:ext uri="{FF2B5EF4-FFF2-40B4-BE49-F238E27FC236}">
                <a16:creationId xmlns:lc="http://schemas.openxmlformats.org/drawingml/2006/lockedCanvas" xmlns:a16="http://schemas.microsoft.com/office/drawing/2014/main" xmlns="" id="{3C4F5B83-B2B1-7237-231C-5DF707CE0A74}"/>
              </a:ext>
            </a:extLst>
          </p:cNvPr>
          <p:cNvSpPr txBox="1"/>
          <p:nvPr/>
        </p:nvSpPr>
        <p:spPr>
          <a:xfrm>
            <a:off x="3357367" y="449251"/>
            <a:ext cx="5795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V Scientific 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Practical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Internet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C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onference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w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ith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International Participation</a:t>
            </a:r>
          </a:p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"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Mechanisms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heir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Pharmacological Correction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"</a:t>
            </a:r>
            <a:endParaRPr lang="pl-PL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188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61639" y="737432"/>
            <a:ext cx="1130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Do 100% oak bark and celandine extract as cosmetic raw materials exhibit antibacterial properties?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</a:p>
        </p:txBody>
      </p:sp>
      <p:sp>
        <p:nvSpPr>
          <p:cNvPr id="15" name="Strzałka: w prawo 14">
            <a:extLst>
              <a:ext uri="{FF2B5EF4-FFF2-40B4-BE49-F238E27FC236}">
                <a16:creationId xmlns:a16="http://schemas.microsoft.com/office/drawing/2014/main" xmlns="" id="{9CF25B77-54A8-FCDF-B39A-C4C0DD029269}"/>
              </a:ext>
            </a:extLst>
          </p:cNvPr>
          <p:cNvSpPr/>
          <p:nvPr/>
        </p:nvSpPr>
        <p:spPr>
          <a:xfrm>
            <a:off x="4039340" y="3497802"/>
            <a:ext cx="2823099" cy="36512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xmlns="" id="{FDB1EE9E-3321-2CB1-2274-9663C3B62454}"/>
              </a:ext>
            </a:extLst>
          </p:cNvPr>
          <p:cNvSpPr txBox="1"/>
          <p:nvPr/>
        </p:nvSpPr>
        <p:spPr>
          <a:xfrm>
            <a:off x="7297714" y="5378851"/>
            <a:ext cx="4056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Escherichia coli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(ATCC</a:t>
            </a:r>
            <a:r>
              <a:rPr lang="en-US" baseline="30000" dirty="0">
                <a:latin typeface="Cambria" panose="02040503050406030204" pitchFamily="18" charset="0"/>
                <a:ea typeface="Cambria" panose="02040503050406030204" pitchFamily="18" charset="0"/>
              </a:rPr>
              <a:t>®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25922™)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7F4F096E-1CCA-4C9C-7326-9830017D497D}"/>
              </a:ext>
            </a:extLst>
          </p:cNvPr>
          <p:cNvSpPr txBox="1"/>
          <p:nvPr/>
        </p:nvSpPr>
        <p:spPr>
          <a:xfrm>
            <a:off x="1082697" y="5378851"/>
            <a:ext cx="3583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100% oak bark and celandine extract </a:t>
            </a:r>
            <a:endParaRPr lang="pl-PL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Obraz 156">
            <a:extLst>
              <a:ext uri="{FF2B5EF4-FFF2-40B4-BE49-F238E27FC236}">
                <a16:creationId xmlns:a16="http://schemas.microsoft.com/office/drawing/2014/main" xmlns="" id="{D3827179-B356-87E1-F843-C73B9CDB345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426571" y="1723750"/>
            <a:ext cx="3798372" cy="3354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3F23CC15-A87B-5BCE-676F-2E2832E91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034" y="1490002"/>
            <a:ext cx="1667514" cy="3619638"/>
          </a:xfrm>
          <a:prstGeom prst="rect">
            <a:avLst/>
          </a:prstGeom>
        </p:spPr>
      </p:pic>
      <p:sp>
        <p:nvSpPr>
          <p:cNvPr id="11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326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11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30" y="58802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1. Evaluation of the antibacterial properties of 100% oak bark and celandine extract </a:t>
            </a:r>
          </a:p>
          <a:p>
            <a:pPr algn="ctr"/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EA510167-FB3A-198C-A977-01A4205DE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632" y="1054563"/>
            <a:ext cx="9390514" cy="5301785"/>
          </a:xfrm>
          <a:prstGeom prst="rect">
            <a:avLst/>
          </a:prstGeom>
          <a:noFill/>
        </p:spPr>
      </p:pic>
      <p:sp>
        <p:nvSpPr>
          <p:cNvPr id="7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072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12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1. Evaluation of the antibacterial properties of 100% oak bark and celandine extract </a:t>
            </a:r>
          </a:p>
          <a:p>
            <a:pPr algn="ctr"/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4" r="16104"/>
          <a:stretch/>
        </p:blipFill>
        <p:spPr>
          <a:xfrm>
            <a:off x="838200" y="1226067"/>
            <a:ext cx="4612689" cy="4301111"/>
          </a:xfrm>
          <a:prstGeom prst="rect">
            <a:avLst/>
          </a:prstGeom>
        </p:spPr>
      </p:pic>
      <p:sp>
        <p:nvSpPr>
          <p:cNvPr id="12" name="Strzałka w lewo 11"/>
          <p:cNvSpPr/>
          <p:nvPr/>
        </p:nvSpPr>
        <p:spPr>
          <a:xfrm>
            <a:off x="4279036" y="2201663"/>
            <a:ext cx="1583924" cy="97654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C00000"/>
              </a:solidFill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6" r="8786"/>
          <a:stretch/>
        </p:blipFill>
        <p:spPr>
          <a:xfrm>
            <a:off x="6250113" y="1226067"/>
            <a:ext cx="4554011" cy="4309867"/>
          </a:xfrm>
          <a:prstGeom prst="rect">
            <a:avLst/>
          </a:prstGeom>
        </p:spPr>
      </p:pic>
      <p:sp>
        <p:nvSpPr>
          <p:cNvPr id="14" name="Strzałka w lewo 13"/>
          <p:cNvSpPr/>
          <p:nvPr/>
        </p:nvSpPr>
        <p:spPr>
          <a:xfrm>
            <a:off x="9118105" y="4796103"/>
            <a:ext cx="2342226" cy="140562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434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13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514906" y="618649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Evaluation of the antibacterial properties of 100% oak bark and celandine extract </a:t>
            </a:r>
          </a:p>
          <a:p>
            <a:pPr algn="ctr"/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1" r="8997"/>
          <a:stretch/>
        </p:blipFill>
        <p:spPr>
          <a:xfrm>
            <a:off x="943325" y="1288212"/>
            <a:ext cx="4622974" cy="4755324"/>
          </a:xfrm>
          <a:prstGeom prst="rect">
            <a:avLst/>
          </a:prstGeom>
        </p:spPr>
      </p:pic>
      <p:sp>
        <p:nvSpPr>
          <p:cNvPr id="11" name="Strzałka w lewo 10"/>
          <p:cNvSpPr/>
          <p:nvPr/>
        </p:nvSpPr>
        <p:spPr>
          <a:xfrm>
            <a:off x="3263688" y="5223711"/>
            <a:ext cx="2342226" cy="140562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C00000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3" t="-3884" r="7831" b="3884"/>
          <a:stretch/>
        </p:blipFill>
        <p:spPr>
          <a:xfrm>
            <a:off x="5859347" y="1077400"/>
            <a:ext cx="4882633" cy="4982607"/>
          </a:xfrm>
          <a:prstGeom prst="rect">
            <a:avLst/>
          </a:prstGeom>
        </p:spPr>
      </p:pic>
      <p:sp>
        <p:nvSpPr>
          <p:cNvPr id="15" name="Strzałka w lewo 14"/>
          <p:cNvSpPr/>
          <p:nvPr/>
        </p:nvSpPr>
        <p:spPr>
          <a:xfrm>
            <a:off x="8274029" y="4937597"/>
            <a:ext cx="3408244" cy="10492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33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786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14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42610" y="672119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Evaluation of the antibacterial properties of 100% oak bark and celandine extract </a:t>
            </a:r>
          </a:p>
          <a:p>
            <a:pPr algn="ctr"/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1" r="5307"/>
          <a:stretch/>
        </p:blipFill>
        <p:spPr>
          <a:xfrm>
            <a:off x="335679" y="1181290"/>
            <a:ext cx="5115210" cy="4964195"/>
          </a:xfrm>
          <a:prstGeom prst="rect">
            <a:avLst/>
          </a:prstGeom>
        </p:spPr>
      </p:pic>
      <p:sp>
        <p:nvSpPr>
          <p:cNvPr id="13" name="Strzałka w lewo 12"/>
          <p:cNvSpPr/>
          <p:nvPr/>
        </p:nvSpPr>
        <p:spPr>
          <a:xfrm>
            <a:off x="2617865" y="5639882"/>
            <a:ext cx="3408244" cy="10492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C00000"/>
              </a:solidFill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 r="9191" b="1230"/>
          <a:stretch/>
        </p:blipFill>
        <p:spPr>
          <a:xfrm>
            <a:off x="6205336" y="1200144"/>
            <a:ext cx="5065566" cy="4961524"/>
          </a:xfrm>
          <a:prstGeom prst="rect">
            <a:avLst/>
          </a:prstGeom>
        </p:spPr>
      </p:pic>
      <p:sp>
        <p:nvSpPr>
          <p:cNvPr id="16" name="Strzałka w lewo 15"/>
          <p:cNvSpPr/>
          <p:nvPr/>
        </p:nvSpPr>
        <p:spPr>
          <a:xfrm>
            <a:off x="8738119" y="5534962"/>
            <a:ext cx="3408244" cy="10492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919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15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738695" y="404212"/>
            <a:ext cx="1043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Do ethanolic extracts </a:t>
            </a:r>
            <a:r>
              <a:rPr lang="pl-PL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 err="1">
                <a:latin typeface="Cambria" panose="02040503050406030204" pitchFamily="18" charset="0"/>
                <a:ea typeface="Cambria" panose="02040503050406030204" pitchFamily="18" charset="0"/>
              </a:rPr>
              <a:t>stalks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and roots 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of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greater</a:t>
            </a:r>
            <a:r>
              <a:rPr lang="pl-PL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pl-PL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pl-PL" b="1" i="1" dirty="0">
                <a:latin typeface="Cambria" panose="02040503050406030204" pitchFamily="18" charset="0"/>
                <a:ea typeface="Cambria" panose="02040503050406030204" pitchFamily="18" charset="0"/>
              </a:rPr>
              <a:t>Chelidonium </a:t>
            </a:r>
            <a:r>
              <a:rPr lang="pl-PL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pl-PL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>
                <a:latin typeface="Cambria" panose="02040503050406030204" pitchFamily="18" charset="0"/>
                <a:ea typeface="Cambria" panose="02040503050406030204" pitchFamily="18" charset="0"/>
              </a:rPr>
              <a:t>L.)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exhibit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antibacterial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properties?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</a:p>
        </p:txBody>
      </p:sp>
      <p:pic>
        <p:nvPicPr>
          <p:cNvPr id="13" name="Obraz 91">
            <a:extLst>
              <a:ext uri="{FF2B5EF4-FFF2-40B4-BE49-F238E27FC236}">
                <a16:creationId xmlns:a16="http://schemas.microsoft.com/office/drawing/2014/main" xmlns="" id="{D78E0278-6269-BC59-4375-C28797F5B08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398977" y="1773539"/>
            <a:ext cx="4519251" cy="2984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Strzałka: w prawo 14">
            <a:extLst>
              <a:ext uri="{FF2B5EF4-FFF2-40B4-BE49-F238E27FC236}">
                <a16:creationId xmlns:a16="http://schemas.microsoft.com/office/drawing/2014/main" xmlns="" id="{9CF25B77-54A8-FCDF-B39A-C4C0DD029269}"/>
              </a:ext>
            </a:extLst>
          </p:cNvPr>
          <p:cNvSpPr/>
          <p:nvPr/>
        </p:nvSpPr>
        <p:spPr>
          <a:xfrm>
            <a:off x="5278039" y="3083420"/>
            <a:ext cx="1811045" cy="36512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xmlns="" id="{FDB1EE9E-3321-2CB1-2274-9663C3B62454}"/>
              </a:ext>
            </a:extLst>
          </p:cNvPr>
          <p:cNvSpPr txBox="1"/>
          <p:nvPr/>
        </p:nvSpPr>
        <p:spPr>
          <a:xfrm>
            <a:off x="7297714" y="5091676"/>
            <a:ext cx="4056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latin typeface="Cambria" panose="02040503050406030204" pitchFamily="18" charset="0"/>
                <a:ea typeface="Cambria" panose="02040503050406030204" pitchFamily="18" charset="0"/>
              </a:rPr>
              <a:t>Escherichia coli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(ATCC</a:t>
            </a:r>
            <a:r>
              <a:rPr lang="en-US" sz="16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®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25922™)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7F4F096E-1CCA-4C9C-7326-9830017D497D}"/>
              </a:ext>
            </a:extLst>
          </p:cNvPr>
          <p:cNvSpPr txBox="1"/>
          <p:nvPr/>
        </p:nvSpPr>
        <p:spPr>
          <a:xfrm>
            <a:off x="905145" y="5091676"/>
            <a:ext cx="3583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i="1" dirty="0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pl-PL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pl-PL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dirty="0">
                <a:latin typeface="Cambria" panose="02040503050406030204" pitchFamily="18" charset="0"/>
                <a:ea typeface="Cambria" panose="02040503050406030204" pitchFamily="18" charset="0"/>
              </a:rPr>
              <a:t>L.</a:t>
            </a:r>
          </a:p>
        </p:txBody>
      </p:sp>
      <p:pic>
        <p:nvPicPr>
          <p:cNvPr id="8" name="Obraz 156">
            <a:extLst>
              <a:ext uri="{FF2B5EF4-FFF2-40B4-BE49-F238E27FC236}">
                <a16:creationId xmlns:a16="http://schemas.microsoft.com/office/drawing/2014/main" xmlns="" id="{D3827179-B356-87E1-F843-C73B9CDB345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7448896" y="1773538"/>
            <a:ext cx="3621558" cy="2984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084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16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30" y="680758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1. Evaluation of the antibacterial properties of ethanolic extracts </a:t>
            </a:r>
            <a:r>
              <a:rPr lang="pl-PL" sz="1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roots and </a:t>
            </a:r>
            <a:r>
              <a:rPr lang="en-US" sz="1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of </a:t>
            </a:r>
            <a:r>
              <a:rPr lang="pl-PL" sz="1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Chelidonium 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from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urban and rural 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areas</a:t>
            </a:r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Wykres 3">
            <a:extLst>
              <a:ext uri="{FF2B5EF4-FFF2-40B4-BE49-F238E27FC236}">
                <a16:creationId xmlns:a16="http://schemas.microsoft.com/office/drawing/2014/main" xmlns="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9417784"/>
              </p:ext>
            </p:extLst>
          </p:nvPr>
        </p:nvGraphicFramePr>
        <p:xfrm>
          <a:off x="1811045" y="1327090"/>
          <a:ext cx="8726749" cy="4827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008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17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Obraz 176">
            <a:extLst>
              <a:ext uri="{FF2B5EF4-FFF2-40B4-BE49-F238E27FC236}">
                <a16:creationId xmlns:a16="http://schemas.microsoft.com/office/drawing/2014/main" xmlns="" id="{8D964208-69AC-8DAE-9A26-2FB15776A3FF}"/>
              </a:ext>
            </a:extLst>
          </p:cNvPr>
          <p:cNvPicPr/>
          <p:nvPr/>
        </p:nvPicPr>
        <p:blipFill>
          <a:blip r:embed="rId2"/>
          <a:stretch/>
        </p:blipFill>
        <p:spPr>
          <a:xfrm rot="16200000">
            <a:off x="1355480" y="1618001"/>
            <a:ext cx="4137480" cy="4408560"/>
          </a:xfrm>
          <a:prstGeom prst="rect">
            <a:avLst/>
          </a:prstGeom>
          <a:ln w="0">
            <a:noFill/>
          </a:ln>
        </p:spPr>
      </p:pic>
      <p:pic>
        <p:nvPicPr>
          <p:cNvPr id="8" name="Obraz 177">
            <a:extLst>
              <a:ext uri="{FF2B5EF4-FFF2-40B4-BE49-F238E27FC236}">
                <a16:creationId xmlns:a16="http://schemas.microsoft.com/office/drawing/2014/main" xmlns="" id="{DA552B38-1F1B-227E-B3F6-736A44B307C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267382" y="1753542"/>
            <a:ext cx="4311720" cy="4137480"/>
          </a:xfrm>
          <a:prstGeom prst="rect">
            <a:avLst/>
          </a:prstGeom>
          <a:ln w="0">
            <a:noFill/>
          </a:ln>
        </p:spPr>
      </p:pic>
      <p:sp>
        <p:nvSpPr>
          <p:cNvPr id="9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953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7" name="Wykres 6">
            <a:extLst>
              <a:ext uri="{FF2B5EF4-FFF2-40B4-BE49-F238E27FC236}">
                <a16:creationId xmlns:a16="http://schemas.microsoft.com/office/drawing/2014/main" xmlns="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9479666"/>
              </p:ext>
            </p:extLst>
          </p:nvPr>
        </p:nvGraphicFramePr>
        <p:xfrm>
          <a:off x="1985011" y="1296969"/>
          <a:ext cx="8410740" cy="476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095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19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Obraz 181">
            <a:extLst>
              <a:ext uri="{FF2B5EF4-FFF2-40B4-BE49-F238E27FC236}">
                <a16:creationId xmlns:a16="http://schemas.microsoft.com/office/drawing/2014/main" xmlns="" id="{EA1A925E-0DAB-B442-35CF-DBD9DD79179A}"/>
              </a:ext>
            </a:extLst>
          </p:cNvPr>
          <p:cNvPicPr/>
          <p:nvPr/>
        </p:nvPicPr>
        <p:blipFill>
          <a:blip r:embed="rId2"/>
          <a:stretch/>
        </p:blipFill>
        <p:spPr>
          <a:xfrm rot="16200000">
            <a:off x="1154050" y="1544667"/>
            <a:ext cx="4216002" cy="4555229"/>
          </a:xfrm>
          <a:prstGeom prst="rect">
            <a:avLst/>
          </a:prstGeom>
          <a:ln w="0">
            <a:noFill/>
          </a:ln>
        </p:spPr>
      </p:pic>
      <p:pic>
        <p:nvPicPr>
          <p:cNvPr id="8" name="Obraz 182">
            <a:extLst>
              <a:ext uri="{FF2B5EF4-FFF2-40B4-BE49-F238E27FC236}">
                <a16:creationId xmlns:a16="http://schemas.microsoft.com/office/drawing/2014/main" xmlns="" id="{283C32FD-2083-40DB-6CD2-A396C708A003}"/>
              </a:ext>
            </a:extLst>
          </p:cNvPr>
          <p:cNvPicPr/>
          <p:nvPr/>
        </p:nvPicPr>
        <p:blipFill>
          <a:blip r:embed="rId3"/>
          <a:stretch/>
        </p:blipFill>
        <p:spPr>
          <a:xfrm rot="16200000">
            <a:off x="6254496" y="1558208"/>
            <a:ext cx="4213578" cy="4530571"/>
          </a:xfrm>
          <a:prstGeom prst="rect">
            <a:avLst/>
          </a:prstGeom>
          <a:ln w="0">
            <a:noFill/>
          </a:ln>
        </p:spPr>
      </p:pic>
      <p:sp>
        <p:nvSpPr>
          <p:cNvPr id="10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47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619" y="98832"/>
            <a:ext cx="10515600" cy="58475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7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Background</a:t>
            </a:r>
            <a:r>
              <a:rPr lang="pl-PL" sz="3600" b="1" dirty="0"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32" y="790112"/>
            <a:ext cx="5468644" cy="5228947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Antibiotics are one of the greatest medical advances of the 20</a:t>
            </a:r>
            <a:r>
              <a:rPr lang="en-US" sz="2000" baseline="30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century, however, they are quickly becoming useless due to antibiotic resistance that has been augmented by poor antibiotic stewardship and a void in novel antibiotic discovery (</a:t>
            </a:r>
            <a:r>
              <a:rPr lang="en-US" sz="20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Mühlberg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al., 2019). </a:t>
            </a:r>
            <a:endParaRPr lang="pl-PL" sz="20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Few novel classes of antibiotics have been discovered since 1960, and the pipeline of antibiotics under development is limited (Andersson and Hughes, 2017). </a:t>
            </a:r>
            <a:endParaRPr lang="pl-PL" sz="2000" dirty="0" smtClean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therefore, are heading for a post-antibiotic era in which common infections become untreatable and once again deadly. It is now necessary to </a:t>
            </a:r>
            <a:r>
              <a:rPr lang="en-US" sz="20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look for alternatives to antibiotic resistance. </a:t>
            </a:r>
            <a:endParaRPr lang="pl-PL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 descr="What is antibiotic resistance ? | BioMérieux, Antimicrobial Resistance">
            <a:extLst>
              <a:ext uri="{FF2B5EF4-FFF2-40B4-BE49-F238E27FC236}">
                <a16:creationId xmlns:a16="http://schemas.microsoft.com/office/drawing/2014/main" xmlns="" id="{4980E374-0E53-805C-6C7A-28B02FB2A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433" y="1113270"/>
            <a:ext cx="6136553" cy="424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590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. 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7" name="Wykres 6">
            <a:extLst>
              <a:ext uri="{FF2B5EF4-FFF2-40B4-BE49-F238E27FC236}">
                <a16:creationId xmlns:a16="http://schemas.microsoft.com/office/drawing/2014/main" xmlns="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9048014"/>
              </p:ext>
            </p:extLst>
          </p:nvPr>
        </p:nvGraphicFramePr>
        <p:xfrm>
          <a:off x="1891369" y="1420794"/>
          <a:ext cx="7997189" cy="4680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747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21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. 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Obraz 167">
            <a:extLst>
              <a:ext uri="{FF2B5EF4-FFF2-40B4-BE49-F238E27FC236}">
                <a16:creationId xmlns:a16="http://schemas.microsoft.com/office/drawing/2014/main" xmlns="" id="{4789DE67-053A-84AD-6D1E-EF7628D5E6C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38200" y="1515006"/>
            <a:ext cx="4654800" cy="4435920"/>
          </a:xfrm>
          <a:prstGeom prst="rect">
            <a:avLst/>
          </a:prstGeom>
          <a:ln w="0">
            <a:noFill/>
          </a:ln>
        </p:spPr>
      </p:pic>
      <p:pic>
        <p:nvPicPr>
          <p:cNvPr id="8" name="Obraz 166">
            <a:extLst>
              <a:ext uri="{FF2B5EF4-FFF2-40B4-BE49-F238E27FC236}">
                <a16:creationId xmlns:a16="http://schemas.microsoft.com/office/drawing/2014/main" xmlns="" id="{E17F1E1E-E28E-5B2F-188C-555899FCDE2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288204" y="1522566"/>
            <a:ext cx="4789440" cy="4428360"/>
          </a:xfrm>
          <a:prstGeom prst="rect">
            <a:avLst/>
          </a:prstGeom>
          <a:ln w="0">
            <a:noFill/>
          </a:ln>
        </p:spPr>
      </p:pic>
      <p:sp>
        <p:nvSpPr>
          <p:cNvPr id="9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54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22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. 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7" name="Wykres 6">
            <a:extLst>
              <a:ext uri="{FF2B5EF4-FFF2-40B4-BE49-F238E27FC236}">
                <a16:creationId xmlns:a16="http://schemas.microsoft.com/office/drawing/2014/main" xmlns="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4272526"/>
              </p:ext>
            </p:extLst>
          </p:nvPr>
        </p:nvGraphicFramePr>
        <p:xfrm>
          <a:off x="2097405" y="1473978"/>
          <a:ext cx="7997189" cy="4680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872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348"/>
            <a:ext cx="10515600" cy="64633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endParaRPr lang="pl-PL" sz="2800" b="1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23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26129" y="703437"/>
            <a:ext cx="1092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1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Evaluation of the antibacterial properties of ethanolic extracts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derived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from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roots and </a:t>
            </a:r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alks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Chelidonium</a:t>
            </a:r>
            <a:r>
              <a:rPr lang="en-US" sz="16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L.) </a:t>
            </a:r>
            <a:r>
              <a:rPr lang="pl-PL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from urban and rural areas</a:t>
            </a:r>
            <a:r>
              <a:rPr lang="pl-PL" sz="16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Obraz 161">
            <a:extLst>
              <a:ext uri="{FF2B5EF4-FFF2-40B4-BE49-F238E27FC236}">
                <a16:creationId xmlns:a16="http://schemas.microsoft.com/office/drawing/2014/main" xmlns="" id="{EF61C3A5-03AB-ACBF-5808-178C7401C93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72358" y="1654181"/>
            <a:ext cx="4840920" cy="4336200"/>
          </a:xfrm>
          <a:prstGeom prst="rect">
            <a:avLst/>
          </a:prstGeom>
          <a:ln w="0">
            <a:noFill/>
          </a:ln>
        </p:spPr>
      </p:pic>
      <p:pic>
        <p:nvPicPr>
          <p:cNvPr id="8" name="Obraz 162">
            <a:extLst>
              <a:ext uri="{FF2B5EF4-FFF2-40B4-BE49-F238E27FC236}">
                <a16:creationId xmlns:a16="http://schemas.microsoft.com/office/drawing/2014/main" xmlns="" id="{6A1C6F7B-D77D-80EE-07A5-91031D78235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161033" y="1631501"/>
            <a:ext cx="4900544" cy="4358880"/>
          </a:xfrm>
          <a:prstGeom prst="rect">
            <a:avLst/>
          </a:prstGeom>
          <a:ln w="0">
            <a:noFill/>
          </a:ln>
        </p:spPr>
      </p:pic>
      <p:sp>
        <p:nvSpPr>
          <p:cNvPr id="10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874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979"/>
            <a:ext cx="10515600" cy="601872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Conclusions</a:t>
            </a:r>
            <a:endParaRPr lang="pl-PL" sz="28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51" y="797851"/>
            <a:ext cx="11434439" cy="5558501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According to our research, the oak bark and celandine extract as commercial cosmetic raw material significantly reduced the growth progression of opportunistic Gram-negative bacteria, which may indicate that the natural compounds contained in this raw material, such as the alkaloids of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C. majus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and tannins of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Q.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robur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possess antibacterial properties.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Similar results, yet not as effective, were obtained after applying oak bark and celandine extract against Gram-positive strains, where we also observed inhibition of bacterial growth.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Extracts of stems and roots from 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CM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inhibit the growth of opportunistic and pathogenic microorganisms. Gram-positive bacteria are the most sensitive.</a:t>
            </a: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most pronounced antimicrobial activity against the tested cultures was shown for extracts derived from roots of CM collected from urban agglomeration.</a:t>
            </a: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high antimicrobial activity of extracts derived from roots and stalks of CM has practical significance for the development of antimicrobial and anti-inflammatory drugs based on them.</a:t>
            </a: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results of the current study revealed that oak bark and celandine extract may be potential plants for the treatment of various bacterial infections caused by Gram-positive and Gram-negative strains.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065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E2A861AD-0B44-9F2F-9764-DF1547583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568" y="3229475"/>
            <a:ext cx="11524243" cy="1244425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THANK YOU </a:t>
            </a:r>
            <a:r>
              <a:rPr lang="en-US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YOUR 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ATTENTION!</a:t>
            </a:r>
            <a:endParaRPr lang="pl-PL" sz="3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53C09F6B-4C3E-1AB4-1427-6BE6134BE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smtClean="0"/>
              <a:t>25</a:t>
            </a:fld>
            <a:endParaRPr lang="pl-PL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002BBE45-3DF8-F9F8-D611-3787FF0B7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526" y="175480"/>
            <a:ext cx="2516346" cy="98929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xmlns="" id="{AADF2CFC-A397-AF4A-B12B-E0C613EA9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872709">
            <a:off x="583709" y="3060463"/>
            <a:ext cx="1879929" cy="1879929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xmlns="" id="{43FF05F1-211E-E9E6-A329-6765AB7A1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2338449" flipH="1">
            <a:off x="9609384" y="3026275"/>
            <a:ext cx="1879200" cy="187920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D8A4D1A3-6E15-0E96-C8E0-D06DF510EE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5971" y="1383162"/>
            <a:ext cx="3286029" cy="9998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6D5C0C65-99EB-3A32-6769-89B29184A7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569" y="253738"/>
            <a:ext cx="3038798" cy="1512129"/>
          </a:xfrm>
          <a:prstGeom prst="rect">
            <a:avLst/>
          </a:prstGeom>
        </p:spPr>
      </p:pic>
      <p:sp>
        <p:nvSpPr>
          <p:cNvPr id="10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pole tekstowe 6">
            <a:extLst>
              <a:ext uri="{FF2B5EF4-FFF2-40B4-BE49-F238E27FC236}">
                <a16:creationId xmlns:lc="http://schemas.openxmlformats.org/drawingml/2006/lockedCanvas" xmlns:a16="http://schemas.microsoft.com/office/drawing/2014/main" xmlns="" id="{3C4F5B83-B2B1-7237-231C-5DF707CE0A74}"/>
              </a:ext>
            </a:extLst>
          </p:cNvPr>
          <p:cNvSpPr txBox="1"/>
          <p:nvPr/>
        </p:nvSpPr>
        <p:spPr>
          <a:xfrm>
            <a:off x="3357367" y="449251"/>
            <a:ext cx="5795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V Scientific 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Practical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Internet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C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onference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w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ith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International Participation</a:t>
            </a:r>
          </a:p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"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Mechanisms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heir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Pharmacological Correction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"</a:t>
            </a:r>
            <a:endParaRPr lang="pl-PL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37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668" y="74801"/>
            <a:ext cx="10515600" cy="573270"/>
          </a:xfrm>
        </p:spPr>
        <p:txBody>
          <a:bodyPr>
            <a:normAutofit/>
          </a:bodyPr>
          <a:lstStyle/>
          <a:p>
            <a:pPr algn="ctr"/>
            <a:r>
              <a:rPr lang="pl-PL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Background</a:t>
            </a:r>
            <a:endParaRPr lang="pl-PL" sz="24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5" y="648071"/>
            <a:ext cx="7057748" cy="296514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Plants are a prospective source of antimicrobial agents in different countries. Traditionally, crude plant extracts are used as herbal medicine for the treatment of human infectious diseases.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Plants are rich in a variety of phytochemicals including tannins,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terpenoids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alkaloids, and flavonoids which have been found in vitro to have antimicrobial properties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Oak bark (</a:t>
            </a:r>
            <a:r>
              <a:rPr lang="en-US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Quercus </a:t>
            </a:r>
            <a:r>
              <a:rPr lang="en-US" sz="20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robur</a:t>
            </a:r>
            <a:r>
              <a:rPr lang="en-US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L.)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has long been used as a medicine and has shown antibacterial effects. Moreover, research on the heather plant demonstrated that it has antibacterial properties (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Šukele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et al., 2022). 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 descr="Dąb szypułkowy (Quercus robur L.) przy ul. Ciołka 4 | ZGN Wola">
            <a:extLst>
              <a:ext uri="{FF2B5EF4-FFF2-40B4-BE49-F238E27FC236}">
                <a16:creationId xmlns:a16="http://schemas.microsoft.com/office/drawing/2014/main" xmlns="" id="{3331E200-AC05-AB42-BB0A-89DEFD557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812" y="606057"/>
            <a:ext cx="4363251" cy="5330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atural Background - Bark Of Old Oak Tree (quercus Robur, Common Oak) Stock  Photo, Picture And Royalty Free Image. Image 107808031.">
            <a:extLst>
              <a:ext uri="{FF2B5EF4-FFF2-40B4-BE49-F238E27FC236}">
                <a16:creationId xmlns:a16="http://schemas.microsoft.com/office/drawing/2014/main" xmlns="" id="{2225DB6A-675A-B79A-1675-EBCF46712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395" y="3613212"/>
            <a:ext cx="3485965" cy="2614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384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668" y="74801"/>
            <a:ext cx="10515600" cy="573270"/>
          </a:xfrm>
        </p:spPr>
        <p:txBody>
          <a:bodyPr>
            <a:normAutofit/>
          </a:bodyPr>
          <a:lstStyle/>
          <a:p>
            <a:pPr algn="ctr"/>
            <a:r>
              <a:rPr lang="pl-PL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Background</a:t>
            </a:r>
            <a:endParaRPr lang="pl-PL" sz="24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452" y="834501"/>
            <a:ext cx="7661430" cy="4941197"/>
          </a:xfrm>
        </p:spPr>
        <p:txBody>
          <a:bodyPr>
            <a:normAutofit/>
          </a:bodyPr>
          <a:lstStyle/>
          <a:p>
            <a:pPr algn="just"/>
            <a:r>
              <a:rPr lang="pl-PL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Greater</a:t>
            </a:r>
            <a:r>
              <a:rPr lang="pl-PL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pl-PL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Chelidonium majus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L.)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is a rich source of various compounds (including polyphenols, flavonoids), which may exhibit preventive activity against antibiotic-resistant bacteria.</a:t>
            </a:r>
          </a:p>
          <a:p>
            <a:pPr algn="just"/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This plant may be a valuable source of natural secondary metabolites, which can potentially be recommended for use in human and veterinary medicine in the prevention and treatment of various diseases associated with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bacterial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infections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Modern pharmacology has taken a keen interest in this herb but has not finished with its officially approved and evidence-based status as an herbal medicine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Kokoska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et al., 2002).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80" name="Picture 8" descr="Greater Celandine Photograph by Sheila Terry/science Photo Library | Pixels">
            <a:extLst>
              <a:ext uri="{FF2B5EF4-FFF2-40B4-BE49-F238E27FC236}">
                <a16:creationId xmlns:a16="http://schemas.microsoft.com/office/drawing/2014/main" xmlns="" id="{23C82C3F-D8C3-70E0-BF4F-765B7470A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916410"/>
            <a:ext cx="3200400" cy="477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162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301" y="187963"/>
            <a:ext cx="10515600" cy="575517"/>
          </a:xfrm>
        </p:spPr>
        <p:txBody>
          <a:bodyPr>
            <a:normAutofit/>
          </a:bodyPr>
          <a:lstStyle/>
          <a:p>
            <a:pPr algn="ctr"/>
            <a:r>
              <a:rPr lang="pl-PL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Purpose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</a:rPr>
              <a:t> of the </a:t>
            </a:r>
            <a:r>
              <a:rPr lang="pl-PL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study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pl-PL" sz="24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905" y="923278"/>
            <a:ext cx="5581095" cy="52200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Numerous plant extracts were shown to exhibit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antibacterial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properties.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In the current study, the antibacterial properties of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oak bark and celandine extract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as commercial cosmetic raw material (BINGOSPA, Radom, Poland) against some Gram-positive and Gram-negative bacteria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</a:p>
          <a:p>
            <a:pPr algn="just"/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and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antibacterial properties 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of </a:t>
            </a:r>
            <a:r>
              <a:rPr lang="pl-PL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ethanolic</a:t>
            </a:r>
            <a:r>
              <a:rPr lang="pl-PL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extracts</a:t>
            </a:r>
            <a:r>
              <a:rPr lang="pl-PL" sz="2000" b="1" dirty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pl-PL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Chelidonium </a:t>
            </a:r>
            <a:r>
              <a:rPr lang="pl-PL" sz="20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majus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collected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from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rural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and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urban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areas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were studied. 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To this intent, the antimicrobial susceptibility test was used (the Kirby–Bauer disk diffusion test for measuring zone diameters of bacterial growth inhibition).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Obraz 87">
            <a:extLst>
              <a:ext uri="{FF2B5EF4-FFF2-40B4-BE49-F238E27FC236}">
                <a16:creationId xmlns:a16="http://schemas.microsoft.com/office/drawing/2014/main" xmlns="" id="{2065E135-0A73-0EBB-43CA-53C3E78AF5FA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479516" y="1731148"/>
            <a:ext cx="3495115" cy="3195678"/>
          </a:xfrm>
          <a:prstGeom prst="rect">
            <a:avLst/>
          </a:prstGeom>
          <a:ln w="0">
            <a:noFill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E9AE4846-DC36-A6B8-ADAF-4154937C2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740" y="1118527"/>
            <a:ext cx="1925540" cy="4179729"/>
          </a:xfrm>
          <a:prstGeom prst="rect">
            <a:avLst/>
          </a:prstGeom>
        </p:spPr>
      </p:pic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211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9" y="56461"/>
            <a:ext cx="10515600" cy="47825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Materials and methods</a:t>
            </a:r>
            <a:endParaRPr lang="pl-PL" sz="24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308" y="790113"/>
            <a:ext cx="8415291" cy="5459767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100% oak bark and celandine extract as cosmetic raw material (BINGOSPA, Radom, Poland) was used in the current study. </a:t>
            </a:r>
            <a:endParaRPr lang="pl-PL" sz="1800" b="1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Information about this product noted that </a:t>
            </a:r>
            <a:r>
              <a:rPr lang="en-US" sz="18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100% oak bark extract 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contains 9 to 15 percent tannins that have astringent, antiseptic, and anti-inflammatory properties. They prevent the loss of water and electrolytes. The oak bark also contains flavonoids, phenolic acids, triterpenes, and mineral salts. </a:t>
            </a:r>
            <a:endParaRPr lang="pl-PL" sz="1800" dirty="0" smtClean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Celandine 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contains </a:t>
            </a:r>
            <a:r>
              <a:rPr lang="en-US" sz="18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twenty different alkaloids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 most important of which are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chelidonine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allocriptine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chelerythrine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and sanguinarine. The active substances are also flavonoids, and organic acids, including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chelidonic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acid, mineral salts, and vitamin C. The bactericidal and fungicidal properties of celandine are used externally in treating skin infections, especially fungal infections.</a:t>
            </a:r>
            <a:endParaRPr lang="pl-PL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Information in the instructions for use: INCI Name: Aqua, A., </a:t>
            </a:r>
            <a:r>
              <a:rPr lang="en-US" sz="1800" i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Chelidonium majus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extract, </a:t>
            </a:r>
            <a:r>
              <a:rPr lang="en-US" sz="1800" i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Quercus </a:t>
            </a:r>
            <a:r>
              <a:rPr lang="en-US" sz="1800" i="1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robur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extract. Color: brown; Smell: characteristic of raw materials; Water solubility: 20ºC; miscible; Solubility in lipophilic solvents: miscible with most organic solvents; For external use.</a:t>
            </a:r>
            <a:endParaRPr lang="pl-PL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408E251D-DA00-2697-8C63-2FC51526E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5181" y="532662"/>
            <a:ext cx="2463898" cy="5348332"/>
          </a:xfrm>
          <a:prstGeom prst="rect">
            <a:avLst/>
          </a:prstGeom>
        </p:spPr>
      </p:pic>
      <p:sp>
        <p:nvSpPr>
          <p:cNvPr id="7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37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346"/>
            <a:ext cx="10515600" cy="549746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Research</a:t>
            </a:r>
            <a:r>
              <a:rPr lang="pl-PL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material</a:t>
            </a:r>
            <a:endParaRPr lang="pl-PL" sz="28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762" y="1543425"/>
            <a:ext cx="6809172" cy="4724209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testing of the antibacterial activity of 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oak bark and celandine extract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was carried out </a:t>
            </a:r>
            <a:r>
              <a:rPr lang="en-US" sz="2000" i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vitro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by the Kirby-Bauer disc diffusion technique (Bauer et al., 1966). </a:t>
            </a:r>
            <a:endParaRPr lang="pl-PL" sz="2000" dirty="0">
              <a:solidFill>
                <a:srgbClr val="000000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strains were inoculated onto Mueller-Hinton (MH) agar plates. Sterile filter paper discs impregnated with 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oak bark and celandine extract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were applied over each of the culture plates. Isolates of bacteria were then incubated at 37 °C for 24 h. </a:t>
            </a:r>
            <a:endParaRPr lang="pl-PL" sz="2000" dirty="0">
              <a:solidFill>
                <a:srgbClr val="000000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plates were then observed for the zone of inhibition produced by the antibacterial activity of 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oak bark and celandine extract.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l-PL" sz="2000" dirty="0">
              <a:solidFill>
                <a:srgbClr val="000000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negative control disc impregnated with 96% ethanol was used in each experiment. 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the end of the 24-h period, the inhibition zones formed were measured in millimeters using the vernier.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pole tekstowe 184">
            <a:extLst>
              <a:ext uri="{FF2B5EF4-FFF2-40B4-BE49-F238E27FC236}">
                <a16:creationId xmlns:a16="http://schemas.microsoft.com/office/drawing/2014/main" xmlns="" id="{92E4AD24-713A-C366-248F-5C1BA65029E4}"/>
              </a:ext>
            </a:extLst>
          </p:cNvPr>
          <p:cNvSpPr/>
          <p:nvPr/>
        </p:nvSpPr>
        <p:spPr>
          <a:xfrm>
            <a:off x="7790141" y="4697873"/>
            <a:ext cx="3372802" cy="7882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1300" spc="-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Photo of Petri dishes in evaluation of stunted zones; </a:t>
            </a:r>
            <a:endParaRPr lang="pl-PL" sz="1300" spc="-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en-US" sz="1300" spc="-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photo: own study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452762" y="897095"/>
            <a:ext cx="815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latin typeface="Cambria" panose="02040503050406030204" pitchFamily="18" charset="0"/>
                <a:ea typeface="Cambria" panose="02040503050406030204" pitchFamily="18" charset="0"/>
              </a:rPr>
              <a:t>1. O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ak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bark and celandine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extract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- </a:t>
            </a:r>
            <a:r>
              <a:rPr lang="en-US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Kirby-Bauer disc diffusion technique</a:t>
            </a:r>
            <a:r>
              <a:rPr lang="pl-PL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pl-PL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Obraz 87">
            <a:extLst>
              <a:ext uri="{FF2B5EF4-FFF2-40B4-BE49-F238E27FC236}">
                <a16:creationId xmlns:a16="http://schemas.microsoft.com/office/drawing/2014/main" xmlns="" id="{380A62D6-5774-9842-491D-4BFB0CA53F7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599285" y="1435323"/>
            <a:ext cx="3754515" cy="3180561"/>
          </a:xfrm>
          <a:prstGeom prst="rect">
            <a:avLst/>
          </a:prstGeom>
          <a:ln w="0">
            <a:noFill/>
          </a:ln>
        </p:spPr>
      </p:pic>
      <p:sp>
        <p:nvSpPr>
          <p:cNvPr id="9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369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346"/>
            <a:ext cx="10515600" cy="549746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Research</a:t>
            </a:r>
            <a:r>
              <a:rPr lang="pl-PL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material</a:t>
            </a:r>
            <a:endParaRPr lang="pl-PL" sz="28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2" y="1313895"/>
            <a:ext cx="5468644" cy="47761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Plant materials were harvested from natural habitats on the territory of the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Kartuzy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district (54°20′N 18°12′E) in the Pomeranian province (northern part of Poland). </a:t>
            </a:r>
            <a:endParaRPr lang="pl-PL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endParaRPr lang="pl-PL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Plants were collected from urban (n = 5) and rural agglomerations (n = 15) on the territory of the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Kartuzy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district. </a:t>
            </a:r>
            <a:endParaRPr lang="pl-PL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endParaRPr lang="pl-PL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The collected roots and stalks were brought into the laboratory for biochemical studies. During incubation, the active ingredient from </a:t>
            </a:r>
            <a:r>
              <a:rPr lang="pl-PL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greater</a:t>
            </a:r>
            <a:r>
              <a:rPr lang="pl-PL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celandine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1800" i="1" dirty="0">
                <a:latin typeface="Cambria" panose="02040503050406030204" pitchFamily="18" charset="0"/>
                <a:ea typeface="Cambria" panose="02040503050406030204" pitchFamily="18" charset="0"/>
              </a:rPr>
              <a:t>Chelidonium majus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L.) diffused from a sterile disc soaked in the plant extract into the medium.</a:t>
            </a:r>
          </a:p>
          <a:p>
            <a:pPr marL="0" indent="0" algn="just">
              <a:buNone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pole tekstowe 184">
            <a:extLst>
              <a:ext uri="{FF2B5EF4-FFF2-40B4-BE49-F238E27FC236}">
                <a16:creationId xmlns:a16="http://schemas.microsoft.com/office/drawing/2014/main" xmlns="" id="{92E4AD24-713A-C366-248F-5C1BA65029E4}"/>
              </a:ext>
            </a:extLst>
          </p:cNvPr>
          <p:cNvSpPr/>
          <p:nvPr/>
        </p:nvSpPr>
        <p:spPr>
          <a:xfrm>
            <a:off x="5983550" y="4824230"/>
            <a:ext cx="5939161" cy="10350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1300" spc="-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Location of Kartuzy on the map of Poland (A), where </a:t>
            </a:r>
            <a:r>
              <a:rPr lang="en-US" sz="1300" i="1" spc="-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Chelidonium majus</a:t>
            </a:r>
            <a:r>
              <a:rPr lang="en-US" sz="1300" spc="-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L. was collected (B). </a:t>
            </a:r>
          </a:p>
          <a:p>
            <a:pPr algn="ctr">
              <a:lnSpc>
                <a:spcPct val="115000"/>
              </a:lnSpc>
            </a:pPr>
            <a:r>
              <a:rPr lang="en-US" sz="1300" spc="-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Photo by Nataniel Stefanowski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543387" y="740883"/>
            <a:ext cx="2352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latin typeface="Cambria" panose="02040503050406030204" pitchFamily="18" charset="0"/>
                <a:ea typeface="Cambria" panose="02040503050406030204" pitchFamily="18" charset="0"/>
              </a:rPr>
              <a:t>2. Plant </a:t>
            </a:r>
            <a:r>
              <a:rPr lang="pl-PL" b="1" dirty="0" err="1">
                <a:latin typeface="Cambria" panose="02040503050406030204" pitchFamily="18" charset="0"/>
                <a:ea typeface="Cambria" panose="02040503050406030204" pitchFamily="18" charset="0"/>
              </a:rPr>
              <a:t>samples</a:t>
            </a:r>
            <a:endParaRPr lang="pl-PL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B2DB84CA-918E-7500-91DF-973C1CC2C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061" y="1616249"/>
            <a:ext cx="6172181" cy="3083149"/>
          </a:xfrm>
          <a:prstGeom prst="rect">
            <a:avLst/>
          </a:prstGeom>
        </p:spPr>
      </p:pic>
      <p:sp>
        <p:nvSpPr>
          <p:cNvPr id="10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 txBox="1">
            <a:spLocks/>
          </p:cNvSpPr>
          <p:nvPr/>
        </p:nvSpPr>
        <p:spPr>
          <a:xfrm>
            <a:off x="1600777" y="6319760"/>
            <a:ext cx="8765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Their Pharmacological 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</a:p>
          <a:p>
            <a:r>
              <a:rPr 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585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42E256-D7AD-10B7-4BB6-7342A818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345"/>
            <a:ext cx="10515600" cy="562169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Research</a:t>
            </a:r>
            <a:r>
              <a:rPr lang="pl-PL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methods</a:t>
            </a:r>
            <a:endParaRPr lang="pl-PL" sz="28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902DF43-0000-CE7E-06B1-F79A04F0D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681" y="1669002"/>
            <a:ext cx="11194741" cy="443883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Cambria" panose="02040503050406030204" pitchFamily="18" charset="0"/>
              </a:rPr>
              <a:t>Zone diameters were determined and averaged. Statistical analysis of the data obtained was performed by employing the mean ± standard error of the mean (S.E.M.). </a:t>
            </a:r>
            <a:endParaRPr lang="pl-PL" sz="2400" dirty="0">
              <a:latin typeface="Cambria" panose="02040503050406030204" pitchFamily="18" charset="0"/>
            </a:endParaRPr>
          </a:p>
          <a:p>
            <a:r>
              <a:rPr lang="en-US" sz="2400" dirty="0">
                <a:latin typeface="Cambria" panose="02040503050406030204" pitchFamily="18" charset="0"/>
              </a:rPr>
              <a:t>All variables were randomized according to the phytochemical activity of the oak bark and celandine extract tested. </a:t>
            </a:r>
            <a:endParaRPr lang="pl-PL" sz="2400" dirty="0">
              <a:latin typeface="Cambria" panose="02040503050406030204" pitchFamily="18" charset="0"/>
            </a:endParaRPr>
          </a:p>
          <a:p>
            <a:r>
              <a:rPr lang="en-US" sz="2400" dirty="0">
                <a:latin typeface="Cambria" panose="02040503050406030204" pitchFamily="18" charset="0"/>
              </a:rPr>
              <a:t>All statistical calculation was performed on separate data from each strain. </a:t>
            </a:r>
            <a:endParaRPr lang="pl-PL" sz="2400" dirty="0">
              <a:latin typeface="Cambria" panose="02040503050406030204" pitchFamily="18" charset="0"/>
            </a:endParaRPr>
          </a:p>
          <a:p>
            <a:r>
              <a:rPr lang="en-US" sz="2400" dirty="0">
                <a:latin typeface="Cambria" panose="02040503050406030204" pitchFamily="18" charset="0"/>
              </a:rPr>
              <a:t>The data were analyzed using a one-way analysis of variance (ANOVA) using </a:t>
            </a:r>
            <a:r>
              <a:rPr lang="en-US" sz="2400" dirty="0" err="1">
                <a:latin typeface="Cambria" panose="02040503050406030204" pitchFamily="18" charset="0"/>
              </a:rPr>
              <a:t>Statistica</a:t>
            </a:r>
            <a:r>
              <a:rPr lang="en-US" sz="2400" dirty="0">
                <a:latin typeface="Cambria" panose="02040503050406030204" pitchFamily="18" charset="0"/>
              </a:rPr>
              <a:t> v. 13.3 software (TIBCO Software Inc., Krakow, Poland) (</a:t>
            </a:r>
            <a:r>
              <a:rPr lang="en-US" sz="2400" dirty="0" err="1">
                <a:latin typeface="Cambria" panose="02040503050406030204" pitchFamily="18" charset="0"/>
              </a:rPr>
              <a:t>Zar</a:t>
            </a:r>
            <a:r>
              <a:rPr lang="en-US" sz="2400" dirty="0">
                <a:latin typeface="Cambria" panose="02040503050406030204" pitchFamily="18" charset="0"/>
              </a:rPr>
              <a:t>, 1999).</a:t>
            </a:r>
            <a:endParaRPr lang="pl-PL" sz="2400" dirty="0">
              <a:latin typeface="Cambria" panose="02040503050406030204" pitchFamily="18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26A24F2-6F64-1FC8-F5DF-5E6F4F58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733C-7411-4FFD-9068-67F5D29C9270}" type="slidenum">
              <a:rPr lang="pl-PL" b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fld>
            <a:endParaRPr lang="pl-PL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620245A3-7FBF-8651-B941-CB21F0AB977B}"/>
              </a:ext>
            </a:extLst>
          </p:cNvPr>
          <p:cNvSpPr txBox="1"/>
          <p:nvPr/>
        </p:nvSpPr>
        <p:spPr>
          <a:xfrm>
            <a:off x="696158" y="910853"/>
            <a:ext cx="10347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</a:rPr>
              <a:t>3. Statistical </a:t>
            </a:r>
            <a:r>
              <a:rPr lang="pl-PL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analysis</a:t>
            </a:r>
            <a:endParaRPr lang="pl-PL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Symbol zastępczy stopki 3">
            <a:extLst>
              <a:ext uri="{FF2B5EF4-FFF2-40B4-BE49-F238E27FC236}">
                <a16:creationId xmlns:a16="http://schemas.microsoft.com/office/drawing/2014/main" xmlns="" id="{2E5CBDB3-E14A-6A0F-86A1-DC77951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3673" y="6356352"/>
            <a:ext cx="8765545" cy="365125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"Mechanisms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Pathological Processes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Diseases Development 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 Pharmacological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Correction</a:t>
            </a:r>
            <a:r>
              <a:rPr 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17, 2022,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Kharkiv</a:t>
            </a:r>
            <a:endParaRPr lang="pl-PL" b="1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96016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2293</Words>
  <Application>Microsoft Office PowerPoint</Application>
  <PresentationFormat>Panoramiczny</PresentationFormat>
  <Paragraphs>202</Paragraphs>
  <Slides>25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Times New Roman</vt:lpstr>
      <vt:lpstr>Motyw pakietu Office</vt:lpstr>
      <vt:lpstr>ANTIBACTERIAL PROPERTIES OF OAK BARK AND CELANDINE EXTRACT AS COMMERCIAL COSMETIC RAW MATERIAL  AGAINST SOME GRAM-POSITIVE AND GRAM-NEGATIVE BACTERIA</vt:lpstr>
      <vt:lpstr>Background </vt:lpstr>
      <vt:lpstr>Background</vt:lpstr>
      <vt:lpstr>Background</vt:lpstr>
      <vt:lpstr>Purpose of the study </vt:lpstr>
      <vt:lpstr>Materials and methods</vt:lpstr>
      <vt:lpstr>Research material</vt:lpstr>
      <vt:lpstr>Research material</vt:lpstr>
      <vt:lpstr>Research methods</vt:lpstr>
      <vt:lpstr>Prezentacja programu PowerPoint</vt:lpstr>
      <vt:lpstr>Results</vt:lpstr>
      <vt:lpstr>Results</vt:lpstr>
      <vt:lpstr>Results</vt:lpstr>
      <vt:lpstr>Results</vt:lpstr>
      <vt:lpstr>Prezentacja programu PowerPoint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Conclusions</vt:lpstr>
      <vt:lpstr>THANK YOU FOR YOUR ATTENTION!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ANTIBACTERIAL PROPERTIES OF OAK BARK AND CELANDINE EXTRACT AS  COMMERCIAL COSMETIC RAW MATERIAL AGAINST  SOME GRAM-POSITIVE AND GRAM-NEGATIVE BACTERIA</dc:title>
  <dc:creator>Nataniel Stefanowski</dc:creator>
  <cp:lastModifiedBy>Halyna Tkachenko</cp:lastModifiedBy>
  <cp:revision>16</cp:revision>
  <dcterms:created xsi:type="dcterms:W3CDTF">2022-11-13T21:48:11Z</dcterms:created>
  <dcterms:modified xsi:type="dcterms:W3CDTF">2022-11-14T21:40:09Z</dcterms:modified>
</cp:coreProperties>
</file>