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85" r:id="rId2"/>
    <p:sldId id="257" r:id="rId3"/>
    <p:sldId id="259" r:id="rId4"/>
    <p:sldId id="262" r:id="rId5"/>
    <p:sldId id="260" r:id="rId6"/>
    <p:sldId id="283" r:id="rId7"/>
    <p:sldId id="263" r:id="rId8"/>
    <p:sldId id="264" r:id="rId9"/>
    <p:sldId id="265" r:id="rId10"/>
    <p:sldId id="267" r:id="rId11"/>
    <p:sldId id="268" r:id="rId12"/>
    <p:sldId id="282" r:id="rId13"/>
    <p:sldId id="276" r:id="rId14"/>
    <p:sldId id="277" r:id="rId15"/>
    <p:sldId id="281" r:id="rId16"/>
    <p:sldId id="278" r:id="rId17"/>
    <p:sldId id="284" r:id="rId18"/>
    <p:sldId id="279" r:id="rId19"/>
    <p:sldId id="280" r:id="rId20"/>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08" d="100"/>
          <a:sy n="108" d="100"/>
        </p:scale>
        <p:origin x="468"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D54816C-4542-43D1-84CD-CB3D5F73D5B5}" type="datetimeFigureOut">
              <a:rPr lang="pl-PL" smtClean="0"/>
              <a:t>2022-11-14</a:t>
            </a:fld>
            <a:endParaRPr lang="pl-PL"/>
          </a:p>
        </p:txBody>
      </p:sp>
      <p:sp>
        <p:nvSpPr>
          <p:cNvPr id="4" name="Symbol zastępczy obrazu slajd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46EF10-8816-44B6-A6BD-C4B349FFCF6C}" type="slidenum">
              <a:rPr lang="pl-PL" smtClean="0"/>
              <a:t>‹#›</a:t>
            </a:fld>
            <a:endParaRPr lang="pl-PL"/>
          </a:p>
        </p:txBody>
      </p:sp>
    </p:spTree>
    <p:extLst>
      <p:ext uri="{BB962C8B-B14F-4D97-AF65-F5344CB8AC3E}">
        <p14:creationId xmlns:p14="http://schemas.microsoft.com/office/powerpoint/2010/main" val="3033490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84C585B0-79AF-15BC-AFF2-AB5ED827CDFA}"/>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a:extLst>
              <a:ext uri="{FF2B5EF4-FFF2-40B4-BE49-F238E27FC236}">
                <a16:creationId xmlns:a16="http://schemas.microsoft.com/office/drawing/2014/main" xmlns="" id="{09484CA2-00CF-1B5E-0558-A48BC057D88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a:extLst>
              <a:ext uri="{FF2B5EF4-FFF2-40B4-BE49-F238E27FC236}">
                <a16:creationId xmlns:a16="http://schemas.microsoft.com/office/drawing/2014/main" xmlns="" id="{D0B6BC4F-735D-0AC7-651E-AA8BCAE3F2E8}"/>
              </a:ext>
            </a:extLst>
          </p:cNvPr>
          <p:cNvSpPr>
            <a:spLocks noGrp="1"/>
          </p:cNvSpPr>
          <p:nvPr>
            <p:ph type="dt" sz="half" idx="10"/>
          </p:nvPr>
        </p:nvSpPr>
        <p:spPr/>
        <p:txBody>
          <a:bodyPr/>
          <a:lstStyle/>
          <a:p>
            <a:fld id="{9E3F884E-2A86-488F-8748-D13EB4CE1AB1}" type="datetime1">
              <a:rPr lang="pl-PL" smtClean="0"/>
              <a:t>2022-11-14</a:t>
            </a:fld>
            <a:endParaRPr lang="pl-PL"/>
          </a:p>
        </p:txBody>
      </p:sp>
      <p:sp>
        <p:nvSpPr>
          <p:cNvPr id="5" name="Symbol zastępczy stopki 4">
            <a:extLst>
              <a:ext uri="{FF2B5EF4-FFF2-40B4-BE49-F238E27FC236}">
                <a16:creationId xmlns:a16="http://schemas.microsoft.com/office/drawing/2014/main" xmlns="" id="{A68415AE-1397-801A-C215-8127C3E89B27}"/>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xmlns="" id="{81B412AE-7746-4739-5E36-EB65B2ED3874}"/>
              </a:ext>
            </a:extLst>
          </p:cNvPr>
          <p:cNvSpPr>
            <a:spLocks noGrp="1"/>
          </p:cNvSpPr>
          <p:nvPr>
            <p:ph type="sldNum" sz="quarter" idx="12"/>
          </p:nvPr>
        </p:nvSpPr>
        <p:spPr/>
        <p:txBody>
          <a:bodyPr/>
          <a:lstStyle/>
          <a:p>
            <a:fld id="{11B3733C-7411-4FFD-9068-67F5D29C9270}" type="slidenum">
              <a:rPr lang="pl-PL" smtClean="0"/>
              <a:t>‹#›</a:t>
            </a:fld>
            <a:endParaRPr lang="pl-PL"/>
          </a:p>
        </p:txBody>
      </p:sp>
    </p:spTree>
    <p:extLst>
      <p:ext uri="{BB962C8B-B14F-4D97-AF65-F5344CB8AC3E}">
        <p14:creationId xmlns:p14="http://schemas.microsoft.com/office/powerpoint/2010/main" val="1237969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480F99DF-A5D5-2B5F-6913-A6540148F06F}"/>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xmlns="" id="{29BEE3E2-B31B-B21D-4E61-5BF95CEEFCB9}"/>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xmlns="" id="{86330E49-4ADB-ADB3-7E17-C344B3AAC167}"/>
              </a:ext>
            </a:extLst>
          </p:cNvPr>
          <p:cNvSpPr>
            <a:spLocks noGrp="1"/>
          </p:cNvSpPr>
          <p:nvPr>
            <p:ph type="dt" sz="half" idx="10"/>
          </p:nvPr>
        </p:nvSpPr>
        <p:spPr/>
        <p:txBody>
          <a:bodyPr/>
          <a:lstStyle/>
          <a:p>
            <a:fld id="{FD2F24B1-DF2C-4AE5-96FB-FA2DEA6F5DA0}" type="datetime1">
              <a:rPr lang="pl-PL" smtClean="0"/>
              <a:t>2022-11-14</a:t>
            </a:fld>
            <a:endParaRPr lang="pl-PL"/>
          </a:p>
        </p:txBody>
      </p:sp>
      <p:sp>
        <p:nvSpPr>
          <p:cNvPr id="5" name="Symbol zastępczy stopki 4">
            <a:extLst>
              <a:ext uri="{FF2B5EF4-FFF2-40B4-BE49-F238E27FC236}">
                <a16:creationId xmlns:a16="http://schemas.microsoft.com/office/drawing/2014/main" xmlns="" id="{827D95BD-4F72-4A0B-F423-E7653314986D}"/>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xmlns="" id="{6201DCEE-0319-20B6-C8AC-D39EC67803E0}"/>
              </a:ext>
            </a:extLst>
          </p:cNvPr>
          <p:cNvSpPr>
            <a:spLocks noGrp="1"/>
          </p:cNvSpPr>
          <p:nvPr>
            <p:ph type="sldNum" sz="quarter" idx="12"/>
          </p:nvPr>
        </p:nvSpPr>
        <p:spPr/>
        <p:txBody>
          <a:bodyPr/>
          <a:lstStyle/>
          <a:p>
            <a:fld id="{11B3733C-7411-4FFD-9068-67F5D29C9270}" type="slidenum">
              <a:rPr lang="pl-PL" smtClean="0"/>
              <a:t>‹#›</a:t>
            </a:fld>
            <a:endParaRPr lang="pl-PL"/>
          </a:p>
        </p:txBody>
      </p:sp>
    </p:spTree>
    <p:extLst>
      <p:ext uri="{BB962C8B-B14F-4D97-AF65-F5344CB8AC3E}">
        <p14:creationId xmlns:p14="http://schemas.microsoft.com/office/powerpoint/2010/main" val="513454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xmlns="" id="{DCACA6FD-C10E-9B37-B926-E0FFFDFF8E7B}"/>
              </a:ext>
            </a:extLst>
          </p:cNvPr>
          <p:cNvSpPr>
            <a:spLocks noGrp="1"/>
          </p:cNvSpPr>
          <p:nvPr>
            <p:ph type="title" orient="vert"/>
          </p:nvPr>
        </p:nvSpPr>
        <p:spPr>
          <a:xfrm>
            <a:off x="8724901"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xmlns="" id="{874B00D8-09CD-1B37-FF95-A6FE104382DB}"/>
              </a:ext>
            </a:extLst>
          </p:cNvPr>
          <p:cNvSpPr>
            <a:spLocks noGrp="1"/>
          </p:cNvSpPr>
          <p:nvPr>
            <p:ph type="body" orient="vert" idx="1"/>
          </p:nvPr>
        </p:nvSpPr>
        <p:spPr>
          <a:xfrm>
            <a:off x="838201"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xmlns="" id="{7537869D-D30C-7107-E126-1A7C409D9883}"/>
              </a:ext>
            </a:extLst>
          </p:cNvPr>
          <p:cNvSpPr>
            <a:spLocks noGrp="1"/>
          </p:cNvSpPr>
          <p:nvPr>
            <p:ph type="dt" sz="half" idx="10"/>
          </p:nvPr>
        </p:nvSpPr>
        <p:spPr/>
        <p:txBody>
          <a:bodyPr/>
          <a:lstStyle/>
          <a:p>
            <a:fld id="{475B4CBE-E322-4454-94B1-3176BBB8A505}" type="datetime1">
              <a:rPr lang="pl-PL" smtClean="0"/>
              <a:t>2022-11-14</a:t>
            </a:fld>
            <a:endParaRPr lang="pl-PL"/>
          </a:p>
        </p:txBody>
      </p:sp>
      <p:sp>
        <p:nvSpPr>
          <p:cNvPr id="5" name="Symbol zastępczy stopki 4">
            <a:extLst>
              <a:ext uri="{FF2B5EF4-FFF2-40B4-BE49-F238E27FC236}">
                <a16:creationId xmlns:a16="http://schemas.microsoft.com/office/drawing/2014/main" xmlns="" id="{9CC6CBD5-6F47-59BB-7662-A14A76ABAF3F}"/>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xmlns="" id="{531F4BE4-FED5-E5ED-7D52-1C9795318AB5}"/>
              </a:ext>
            </a:extLst>
          </p:cNvPr>
          <p:cNvSpPr>
            <a:spLocks noGrp="1"/>
          </p:cNvSpPr>
          <p:nvPr>
            <p:ph type="sldNum" sz="quarter" idx="12"/>
          </p:nvPr>
        </p:nvSpPr>
        <p:spPr/>
        <p:txBody>
          <a:bodyPr/>
          <a:lstStyle/>
          <a:p>
            <a:fld id="{11B3733C-7411-4FFD-9068-67F5D29C9270}" type="slidenum">
              <a:rPr lang="pl-PL" smtClean="0"/>
              <a:t>‹#›</a:t>
            </a:fld>
            <a:endParaRPr lang="pl-PL"/>
          </a:p>
        </p:txBody>
      </p:sp>
    </p:spTree>
    <p:extLst>
      <p:ext uri="{BB962C8B-B14F-4D97-AF65-F5344CB8AC3E}">
        <p14:creationId xmlns:p14="http://schemas.microsoft.com/office/powerpoint/2010/main" val="12699851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C719A8E7-46B4-9376-A28A-B9FD9CA17C04}"/>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xmlns="" id="{25D4C440-D955-D8B0-B3D8-9399D8CE0A3E}"/>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xmlns="" id="{E6C5D392-FFD3-5DD8-9499-C788AE650639}"/>
              </a:ext>
            </a:extLst>
          </p:cNvPr>
          <p:cNvSpPr>
            <a:spLocks noGrp="1"/>
          </p:cNvSpPr>
          <p:nvPr>
            <p:ph type="dt" sz="half" idx="10"/>
          </p:nvPr>
        </p:nvSpPr>
        <p:spPr/>
        <p:txBody>
          <a:bodyPr/>
          <a:lstStyle/>
          <a:p>
            <a:fld id="{C33CE510-D34B-41F0-9140-7EB7602DC844}" type="datetime1">
              <a:rPr lang="pl-PL" smtClean="0"/>
              <a:t>2022-11-14</a:t>
            </a:fld>
            <a:endParaRPr lang="pl-PL"/>
          </a:p>
        </p:txBody>
      </p:sp>
      <p:sp>
        <p:nvSpPr>
          <p:cNvPr id="5" name="Symbol zastępczy stopki 4">
            <a:extLst>
              <a:ext uri="{FF2B5EF4-FFF2-40B4-BE49-F238E27FC236}">
                <a16:creationId xmlns:a16="http://schemas.microsoft.com/office/drawing/2014/main" xmlns="" id="{168D3391-6C41-56FE-9434-7AC3EEA463EE}"/>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xmlns="" id="{C9D7A14A-620F-6D33-25F9-0805D130B24B}"/>
              </a:ext>
            </a:extLst>
          </p:cNvPr>
          <p:cNvSpPr>
            <a:spLocks noGrp="1"/>
          </p:cNvSpPr>
          <p:nvPr>
            <p:ph type="sldNum" sz="quarter" idx="12"/>
          </p:nvPr>
        </p:nvSpPr>
        <p:spPr/>
        <p:txBody>
          <a:bodyPr/>
          <a:lstStyle/>
          <a:p>
            <a:fld id="{11B3733C-7411-4FFD-9068-67F5D29C9270}" type="slidenum">
              <a:rPr lang="pl-PL" smtClean="0"/>
              <a:t>‹#›</a:t>
            </a:fld>
            <a:endParaRPr lang="pl-PL"/>
          </a:p>
        </p:txBody>
      </p:sp>
    </p:spTree>
    <p:extLst>
      <p:ext uri="{BB962C8B-B14F-4D97-AF65-F5344CB8AC3E}">
        <p14:creationId xmlns:p14="http://schemas.microsoft.com/office/powerpoint/2010/main" val="3651186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DD86B6D3-C283-CF88-2E15-7B910F4CF4BE}"/>
              </a:ext>
            </a:extLst>
          </p:cNvPr>
          <p:cNvSpPr>
            <a:spLocks noGrp="1"/>
          </p:cNvSpPr>
          <p:nvPr>
            <p:ph type="title"/>
          </p:nvPr>
        </p:nvSpPr>
        <p:spPr>
          <a:xfrm>
            <a:off x="831851" y="1709740"/>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xmlns="" id="{BF5FDB77-D128-DA7C-4070-B35942751CE1}"/>
              </a:ext>
            </a:extLst>
          </p:cNvPr>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xmlns="" id="{E03BEF0B-F0C5-667F-D957-26EB4D44871E}"/>
              </a:ext>
            </a:extLst>
          </p:cNvPr>
          <p:cNvSpPr>
            <a:spLocks noGrp="1"/>
          </p:cNvSpPr>
          <p:nvPr>
            <p:ph type="dt" sz="half" idx="10"/>
          </p:nvPr>
        </p:nvSpPr>
        <p:spPr/>
        <p:txBody>
          <a:bodyPr/>
          <a:lstStyle/>
          <a:p>
            <a:fld id="{313591F6-93CF-48CA-94AB-7EBBA91C1D32}" type="datetime1">
              <a:rPr lang="pl-PL" smtClean="0"/>
              <a:t>2022-11-14</a:t>
            </a:fld>
            <a:endParaRPr lang="pl-PL"/>
          </a:p>
        </p:txBody>
      </p:sp>
      <p:sp>
        <p:nvSpPr>
          <p:cNvPr id="5" name="Symbol zastępczy stopki 4">
            <a:extLst>
              <a:ext uri="{FF2B5EF4-FFF2-40B4-BE49-F238E27FC236}">
                <a16:creationId xmlns:a16="http://schemas.microsoft.com/office/drawing/2014/main" xmlns="" id="{F1164E80-CA32-DD24-F13D-8227BA009862}"/>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xmlns="" id="{739D5E4B-BCDA-13AF-84D5-54E5505804A4}"/>
              </a:ext>
            </a:extLst>
          </p:cNvPr>
          <p:cNvSpPr>
            <a:spLocks noGrp="1"/>
          </p:cNvSpPr>
          <p:nvPr>
            <p:ph type="sldNum" sz="quarter" idx="12"/>
          </p:nvPr>
        </p:nvSpPr>
        <p:spPr/>
        <p:txBody>
          <a:bodyPr/>
          <a:lstStyle/>
          <a:p>
            <a:fld id="{11B3733C-7411-4FFD-9068-67F5D29C9270}" type="slidenum">
              <a:rPr lang="pl-PL" smtClean="0"/>
              <a:t>‹#›</a:t>
            </a:fld>
            <a:endParaRPr lang="pl-PL"/>
          </a:p>
        </p:txBody>
      </p:sp>
    </p:spTree>
    <p:extLst>
      <p:ext uri="{BB962C8B-B14F-4D97-AF65-F5344CB8AC3E}">
        <p14:creationId xmlns:p14="http://schemas.microsoft.com/office/powerpoint/2010/main" val="29170431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EADD66B4-8BF1-6A08-7617-270396DBEA96}"/>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xmlns="" id="{E7A63ECB-0840-5183-19FC-DCADAE7166B1}"/>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xmlns="" id="{7E37E886-D3B4-C276-FEA6-607FD94E1BD1}"/>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xmlns="" id="{92A935E4-6FC2-D3E6-BC68-C398F3FEE40C}"/>
              </a:ext>
            </a:extLst>
          </p:cNvPr>
          <p:cNvSpPr>
            <a:spLocks noGrp="1"/>
          </p:cNvSpPr>
          <p:nvPr>
            <p:ph type="dt" sz="half" idx="10"/>
          </p:nvPr>
        </p:nvSpPr>
        <p:spPr/>
        <p:txBody>
          <a:bodyPr/>
          <a:lstStyle/>
          <a:p>
            <a:fld id="{E78BB7D5-474D-4827-BD57-8EF8541F5FF5}" type="datetime1">
              <a:rPr lang="pl-PL" smtClean="0"/>
              <a:t>2022-11-14</a:t>
            </a:fld>
            <a:endParaRPr lang="pl-PL"/>
          </a:p>
        </p:txBody>
      </p:sp>
      <p:sp>
        <p:nvSpPr>
          <p:cNvPr id="6" name="Symbol zastępczy stopki 5">
            <a:extLst>
              <a:ext uri="{FF2B5EF4-FFF2-40B4-BE49-F238E27FC236}">
                <a16:creationId xmlns:a16="http://schemas.microsoft.com/office/drawing/2014/main" xmlns="" id="{40613278-827A-C35E-00C5-A1F30A54AD2E}"/>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xmlns="" id="{582AB6E9-2915-BF9E-EEA7-25A7E55BEB08}"/>
              </a:ext>
            </a:extLst>
          </p:cNvPr>
          <p:cNvSpPr>
            <a:spLocks noGrp="1"/>
          </p:cNvSpPr>
          <p:nvPr>
            <p:ph type="sldNum" sz="quarter" idx="12"/>
          </p:nvPr>
        </p:nvSpPr>
        <p:spPr/>
        <p:txBody>
          <a:bodyPr/>
          <a:lstStyle/>
          <a:p>
            <a:fld id="{11B3733C-7411-4FFD-9068-67F5D29C9270}" type="slidenum">
              <a:rPr lang="pl-PL" smtClean="0"/>
              <a:t>‹#›</a:t>
            </a:fld>
            <a:endParaRPr lang="pl-PL"/>
          </a:p>
        </p:txBody>
      </p:sp>
    </p:spTree>
    <p:extLst>
      <p:ext uri="{BB962C8B-B14F-4D97-AF65-F5344CB8AC3E}">
        <p14:creationId xmlns:p14="http://schemas.microsoft.com/office/powerpoint/2010/main" val="2859342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296EC9CC-8CC9-102B-241C-C1B225A27801}"/>
              </a:ext>
            </a:extLst>
          </p:cNvPr>
          <p:cNvSpPr>
            <a:spLocks noGrp="1"/>
          </p:cNvSpPr>
          <p:nvPr>
            <p:ph type="title"/>
          </p:nvPr>
        </p:nvSpPr>
        <p:spPr>
          <a:xfrm>
            <a:off x="839788" y="365127"/>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xmlns="" id="{90C6A73E-7D7F-59DE-1596-A52676325A42}"/>
              </a:ext>
            </a:extLst>
          </p:cNvPr>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xmlns="" id="{3CE95019-4B5D-55EF-9743-3AE3549B4E19}"/>
              </a:ext>
            </a:extLst>
          </p:cNvPr>
          <p:cNvSpPr>
            <a:spLocks noGrp="1"/>
          </p:cNvSpPr>
          <p:nvPr>
            <p:ph sz="half" idx="2"/>
          </p:nvPr>
        </p:nvSpPr>
        <p:spPr>
          <a:xfrm>
            <a:off x="839789"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xmlns="" id="{DC0D57F1-7991-2727-3E31-48024325E0B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xmlns="" id="{2FAEED3D-C27A-755C-F7CB-7F2A1516C05F}"/>
              </a:ext>
            </a:extLst>
          </p:cNvPr>
          <p:cNvSpPr>
            <a:spLocks noGrp="1"/>
          </p:cNvSpPr>
          <p:nvPr>
            <p:ph sz="quarter" idx="4"/>
          </p:nvPr>
        </p:nvSpPr>
        <p:spPr>
          <a:xfrm>
            <a:off x="6172201"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xmlns="" id="{82EF9CC7-5C11-8DFD-6EB0-F03CD1E06557}"/>
              </a:ext>
            </a:extLst>
          </p:cNvPr>
          <p:cNvSpPr>
            <a:spLocks noGrp="1"/>
          </p:cNvSpPr>
          <p:nvPr>
            <p:ph type="dt" sz="half" idx="10"/>
          </p:nvPr>
        </p:nvSpPr>
        <p:spPr/>
        <p:txBody>
          <a:bodyPr/>
          <a:lstStyle/>
          <a:p>
            <a:fld id="{5FD20762-4B5C-42D6-A72F-5BD9AEA7950E}" type="datetime1">
              <a:rPr lang="pl-PL" smtClean="0"/>
              <a:t>2022-11-14</a:t>
            </a:fld>
            <a:endParaRPr lang="pl-PL"/>
          </a:p>
        </p:txBody>
      </p:sp>
      <p:sp>
        <p:nvSpPr>
          <p:cNvPr id="8" name="Symbol zastępczy stopki 7">
            <a:extLst>
              <a:ext uri="{FF2B5EF4-FFF2-40B4-BE49-F238E27FC236}">
                <a16:creationId xmlns:a16="http://schemas.microsoft.com/office/drawing/2014/main" xmlns="" id="{226E937F-66A8-F1DD-8C97-CD1E36A77003}"/>
              </a:ext>
            </a:extLst>
          </p:cNvPr>
          <p:cNvSpPr>
            <a:spLocks noGrp="1"/>
          </p:cNvSpPr>
          <p:nvPr>
            <p:ph type="ftr" sz="quarter" idx="11"/>
          </p:nvPr>
        </p:nvSpPr>
        <p:spPr/>
        <p:txBody>
          <a:bodyPr/>
          <a:lstStyle/>
          <a:p>
            <a:endParaRPr lang="pl-PL"/>
          </a:p>
        </p:txBody>
      </p:sp>
      <p:sp>
        <p:nvSpPr>
          <p:cNvPr id="9" name="Symbol zastępczy numeru slajdu 8">
            <a:extLst>
              <a:ext uri="{FF2B5EF4-FFF2-40B4-BE49-F238E27FC236}">
                <a16:creationId xmlns:a16="http://schemas.microsoft.com/office/drawing/2014/main" xmlns="" id="{D21A12CA-B819-5E9B-AB85-C6FD5514AD68}"/>
              </a:ext>
            </a:extLst>
          </p:cNvPr>
          <p:cNvSpPr>
            <a:spLocks noGrp="1"/>
          </p:cNvSpPr>
          <p:nvPr>
            <p:ph type="sldNum" sz="quarter" idx="12"/>
          </p:nvPr>
        </p:nvSpPr>
        <p:spPr/>
        <p:txBody>
          <a:bodyPr/>
          <a:lstStyle/>
          <a:p>
            <a:fld id="{11B3733C-7411-4FFD-9068-67F5D29C9270}" type="slidenum">
              <a:rPr lang="pl-PL" smtClean="0"/>
              <a:t>‹#›</a:t>
            </a:fld>
            <a:endParaRPr lang="pl-PL"/>
          </a:p>
        </p:txBody>
      </p:sp>
    </p:spTree>
    <p:extLst>
      <p:ext uri="{BB962C8B-B14F-4D97-AF65-F5344CB8AC3E}">
        <p14:creationId xmlns:p14="http://schemas.microsoft.com/office/powerpoint/2010/main" val="3895077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1150C4E6-36E7-8B01-1398-7A54629751A5}"/>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xmlns="" id="{81A1CE35-492C-ED71-B794-8AE7EF11C013}"/>
              </a:ext>
            </a:extLst>
          </p:cNvPr>
          <p:cNvSpPr>
            <a:spLocks noGrp="1"/>
          </p:cNvSpPr>
          <p:nvPr>
            <p:ph type="dt" sz="half" idx="10"/>
          </p:nvPr>
        </p:nvSpPr>
        <p:spPr/>
        <p:txBody>
          <a:bodyPr/>
          <a:lstStyle/>
          <a:p>
            <a:fld id="{77C4BEC1-E56B-4E62-B395-F2DB97C27EE0}" type="datetime1">
              <a:rPr lang="pl-PL" smtClean="0"/>
              <a:t>2022-11-14</a:t>
            </a:fld>
            <a:endParaRPr lang="pl-PL"/>
          </a:p>
        </p:txBody>
      </p:sp>
      <p:sp>
        <p:nvSpPr>
          <p:cNvPr id="4" name="Symbol zastępczy stopki 3">
            <a:extLst>
              <a:ext uri="{FF2B5EF4-FFF2-40B4-BE49-F238E27FC236}">
                <a16:creationId xmlns:a16="http://schemas.microsoft.com/office/drawing/2014/main" xmlns="" id="{AC6C5B7F-75C2-E226-3FA1-BF98CB21E187}"/>
              </a:ext>
            </a:extLst>
          </p:cNvPr>
          <p:cNvSpPr>
            <a:spLocks noGrp="1"/>
          </p:cNvSpPr>
          <p:nvPr>
            <p:ph type="ftr" sz="quarter" idx="11"/>
          </p:nvPr>
        </p:nvSpPr>
        <p:spPr/>
        <p:txBody>
          <a:bodyPr/>
          <a:lstStyle/>
          <a:p>
            <a:endParaRPr lang="pl-PL"/>
          </a:p>
        </p:txBody>
      </p:sp>
      <p:sp>
        <p:nvSpPr>
          <p:cNvPr id="5" name="Symbol zastępczy numeru slajdu 4">
            <a:extLst>
              <a:ext uri="{FF2B5EF4-FFF2-40B4-BE49-F238E27FC236}">
                <a16:creationId xmlns:a16="http://schemas.microsoft.com/office/drawing/2014/main" xmlns="" id="{FDF4AE2B-DFA5-E85E-B050-9790DD13CB22}"/>
              </a:ext>
            </a:extLst>
          </p:cNvPr>
          <p:cNvSpPr>
            <a:spLocks noGrp="1"/>
          </p:cNvSpPr>
          <p:nvPr>
            <p:ph type="sldNum" sz="quarter" idx="12"/>
          </p:nvPr>
        </p:nvSpPr>
        <p:spPr/>
        <p:txBody>
          <a:bodyPr/>
          <a:lstStyle/>
          <a:p>
            <a:fld id="{11B3733C-7411-4FFD-9068-67F5D29C9270}" type="slidenum">
              <a:rPr lang="pl-PL" smtClean="0"/>
              <a:t>‹#›</a:t>
            </a:fld>
            <a:endParaRPr lang="pl-PL"/>
          </a:p>
        </p:txBody>
      </p:sp>
    </p:spTree>
    <p:extLst>
      <p:ext uri="{BB962C8B-B14F-4D97-AF65-F5344CB8AC3E}">
        <p14:creationId xmlns:p14="http://schemas.microsoft.com/office/powerpoint/2010/main" val="33107258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xmlns="" id="{E5D554B3-2619-8890-EB32-DDDD35C22715}"/>
              </a:ext>
            </a:extLst>
          </p:cNvPr>
          <p:cNvSpPr>
            <a:spLocks noGrp="1"/>
          </p:cNvSpPr>
          <p:nvPr>
            <p:ph type="dt" sz="half" idx="10"/>
          </p:nvPr>
        </p:nvSpPr>
        <p:spPr/>
        <p:txBody>
          <a:bodyPr/>
          <a:lstStyle/>
          <a:p>
            <a:fld id="{98749C0B-3112-4F0B-AFC2-2A859DD46583}" type="datetime1">
              <a:rPr lang="pl-PL" smtClean="0"/>
              <a:t>2022-11-14</a:t>
            </a:fld>
            <a:endParaRPr lang="pl-PL"/>
          </a:p>
        </p:txBody>
      </p:sp>
      <p:sp>
        <p:nvSpPr>
          <p:cNvPr id="3" name="Symbol zastępczy stopki 2">
            <a:extLst>
              <a:ext uri="{FF2B5EF4-FFF2-40B4-BE49-F238E27FC236}">
                <a16:creationId xmlns:a16="http://schemas.microsoft.com/office/drawing/2014/main" xmlns="" id="{3DE7C323-F811-0E54-7A6E-622596C6E353}"/>
              </a:ext>
            </a:extLst>
          </p:cNvPr>
          <p:cNvSpPr>
            <a:spLocks noGrp="1"/>
          </p:cNvSpPr>
          <p:nvPr>
            <p:ph type="ftr" sz="quarter" idx="11"/>
          </p:nvPr>
        </p:nvSpPr>
        <p:spPr/>
        <p:txBody>
          <a:bodyPr/>
          <a:lstStyle/>
          <a:p>
            <a:endParaRPr lang="pl-PL"/>
          </a:p>
        </p:txBody>
      </p:sp>
      <p:sp>
        <p:nvSpPr>
          <p:cNvPr id="4" name="Symbol zastępczy numeru slajdu 3">
            <a:extLst>
              <a:ext uri="{FF2B5EF4-FFF2-40B4-BE49-F238E27FC236}">
                <a16:creationId xmlns:a16="http://schemas.microsoft.com/office/drawing/2014/main" xmlns="" id="{53448084-E731-D110-60C3-7BE13EF39ED8}"/>
              </a:ext>
            </a:extLst>
          </p:cNvPr>
          <p:cNvSpPr>
            <a:spLocks noGrp="1"/>
          </p:cNvSpPr>
          <p:nvPr>
            <p:ph type="sldNum" sz="quarter" idx="12"/>
          </p:nvPr>
        </p:nvSpPr>
        <p:spPr/>
        <p:txBody>
          <a:bodyPr/>
          <a:lstStyle/>
          <a:p>
            <a:fld id="{11B3733C-7411-4FFD-9068-67F5D29C9270}" type="slidenum">
              <a:rPr lang="pl-PL" smtClean="0"/>
              <a:t>‹#›</a:t>
            </a:fld>
            <a:endParaRPr lang="pl-PL"/>
          </a:p>
        </p:txBody>
      </p:sp>
    </p:spTree>
    <p:extLst>
      <p:ext uri="{BB962C8B-B14F-4D97-AF65-F5344CB8AC3E}">
        <p14:creationId xmlns:p14="http://schemas.microsoft.com/office/powerpoint/2010/main" val="36732855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4F4452FE-0EFA-0420-E05D-D54E55142965}"/>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xmlns="" id="{F55AD9D1-CD4F-5D35-A4E1-6BE55A559CF6}"/>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xmlns="" id="{2187E725-E9AF-D77B-B2CB-03A730466E7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xmlns="" id="{CB2AE344-2175-3A58-F64A-4D5E0B2CACF7}"/>
              </a:ext>
            </a:extLst>
          </p:cNvPr>
          <p:cNvSpPr>
            <a:spLocks noGrp="1"/>
          </p:cNvSpPr>
          <p:nvPr>
            <p:ph type="dt" sz="half" idx="10"/>
          </p:nvPr>
        </p:nvSpPr>
        <p:spPr/>
        <p:txBody>
          <a:bodyPr/>
          <a:lstStyle/>
          <a:p>
            <a:fld id="{36E7FDD6-4CD9-45F2-BFFC-13BF980A0CE8}" type="datetime1">
              <a:rPr lang="pl-PL" smtClean="0"/>
              <a:t>2022-11-14</a:t>
            </a:fld>
            <a:endParaRPr lang="pl-PL"/>
          </a:p>
        </p:txBody>
      </p:sp>
      <p:sp>
        <p:nvSpPr>
          <p:cNvPr id="6" name="Symbol zastępczy stopki 5">
            <a:extLst>
              <a:ext uri="{FF2B5EF4-FFF2-40B4-BE49-F238E27FC236}">
                <a16:creationId xmlns:a16="http://schemas.microsoft.com/office/drawing/2014/main" xmlns="" id="{F91A27E4-B499-1D53-B97C-01E2F38ABCA7}"/>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xmlns="" id="{3E6BB7DF-0FA1-4D8F-8F83-F46CFE65B89D}"/>
              </a:ext>
            </a:extLst>
          </p:cNvPr>
          <p:cNvSpPr>
            <a:spLocks noGrp="1"/>
          </p:cNvSpPr>
          <p:nvPr>
            <p:ph type="sldNum" sz="quarter" idx="12"/>
          </p:nvPr>
        </p:nvSpPr>
        <p:spPr/>
        <p:txBody>
          <a:bodyPr/>
          <a:lstStyle/>
          <a:p>
            <a:fld id="{11B3733C-7411-4FFD-9068-67F5D29C9270}" type="slidenum">
              <a:rPr lang="pl-PL" smtClean="0"/>
              <a:t>‹#›</a:t>
            </a:fld>
            <a:endParaRPr lang="pl-PL"/>
          </a:p>
        </p:txBody>
      </p:sp>
    </p:spTree>
    <p:extLst>
      <p:ext uri="{BB962C8B-B14F-4D97-AF65-F5344CB8AC3E}">
        <p14:creationId xmlns:p14="http://schemas.microsoft.com/office/powerpoint/2010/main" val="24297598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7EBC47D7-8F88-C75A-964B-312FEBD4C5B2}"/>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xmlns="" id="{E1771F3F-4189-58B9-48A0-9133C4038BFC}"/>
              </a:ext>
            </a:extLst>
          </p:cNvPr>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a:extLst>
              <a:ext uri="{FF2B5EF4-FFF2-40B4-BE49-F238E27FC236}">
                <a16:creationId xmlns:a16="http://schemas.microsoft.com/office/drawing/2014/main" xmlns="" id="{1D4E86B7-3DC2-DB24-D7E1-5A3DF3BD60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xmlns="" id="{45750D4E-22C7-D1F4-26FF-04D363BE7962}"/>
              </a:ext>
            </a:extLst>
          </p:cNvPr>
          <p:cNvSpPr>
            <a:spLocks noGrp="1"/>
          </p:cNvSpPr>
          <p:nvPr>
            <p:ph type="dt" sz="half" idx="10"/>
          </p:nvPr>
        </p:nvSpPr>
        <p:spPr/>
        <p:txBody>
          <a:bodyPr/>
          <a:lstStyle/>
          <a:p>
            <a:fld id="{A06AECC7-B9FE-4DC8-980C-36361B97318F}" type="datetime1">
              <a:rPr lang="pl-PL" smtClean="0"/>
              <a:t>2022-11-14</a:t>
            </a:fld>
            <a:endParaRPr lang="pl-PL"/>
          </a:p>
        </p:txBody>
      </p:sp>
      <p:sp>
        <p:nvSpPr>
          <p:cNvPr id="6" name="Symbol zastępczy stopki 5">
            <a:extLst>
              <a:ext uri="{FF2B5EF4-FFF2-40B4-BE49-F238E27FC236}">
                <a16:creationId xmlns:a16="http://schemas.microsoft.com/office/drawing/2014/main" xmlns="" id="{14765095-CDE9-A66B-7876-D765FD1751D0}"/>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xmlns="" id="{1FB25D64-063E-06D7-ED48-61BCDFF98913}"/>
              </a:ext>
            </a:extLst>
          </p:cNvPr>
          <p:cNvSpPr>
            <a:spLocks noGrp="1"/>
          </p:cNvSpPr>
          <p:nvPr>
            <p:ph type="sldNum" sz="quarter" idx="12"/>
          </p:nvPr>
        </p:nvSpPr>
        <p:spPr/>
        <p:txBody>
          <a:bodyPr/>
          <a:lstStyle/>
          <a:p>
            <a:fld id="{11B3733C-7411-4FFD-9068-67F5D29C9270}" type="slidenum">
              <a:rPr lang="pl-PL" smtClean="0"/>
              <a:t>‹#›</a:t>
            </a:fld>
            <a:endParaRPr lang="pl-PL"/>
          </a:p>
        </p:txBody>
      </p:sp>
    </p:spTree>
    <p:extLst>
      <p:ext uri="{BB962C8B-B14F-4D97-AF65-F5344CB8AC3E}">
        <p14:creationId xmlns:p14="http://schemas.microsoft.com/office/powerpoint/2010/main" val="22911982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5">
          <a:fgClr>
            <a:srgbClr val="00B050"/>
          </a:fgClr>
          <a:bgClr>
            <a:schemeClr val="bg1"/>
          </a:bgClr>
        </a:pattFill>
        <a:effectLst/>
      </p:bgPr>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xmlns="" id="{839D4A64-C541-2AF7-C7C0-9D4574E3C3EF}"/>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a:extLst>
              <a:ext uri="{FF2B5EF4-FFF2-40B4-BE49-F238E27FC236}">
                <a16:creationId xmlns:a16="http://schemas.microsoft.com/office/drawing/2014/main" xmlns="" id="{2E1AC16B-2A18-E73B-2352-1BD73E19238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xmlns="" id="{83D8C00F-7FF0-804C-4C54-DFD80D42AE5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53747A-1EE7-4D4E-8BE9-DE8F9852F1CE}" type="datetime1">
              <a:rPr lang="pl-PL" smtClean="0"/>
              <a:t>2022-11-14</a:t>
            </a:fld>
            <a:endParaRPr lang="pl-PL"/>
          </a:p>
        </p:txBody>
      </p:sp>
      <p:sp>
        <p:nvSpPr>
          <p:cNvPr id="5" name="Symbol zastępczy stopki 4">
            <a:extLst>
              <a:ext uri="{FF2B5EF4-FFF2-40B4-BE49-F238E27FC236}">
                <a16:creationId xmlns:a16="http://schemas.microsoft.com/office/drawing/2014/main" xmlns="" id="{C24BCDB4-A12F-46FE-27F2-FE5DC65435FC}"/>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a:extLst>
              <a:ext uri="{FF2B5EF4-FFF2-40B4-BE49-F238E27FC236}">
                <a16:creationId xmlns:a16="http://schemas.microsoft.com/office/drawing/2014/main" xmlns="" id="{FD2AF388-2628-42C9-E7E7-ED054071F662}"/>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B3733C-7411-4FFD-9068-67F5D29C9270}" type="slidenum">
              <a:rPr lang="pl-PL" smtClean="0"/>
              <a:t>‹#›</a:t>
            </a:fld>
            <a:endParaRPr lang="pl-PL"/>
          </a:p>
        </p:txBody>
      </p:sp>
    </p:spTree>
    <p:extLst>
      <p:ext uri="{BB962C8B-B14F-4D97-AF65-F5344CB8AC3E}">
        <p14:creationId xmlns:p14="http://schemas.microsoft.com/office/powerpoint/2010/main" val="12079641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3.png"/><Relationship Id="rId5" Type="http://schemas.microsoft.com/office/2007/relationships/hdphoto" Target="../media/hdphoto2.wdp"/><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E2A861AD-0B44-9F2F-9764-DF1547583276}"/>
              </a:ext>
            </a:extLst>
          </p:cNvPr>
          <p:cNvSpPr>
            <a:spLocks noGrp="1"/>
          </p:cNvSpPr>
          <p:nvPr>
            <p:ph type="ctrTitle"/>
          </p:nvPr>
        </p:nvSpPr>
        <p:spPr>
          <a:xfrm>
            <a:off x="1500242" y="2594418"/>
            <a:ext cx="9144000" cy="1790369"/>
          </a:xfrm>
        </p:spPr>
        <p:txBody>
          <a:bodyPr>
            <a:noAutofit/>
          </a:bodyPr>
          <a:lstStyle/>
          <a:p>
            <a:r>
              <a:rPr lang="en-US" sz="2200" b="1" dirty="0">
                <a:latin typeface="Cambria" panose="02040503050406030204" pitchFamily="18" charset="0"/>
                <a:ea typeface="Cambria" panose="02040503050406030204" pitchFamily="18" charset="0"/>
              </a:rPr>
              <a:t>LIPID PEROXIDATION IN THE ERYTHROCYTES OF </a:t>
            </a:r>
            <a:r>
              <a:rPr lang="pl-PL" sz="2200" b="1" dirty="0" smtClean="0">
                <a:latin typeface="Cambria" panose="02040503050406030204" pitchFamily="18" charset="0"/>
                <a:ea typeface="Cambria" panose="02040503050406030204" pitchFamily="18" charset="0"/>
              </a:rPr>
              <a:t/>
            </a:r>
            <a:br>
              <a:rPr lang="pl-PL" sz="2200" b="1" dirty="0" smtClean="0">
                <a:latin typeface="Cambria" panose="02040503050406030204" pitchFamily="18" charset="0"/>
                <a:ea typeface="Cambria" panose="02040503050406030204" pitchFamily="18" charset="0"/>
              </a:rPr>
            </a:br>
            <a:r>
              <a:rPr lang="en-US" sz="2200" b="1" dirty="0" smtClean="0">
                <a:latin typeface="Cambria" panose="02040503050406030204" pitchFamily="18" charset="0"/>
                <a:ea typeface="Cambria" panose="02040503050406030204" pitchFamily="18" charset="0"/>
              </a:rPr>
              <a:t>RAINBOW TROUT</a:t>
            </a:r>
            <a:r>
              <a:rPr lang="pl-PL" sz="2200" b="1" dirty="0" smtClean="0">
                <a:latin typeface="Cambria" panose="02040503050406030204" pitchFamily="18" charset="0"/>
                <a:ea typeface="Cambria" panose="02040503050406030204" pitchFamily="18" charset="0"/>
              </a:rPr>
              <a:t> </a:t>
            </a:r>
            <a:r>
              <a:rPr lang="en-US" sz="2200" b="1" dirty="0" smtClean="0">
                <a:latin typeface="Cambria" panose="02040503050406030204" pitchFamily="18" charset="0"/>
                <a:ea typeface="Cambria" panose="02040503050406030204" pitchFamily="18" charset="0"/>
              </a:rPr>
              <a:t>(</a:t>
            </a:r>
            <a:r>
              <a:rPr lang="en-US" sz="2200" b="1" i="1" dirty="0">
                <a:latin typeface="Cambria" panose="02040503050406030204" pitchFamily="18" charset="0"/>
                <a:ea typeface="Cambria" panose="02040503050406030204" pitchFamily="18" charset="0"/>
              </a:rPr>
              <a:t>ONCORHYNCHUS MYKISS </a:t>
            </a:r>
            <a:r>
              <a:rPr lang="en-US" sz="2200" b="1" dirty="0">
                <a:latin typeface="Cambria" panose="02040503050406030204" pitchFamily="18" charset="0"/>
                <a:ea typeface="Cambria" panose="02040503050406030204" pitchFamily="18" charset="0"/>
              </a:rPr>
              <a:t>WALBAUM) </a:t>
            </a:r>
            <a:r>
              <a:rPr lang="pl-PL" sz="2200" b="1" dirty="0" smtClean="0">
                <a:latin typeface="Cambria" panose="02040503050406030204" pitchFamily="18" charset="0"/>
                <a:ea typeface="Cambria" panose="02040503050406030204" pitchFamily="18" charset="0"/>
              </a:rPr>
              <a:t/>
            </a:r>
            <a:br>
              <a:rPr lang="pl-PL" sz="2200" b="1" dirty="0" smtClean="0">
                <a:latin typeface="Cambria" panose="02040503050406030204" pitchFamily="18" charset="0"/>
                <a:ea typeface="Cambria" panose="02040503050406030204" pitchFamily="18" charset="0"/>
              </a:rPr>
            </a:br>
            <a:r>
              <a:rPr lang="en-US" sz="2200" b="1" dirty="0" smtClean="0">
                <a:latin typeface="Cambria" panose="02040503050406030204" pitchFamily="18" charset="0"/>
                <a:ea typeface="Cambria" panose="02040503050406030204" pitchFamily="18" charset="0"/>
              </a:rPr>
              <a:t>AFFECTED </a:t>
            </a:r>
            <a:r>
              <a:rPr lang="en-US" sz="2200" b="1" dirty="0">
                <a:latin typeface="Cambria" panose="02040503050406030204" pitchFamily="18" charset="0"/>
                <a:ea typeface="Cambria" panose="02040503050406030204" pitchFamily="18" charset="0"/>
              </a:rPr>
              <a:t>BY ULCERATIVE DERMAL</a:t>
            </a:r>
            <a:r>
              <a:rPr lang="pl-PL" sz="2200" b="1" dirty="0">
                <a:latin typeface="Cambria" panose="02040503050406030204" pitchFamily="18" charset="0"/>
                <a:ea typeface="Cambria" panose="02040503050406030204" pitchFamily="18" charset="0"/>
              </a:rPr>
              <a:t> </a:t>
            </a:r>
            <a:r>
              <a:rPr lang="en-US" sz="2200" b="1" dirty="0">
                <a:latin typeface="Cambria" panose="02040503050406030204" pitchFamily="18" charset="0"/>
                <a:ea typeface="Cambria" panose="02040503050406030204" pitchFamily="18" charset="0"/>
              </a:rPr>
              <a:t>NECROSIS </a:t>
            </a:r>
            <a:r>
              <a:rPr lang="pl-PL" sz="2200" b="1" dirty="0">
                <a:latin typeface="Cambria" panose="02040503050406030204" pitchFamily="18" charset="0"/>
                <a:ea typeface="Cambria" panose="02040503050406030204" pitchFamily="18" charset="0"/>
              </a:rPr>
              <a:t/>
            </a:r>
            <a:br>
              <a:rPr lang="pl-PL" sz="2200" b="1" dirty="0">
                <a:latin typeface="Cambria" panose="02040503050406030204" pitchFamily="18" charset="0"/>
                <a:ea typeface="Cambria" panose="02040503050406030204" pitchFamily="18" charset="0"/>
              </a:rPr>
            </a:br>
            <a:r>
              <a:rPr lang="en-US" sz="2200" b="1" dirty="0">
                <a:latin typeface="Cambria" panose="02040503050406030204" pitchFamily="18" charset="0"/>
                <a:ea typeface="Cambria" panose="02040503050406030204" pitchFamily="18" charset="0"/>
              </a:rPr>
              <a:t>TREATED </a:t>
            </a:r>
            <a:r>
              <a:rPr lang="en-US" sz="2200" b="1" i="1" dirty="0">
                <a:latin typeface="Cambria" panose="02040503050406030204" pitchFamily="18" charset="0"/>
                <a:ea typeface="Cambria" panose="02040503050406030204" pitchFamily="18" charset="0"/>
              </a:rPr>
              <a:t>IN VITRO </a:t>
            </a:r>
            <a:r>
              <a:rPr lang="en-US" sz="2200" b="1" dirty="0">
                <a:latin typeface="Cambria" panose="02040503050406030204" pitchFamily="18" charset="0"/>
                <a:ea typeface="Cambria" panose="02040503050406030204" pitchFamily="18" charset="0"/>
              </a:rPr>
              <a:t>BY EXTRACTS DERIVED FROM ROOTS AND STALKS</a:t>
            </a:r>
            <a:br>
              <a:rPr lang="en-US" sz="2200" b="1" dirty="0">
                <a:latin typeface="Cambria" panose="02040503050406030204" pitchFamily="18" charset="0"/>
                <a:ea typeface="Cambria" panose="02040503050406030204" pitchFamily="18" charset="0"/>
              </a:rPr>
            </a:br>
            <a:r>
              <a:rPr lang="en-US" sz="2200" b="1" dirty="0">
                <a:latin typeface="Cambria" panose="02040503050406030204" pitchFamily="18" charset="0"/>
                <a:ea typeface="Cambria" panose="02040503050406030204" pitchFamily="18" charset="0"/>
              </a:rPr>
              <a:t>OF GREAT CELANDINE (</a:t>
            </a:r>
            <a:r>
              <a:rPr lang="en-US" sz="2200" b="1" i="1" dirty="0">
                <a:latin typeface="Cambria" panose="02040503050406030204" pitchFamily="18" charset="0"/>
                <a:ea typeface="Cambria" panose="02040503050406030204" pitchFamily="18" charset="0"/>
              </a:rPr>
              <a:t>CHELIDONIUM MAJUS </a:t>
            </a:r>
            <a:r>
              <a:rPr lang="en-US" sz="2200" b="1" dirty="0">
                <a:latin typeface="Cambria" panose="02040503050406030204" pitchFamily="18" charset="0"/>
                <a:ea typeface="Cambria" panose="02040503050406030204" pitchFamily="18" charset="0"/>
              </a:rPr>
              <a:t>L.)</a:t>
            </a:r>
            <a:endParaRPr lang="pl-PL" sz="2200" b="1" dirty="0">
              <a:latin typeface="Cambria" panose="02040503050406030204" pitchFamily="18" charset="0"/>
              <a:ea typeface="Cambria" panose="02040503050406030204" pitchFamily="18" charset="0"/>
            </a:endParaRPr>
          </a:p>
        </p:txBody>
      </p:sp>
      <p:sp>
        <p:nvSpPr>
          <p:cNvPr id="3" name="Podtytuł 2">
            <a:extLst>
              <a:ext uri="{FF2B5EF4-FFF2-40B4-BE49-F238E27FC236}">
                <a16:creationId xmlns:a16="http://schemas.microsoft.com/office/drawing/2014/main" xmlns="" id="{FA19D6AF-EAEB-5839-1551-36E4E5B5B8F3}"/>
              </a:ext>
            </a:extLst>
          </p:cNvPr>
          <p:cNvSpPr>
            <a:spLocks noGrp="1"/>
          </p:cNvSpPr>
          <p:nvPr>
            <p:ph type="subTitle" idx="1"/>
          </p:nvPr>
        </p:nvSpPr>
        <p:spPr>
          <a:xfrm>
            <a:off x="1523999" y="4786924"/>
            <a:ext cx="9144000" cy="486526"/>
          </a:xfrm>
        </p:spPr>
        <p:txBody>
          <a:bodyPr>
            <a:normAutofit/>
          </a:bodyPr>
          <a:lstStyle/>
          <a:p>
            <a:r>
              <a:rPr lang="pl-PL" b="1" u="sng" dirty="0">
                <a:latin typeface="Cambria" panose="02040503050406030204" pitchFamily="18" charset="0"/>
                <a:ea typeface="Cambria" panose="02040503050406030204" pitchFamily="18" charset="0"/>
              </a:rPr>
              <a:t>Nataniel Stefanowski</a:t>
            </a:r>
            <a:r>
              <a:rPr lang="pl-PL" b="1" dirty="0">
                <a:latin typeface="Cambria" panose="02040503050406030204" pitchFamily="18" charset="0"/>
                <a:ea typeface="Cambria" panose="02040503050406030204" pitchFamily="18" charset="0"/>
              </a:rPr>
              <a:t>, Halina Tkachenko, Natalia Kurhaluk </a:t>
            </a:r>
          </a:p>
        </p:txBody>
      </p:sp>
      <p:sp>
        <p:nvSpPr>
          <p:cNvPr id="5" name="Symbol zastępczy numeru slajdu 4">
            <a:extLst>
              <a:ext uri="{FF2B5EF4-FFF2-40B4-BE49-F238E27FC236}">
                <a16:creationId xmlns:a16="http://schemas.microsoft.com/office/drawing/2014/main" xmlns="" id="{53C09F6B-4C3E-1AB4-1427-6BE6134BE813}"/>
              </a:ext>
            </a:extLst>
          </p:cNvPr>
          <p:cNvSpPr>
            <a:spLocks noGrp="1"/>
          </p:cNvSpPr>
          <p:nvPr>
            <p:ph type="sldNum" sz="quarter" idx="12"/>
          </p:nvPr>
        </p:nvSpPr>
        <p:spPr/>
        <p:txBody>
          <a:bodyPr/>
          <a:lstStyle/>
          <a:p>
            <a:fld id="{11B3733C-7411-4FFD-9068-67F5D29C9270}" type="slidenum">
              <a:rPr lang="pl-PL" smtClean="0"/>
              <a:t>1</a:t>
            </a:fld>
            <a:endParaRPr lang="pl-PL"/>
          </a:p>
        </p:txBody>
      </p:sp>
      <p:pic>
        <p:nvPicPr>
          <p:cNvPr id="8" name="Obraz 7">
            <a:extLst>
              <a:ext uri="{FF2B5EF4-FFF2-40B4-BE49-F238E27FC236}">
                <a16:creationId xmlns:a16="http://schemas.microsoft.com/office/drawing/2014/main" xmlns="" id="{002BBE45-3DF8-F9F8-D611-3787FF0B7728}"/>
              </a:ext>
            </a:extLst>
          </p:cNvPr>
          <p:cNvPicPr>
            <a:picLocks noChangeAspect="1"/>
          </p:cNvPicPr>
          <p:nvPr/>
        </p:nvPicPr>
        <p:blipFill>
          <a:blip r:embed="rId2"/>
          <a:stretch>
            <a:fillRect/>
          </a:stretch>
        </p:blipFill>
        <p:spPr>
          <a:xfrm>
            <a:off x="9190549" y="215921"/>
            <a:ext cx="2698665" cy="1060975"/>
          </a:xfrm>
          <a:prstGeom prst="rect">
            <a:avLst/>
          </a:prstGeom>
        </p:spPr>
      </p:pic>
      <p:sp>
        <p:nvSpPr>
          <p:cNvPr id="9" name="pole tekstowe 8">
            <a:extLst>
              <a:ext uri="{FF2B5EF4-FFF2-40B4-BE49-F238E27FC236}">
                <a16:creationId xmlns:a16="http://schemas.microsoft.com/office/drawing/2014/main" xmlns="" id="{80FCC82E-4762-5A9B-1A8A-48E2869B4504}"/>
              </a:ext>
            </a:extLst>
          </p:cNvPr>
          <p:cNvSpPr txBox="1"/>
          <p:nvPr/>
        </p:nvSpPr>
        <p:spPr>
          <a:xfrm>
            <a:off x="415740" y="6123194"/>
            <a:ext cx="11360517" cy="400110"/>
          </a:xfrm>
          <a:prstGeom prst="rect">
            <a:avLst/>
          </a:prstGeom>
          <a:noFill/>
        </p:spPr>
        <p:txBody>
          <a:bodyPr wrap="square" rtlCol="0">
            <a:spAutoFit/>
          </a:bodyPr>
          <a:lstStyle/>
          <a:p>
            <a:pPr algn="ctr"/>
            <a:r>
              <a:rPr lang="en-US" sz="2000" b="1" dirty="0">
                <a:latin typeface="Cambria" panose="02040503050406030204" pitchFamily="18" charset="0"/>
                <a:ea typeface="Cambria" panose="02040503050406030204" pitchFamily="18" charset="0"/>
              </a:rPr>
              <a:t>November 17, 2022, Kharkiv</a:t>
            </a:r>
            <a:endParaRPr lang="pl-PL" sz="2000" b="1" dirty="0">
              <a:latin typeface="Cambria" panose="02040503050406030204" pitchFamily="18" charset="0"/>
              <a:ea typeface="Cambria" panose="02040503050406030204" pitchFamily="18" charset="0"/>
            </a:endParaRPr>
          </a:p>
        </p:txBody>
      </p:sp>
      <p:pic>
        <p:nvPicPr>
          <p:cNvPr id="16" name="Obraz 15">
            <a:extLst>
              <a:ext uri="{FF2B5EF4-FFF2-40B4-BE49-F238E27FC236}">
                <a16:creationId xmlns:a16="http://schemas.microsoft.com/office/drawing/2014/main" xmlns="" id="{AADF2CFC-A397-AF4A-B12B-E0C613EA9EEB}"/>
              </a:ext>
            </a:extLst>
          </p:cNvPr>
          <p:cNvPicPr>
            <a:picLocks noChangeAspect="1"/>
          </p:cNvPicPr>
          <p:nvPr/>
        </p:nvPicPr>
        <p:blipFill>
          <a:blip r:embed="rId3"/>
          <a:stretch>
            <a:fillRect/>
          </a:stretch>
        </p:blipFill>
        <p:spPr>
          <a:xfrm rot="8872709">
            <a:off x="223974" y="2489036"/>
            <a:ext cx="1879929" cy="1879929"/>
          </a:xfrm>
          <a:prstGeom prst="rect">
            <a:avLst/>
          </a:prstGeom>
        </p:spPr>
      </p:pic>
      <p:pic>
        <p:nvPicPr>
          <p:cNvPr id="18" name="Obraz 17">
            <a:extLst>
              <a:ext uri="{FF2B5EF4-FFF2-40B4-BE49-F238E27FC236}">
                <a16:creationId xmlns:a16="http://schemas.microsoft.com/office/drawing/2014/main" xmlns="" id="{43FF05F1-211E-E9E6-A329-6765AB7A104B}"/>
              </a:ext>
            </a:extLst>
          </p:cNvPr>
          <p:cNvPicPr>
            <a:picLocks noChangeAspect="1"/>
          </p:cNvPicPr>
          <p:nvPr/>
        </p:nvPicPr>
        <p:blipFill>
          <a:blip r:embed="rId4">
            <a:extLst>
              <a:ext uri="{BEBA8EAE-BF5A-486C-A8C5-ECC9F3942E4B}">
                <a14:imgProps xmlns:a14="http://schemas.microsoft.com/office/drawing/2010/main">
                  <a14:imgLayer r:embed="rId5">
                    <a14:imgEffect>
                      <a14:artisticPastelsSmooth/>
                    </a14:imgEffect>
                  </a14:imgLayer>
                </a14:imgProps>
              </a:ext>
            </a:extLst>
          </a:blip>
          <a:stretch>
            <a:fillRect/>
          </a:stretch>
        </p:blipFill>
        <p:spPr>
          <a:xfrm rot="12338449" flipH="1">
            <a:off x="9998737" y="2489400"/>
            <a:ext cx="1879200" cy="1879200"/>
          </a:xfrm>
          <a:prstGeom prst="rect">
            <a:avLst/>
          </a:prstGeom>
        </p:spPr>
      </p:pic>
      <p:pic>
        <p:nvPicPr>
          <p:cNvPr id="4" name="Picture 2" descr="Instytut Biologii i Nauk o Ziemi Akademia Pomorska w Słupsku">
            <a:extLst>
              <a:ext uri="{FF2B5EF4-FFF2-40B4-BE49-F238E27FC236}">
                <a16:creationId xmlns:a16="http://schemas.microsoft.com/office/drawing/2014/main" xmlns="" id="{5696E5E4-86DA-6047-A8A1-042162A083E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94788" y="1316189"/>
            <a:ext cx="3282889" cy="1000193"/>
          </a:xfrm>
          <a:prstGeom prst="rect">
            <a:avLst/>
          </a:prstGeom>
          <a:noFill/>
          <a:extLst>
            <a:ext uri="{909E8E84-426E-40DD-AFC4-6F175D3DCCD1}">
              <a14:hiddenFill xmlns:a14="http://schemas.microsoft.com/office/drawing/2010/main">
                <a:solidFill>
                  <a:srgbClr val="FFFFFF"/>
                </a:solidFill>
              </a14:hiddenFill>
            </a:ext>
          </a:extLst>
        </p:spPr>
      </p:pic>
      <p:sp>
        <p:nvSpPr>
          <p:cNvPr id="7" name="pole tekstowe 6">
            <a:extLst>
              <a:ext uri="{FF2B5EF4-FFF2-40B4-BE49-F238E27FC236}">
                <a16:creationId xmlns:a16="http://schemas.microsoft.com/office/drawing/2014/main" xmlns="" id="{3C4F5B83-B2B1-7237-231C-5DF707CE0A74}"/>
              </a:ext>
            </a:extLst>
          </p:cNvPr>
          <p:cNvSpPr txBox="1"/>
          <p:nvPr/>
        </p:nvSpPr>
        <p:spPr>
          <a:xfrm>
            <a:off x="3311371" y="333961"/>
            <a:ext cx="5795786" cy="1200329"/>
          </a:xfrm>
          <a:prstGeom prst="rect">
            <a:avLst/>
          </a:prstGeom>
          <a:noFill/>
        </p:spPr>
        <p:txBody>
          <a:bodyPr wrap="square" rtlCol="0">
            <a:spAutoFit/>
          </a:bodyPr>
          <a:lstStyle/>
          <a:p>
            <a:pPr algn="ctr"/>
            <a:r>
              <a:rPr lang="en-US" b="1" dirty="0">
                <a:latin typeface="Cambria" panose="02040503050406030204" pitchFamily="18" charset="0"/>
                <a:ea typeface="Cambria" panose="02040503050406030204" pitchFamily="18" charset="0"/>
              </a:rPr>
              <a:t>V Scientific </a:t>
            </a:r>
            <a:r>
              <a:rPr lang="pl-PL" b="1" dirty="0" smtClean="0">
                <a:latin typeface="Cambria" panose="02040503050406030204" pitchFamily="18" charset="0"/>
                <a:ea typeface="Cambria" panose="02040503050406030204" pitchFamily="18" charset="0"/>
              </a:rPr>
              <a:t>a</a:t>
            </a:r>
            <a:r>
              <a:rPr lang="en-US" b="1" dirty="0" err="1" smtClean="0">
                <a:latin typeface="Cambria" panose="02040503050406030204" pitchFamily="18" charset="0"/>
                <a:ea typeface="Cambria" panose="02040503050406030204" pitchFamily="18" charset="0"/>
              </a:rPr>
              <a:t>nd</a:t>
            </a:r>
            <a:r>
              <a:rPr lang="en-US" b="1" dirty="0" smtClean="0">
                <a:latin typeface="Cambria" panose="02040503050406030204" pitchFamily="18" charset="0"/>
                <a:ea typeface="Cambria" panose="02040503050406030204" pitchFamily="18" charset="0"/>
              </a:rPr>
              <a:t> </a:t>
            </a:r>
            <a:r>
              <a:rPr lang="en-US" b="1" dirty="0">
                <a:latin typeface="Cambria" panose="02040503050406030204" pitchFamily="18" charset="0"/>
                <a:ea typeface="Cambria" panose="02040503050406030204" pitchFamily="18" charset="0"/>
              </a:rPr>
              <a:t>Practical </a:t>
            </a:r>
            <a:r>
              <a:rPr lang="en-US" b="1" dirty="0" smtClean="0">
                <a:latin typeface="Cambria" panose="02040503050406030204" pitchFamily="18" charset="0"/>
                <a:ea typeface="Cambria" panose="02040503050406030204" pitchFamily="18" charset="0"/>
              </a:rPr>
              <a:t>Internet</a:t>
            </a:r>
            <a:r>
              <a:rPr lang="pl-PL" b="1" dirty="0" smtClean="0">
                <a:latin typeface="Cambria" panose="02040503050406030204" pitchFamily="18" charset="0"/>
                <a:ea typeface="Cambria" panose="02040503050406030204" pitchFamily="18" charset="0"/>
              </a:rPr>
              <a:t> C</a:t>
            </a:r>
            <a:r>
              <a:rPr lang="en-US" b="1" dirty="0" err="1" smtClean="0">
                <a:latin typeface="Cambria" panose="02040503050406030204" pitchFamily="18" charset="0"/>
                <a:ea typeface="Cambria" panose="02040503050406030204" pitchFamily="18" charset="0"/>
              </a:rPr>
              <a:t>onference</a:t>
            </a:r>
            <a:r>
              <a:rPr lang="en-US" b="1" dirty="0" smtClean="0">
                <a:latin typeface="Cambria" panose="02040503050406030204" pitchFamily="18" charset="0"/>
                <a:ea typeface="Cambria" panose="02040503050406030204" pitchFamily="18" charset="0"/>
              </a:rPr>
              <a:t> </a:t>
            </a:r>
            <a:r>
              <a:rPr lang="pl-PL" b="1" dirty="0" smtClean="0">
                <a:latin typeface="Cambria" panose="02040503050406030204" pitchFamily="18" charset="0"/>
                <a:ea typeface="Cambria" panose="02040503050406030204" pitchFamily="18" charset="0"/>
              </a:rPr>
              <a:t>w</a:t>
            </a:r>
            <a:r>
              <a:rPr lang="en-US" b="1" dirty="0" err="1" smtClean="0">
                <a:latin typeface="Cambria" panose="02040503050406030204" pitchFamily="18" charset="0"/>
                <a:ea typeface="Cambria" panose="02040503050406030204" pitchFamily="18" charset="0"/>
              </a:rPr>
              <a:t>ith</a:t>
            </a:r>
            <a:r>
              <a:rPr lang="en-US" b="1" dirty="0" smtClean="0">
                <a:latin typeface="Cambria" panose="02040503050406030204" pitchFamily="18" charset="0"/>
                <a:ea typeface="Cambria" panose="02040503050406030204" pitchFamily="18" charset="0"/>
              </a:rPr>
              <a:t> </a:t>
            </a:r>
            <a:r>
              <a:rPr lang="en-US" b="1" dirty="0">
                <a:latin typeface="Cambria" panose="02040503050406030204" pitchFamily="18" charset="0"/>
                <a:ea typeface="Cambria" panose="02040503050406030204" pitchFamily="18" charset="0"/>
              </a:rPr>
              <a:t>International Participation</a:t>
            </a:r>
          </a:p>
          <a:p>
            <a:pPr algn="ctr"/>
            <a:r>
              <a:rPr lang="en-US" b="1" dirty="0">
                <a:latin typeface="Cambria" panose="02040503050406030204" pitchFamily="18" charset="0"/>
                <a:ea typeface="Cambria" panose="02040503050406030204" pitchFamily="18" charset="0"/>
              </a:rPr>
              <a:t>"</a:t>
            </a:r>
            <a:r>
              <a:rPr lang="en-US" b="1" i="1" dirty="0">
                <a:latin typeface="Cambria" panose="02040503050406030204" pitchFamily="18" charset="0"/>
                <a:ea typeface="Cambria" panose="02040503050406030204" pitchFamily="18" charset="0"/>
              </a:rPr>
              <a:t>Mechanisms </a:t>
            </a:r>
            <a:r>
              <a:rPr lang="pl-PL" b="1" i="1" dirty="0" smtClean="0">
                <a:latin typeface="Cambria" panose="02040503050406030204" pitchFamily="18" charset="0"/>
                <a:ea typeface="Cambria" panose="02040503050406030204" pitchFamily="18" charset="0"/>
              </a:rPr>
              <a:t>o</a:t>
            </a:r>
            <a:r>
              <a:rPr lang="en-US" b="1" i="1" dirty="0" smtClean="0">
                <a:latin typeface="Cambria" panose="02040503050406030204" pitchFamily="18" charset="0"/>
                <a:ea typeface="Cambria" panose="02040503050406030204" pitchFamily="18" charset="0"/>
              </a:rPr>
              <a:t>f </a:t>
            </a:r>
            <a:r>
              <a:rPr lang="en-US" b="1" i="1" dirty="0">
                <a:latin typeface="Cambria" panose="02040503050406030204" pitchFamily="18" charset="0"/>
                <a:ea typeface="Cambria" panose="02040503050406030204" pitchFamily="18" charset="0"/>
              </a:rPr>
              <a:t>Pathological Processes </a:t>
            </a:r>
            <a:r>
              <a:rPr lang="pl-PL" b="1" i="1" dirty="0" smtClean="0">
                <a:latin typeface="Cambria" panose="02040503050406030204" pitchFamily="18" charset="0"/>
                <a:ea typeface="Cambria" panose="02040503050406030204" pitchFamily="18" charset="0"/>
              </a:rPr>
              <a:t>a</a:t>
            </a:r>
            <a:r>
              <a:rPr lang="en-US" b="1" i="1" dirty="0" err="1" smtClean="0">
                <a:latin typeface="Cambria" panose="02040503050406030204" pitchFamily="18" charset="0"/>
                <a:ea typeface="Cambria" panose="02040503050406030204" pitchFamily="18" charset="0"/>
              </a:rPr>
              <a:t>nd</a:t>
            </a:r>
            <a:r>
              <a:rPr lang="en-US" b="1" i="1" dirty="0" smtClean="0">
                <a:latin typeface="Cambria" panose="02040503050406030204" pitchFamily="18" charset="0"/>
                <a:ea typeface="Cambria" panose="02040503050406030204" pitchFamily="18" charset="0"/>
              </a:rPr>
              <a:t> </a:t>
            </a:r>
            <a:r>
              <a:rPr lang="en-US" b="1" i="1" dirty="0">
                <a:latin typeface="Cambria" panose="02040503050406030204" pitchFamily="18" charset="0"/>
                <a:ea typeface="Cambria" panose="02040503050406030204" pitchFamily="18" charset="0"/>
              </a:rPr>
              <a:t>Diseases Development </a:t>
            </a:r>
            <a:r>
              <a:rPr lang="pl-PL" b="1" i="1" dirty="0" smtClean="0">
                <a:latin typeface="Cambria" panose="02040503050406030204" pitchFamily="18" charset="0"/>
                <a:ea typeface="Cambria" panose="02040503050406030204" pitchFamily="18" charset="0"/>
              </a:rPr>
              <a:t>a</a:t>
            </a:r>
            <a:r>
              <a:rPr lang="en-US" b="1" i="1" dirty="0" err="1" smtClean="0">
                <a:latin typeface="Cambria" panose="02040503050406030204" pitchFamily="18" charset="0"/>
                <a:ea typeface="Cambria" panose="02040503050406030204" pitchFamily="18" charset="0"/>
              </a:rPr>
              <a:t>nd</a:t>
            </a:r>
            <a:r>
              <a:rPr lang="en-US" b="1" i="1" dirty="0" smtClean="0">
                <a:latin typeface="Cambria" panose="02040503050406030204" pitchFamily="18" charset="0"/>
                <a:ea typeface="Cambria" panose="02040503050406030204" pitchFamily="18" charset="0"/>
              </a:rPr>
              <a:t> </a:t>
            </a:r>
            <a:r>
              <a:rPr lang="pl-PL" b="1" i="1" dirty="0" smtClean="0">
                <a:latin typeface="Cambria" panose="02040503050406030204" pitchFamily="18" charset="0"/>
                <a:ea typeface="Cambria" panose="02040503050406030204" pitchFamily="18" charset="0"/>
              </a:rPr>
              <a:t>t</a:t>
            </a:r>
            <a:r>
              <a:rPr lang="en-US" b="1" i="1" dirty="0" smtClean="0">
                <a:latin typeface="Cambria" panose="02040503050406030204" pitchFamily="18" charset="0"/>
                <a:ea typeface="Cambria" panose="02040503050406030204" pitchFamily="18" charset="0"/>
              </a:rPr>
              <a:t>heir </a:t>
            </a:r>
            <a:r>
              <a:rPr lang="en-US" b="1" i="1" dirty="0">
                <a:latin typeface="Cambria" panose="02040503050406030204" pitchFamily="18" charset="0"/>
                <a:ea typeface="Cambria" panose="02040503050406030204" pitchFamily="18" charset="0"/>
              </a:rPr>
              <a:t>Pharmacological Correction</a:t>
            </a:r>
            <a:r>
              <a:rPr lang="en-US" b="1" dirty="0">
                <a:latin typeface="Cambria" panose="02040503050406030204" pitchFamily="18" charset="0"/>
                <a:ea typeface="Cambria" panose="02040503050406030204" pitchFamily="18" charset="0"/>
              </a:rPr>
              <a:t>"</a:t>
            </a:r>
            <a:endParaRPr lang="pl-PL" b="1" dirty="0">
              <a:latin typeface="Cambria" panose="02040503050406030204" pitchFamily="18" charset="0"/>
              <a:ea typeface="Cambria" panose="02040503050406030204" pitchFamily="18" charset="0"/>
            </a:endParaRPr>
          </a:p>
        </p:txBody>
      </p:sp>
      <p:pic>
        <p:nvPicPr>
          <p:cNvPr id="10" name="Obraz 9">
            <a:extLst>
              <a:ext uri="{FF2B5EF4-FFF2-40B4-BE49-F238E27FC236}">
                <a16:creationId xmlns:a16="http://schemas.microsoft.com/office/drawing/2014/main" xmlns="" id="{4CBBA049-9B2F-7B52-95CC-420C4796A4BE}"/>
              </a:ext>
            </a:extLst>
          </p:cNvPr>
          <p:cNvPicPr>
            <a:picLocks noChangeAspect="1"/>
          </p:cNvPicPr>
          <p:nvPr/>
        </p:nvPicPr>
        <p:blipFill>
          <a:blip r:embed="rId7"/>
          <a:stretch>
            <a:fillRect/>
          </a:stretch>
        </p:blipFill>
        <p:spPr>
          <a:xfrm>
            <a:off x="117342" y="245878"/>
            <a:ext cx="3194029" cy="1589373"/>
          </a:xfrm>
          <a:prstGeom prst="rect">
            <a:avLst/>
          </a:prstGeom>
        </p:spPr>
      </p:pic>
    </p:spTree>
    <p:extLst>
      <p:ext uri="{BB962C8B-B14F-4D97-AF65-F5344CB8AC3E}">
        <p14:creationId xmlns:p14="http://schemas.microsoft.com/office/powerpoint/2010/main" val="29332010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pattFill prst="pct5">
          <a:fgClr>
            <a:srgbClr val="00B050"/>
          </a:fgClr>
          <a:bgClr>
            <a:schemeClr val="bg1"/>
          </a:bgClr>
        </a:pattFill>
        <a:effectLst/>
      </p:bgPr>
    </p:bg>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F442E256-D7AD-10B7-4BB6-7342A81818CA}"/>
              </a:ext>
            </a:extLst>
          </p:cNvPr>
          <p:cNvSpPr>
            <a:spLocks noGrp="1"/>
          </p:cNvSpPr>
          <p:nvPr>
            <p:ph type="title"/>
          </p:nvPr>
        </p:nvSpPr>
        <p:spPr>
          <a:xfrm>
            <a:off x="838200" y="169345"/>
            <a:ext cx="10515600" cy="736177"/>
          </a:xfrm>
        </p:spPr>
        <p:txBody>
          <a:bodyPr>
            <a:normAutofit/>
          </a:bodyPr>
          <a:lstStyle/>
          <a:p>
            <a:pPr algn="ctr"/>
            <a:r>
              <a:rPr lang="pl-PL" sz="2800" b="1" dirty="0" err="1">
                <a:latin typeface="Cambria" panose="02040503050406030204" pitchFamily="18" charset="0"/>
                <a:ea typeface="Cambria" panose="02040503050406030204" pitchFamily="18" charset="0"/>
              </a:rPr>
              <a:t>Research</a:t>
            </a:r>
            <a:r>
              <a:rPr lang="pl-PL" sz="2800" b="1" dirty="0">
                <a:latin typeface="Cambria" panose="02040503050406030204" pitchFamily="18" charset="0"/>
                <a:ea typeface="Cambria" panose="02040503050406030204" pitchFamily="18" charset="0"/>
              </a:rPr>
              <a:t> </a:t>
            </a:r>
            <a:r>
              <a:rPr lang="pl-PL" sz="2800" b="1" dirty="0" err="1">
                <a:latin typeface="Cambria" panose="02040503050406030204" pitchFamily="18" charset="0"/>
                <a:ea typeface="Cambria" panose="02040503050406030204" pitchFamily="18" charset="0"/>
              </a:rPr>
              <a:t>methods</a:t>
            </a:r>
            <a:endParaRPr lang="pl-PL" sz="2800" b="1" dirty="0"/>
          </a:p>
        </p:txBody>
      </p:sp>
      <p:sp>
        <p:nvSpPr>
          <p:cNvPr id="3" name="Symbol zastępczy zawartości 2">
            <a:extLst>
              <a:ext uri="{FF2B5EF4-FFF2-40B4-BE49-F238E27FC236}">
                <a16:creationId xmlns:a16="http://schemas.microsoft.com/office/drawing/2014/main" xmlns="" id="{5902DF43-0000-CE7E-06B1-F79A04F0DFA1}"/>
              </a:ext>
            </a:extLst>
          </p:cNvPr>
          <p:cNvSpPr>
            <a:spLocks noGrp="1"/>
          </p:cNvSpPr>
          <p:nvPr>
            <p:ph idx="1"/>
          </p:nvPr>
        </p:nvSpPr>
        <p:spPr>
          <a:xfrm>
            <a:off x="284085" y="1664196"/>
            <a:ext cx="5459766" cy="4567928"/>
          </a:xfrm>
        </p:spPr>
        <p:txBody>
          <a:bodyPr>
            <a:normAutofit/>
          </a:bodyPr>
          <a:lstStyle/>
          <a:p>
            <a:pPr algn="just"/>
            <a:r>
              <a:rPr lang="en-US" sz="1800" dirty="0">
                <a:latin typeface="Cambria" panose="02040503050406030204" pitchFamily="18" charset="0"/>
                <a:ea typeface="Cambria" panose="02040503050406030204" pitchFamily="18" charset="0"/>
              </a:rPr>
              <a:t>Lipid peroxidation markers were determined by measuring the concentration of 2-thiobarbituric acid reactive products (TBARS),</a:t>
            </a:r>
          </a:p>
          <a:p>
            <a:pPr algn="just"/>
            <a:endParaRPr lang="en-US" sz="1800" dirty="0">
              <a:latin typeface="Cambria" panose="02040503050406030204" pitchFamily="18" charset="0"/>
              <a:ea typeface="Cambria" panose="02040503050406030204" pitchFamily="18" charset="0"/>
            </a:endParaRPr>
          </a:p>
          <a:p>
            <a:pPr algn="just"/>
            <a:r>
              <a:rPr lang="en-US" sz="1800" dirty="0">
                <a:latin typeface="Cambria" panose="02040503050406030204" pitchFamily="18" charset="0"/>
                <a:ea typeface="Cambria" panose="02040503050406030204" pitchFamily="18" charset="0"/>
              </a:rPr>
              <a:t>the </a:t>
            </a:r>
            <a:r>
              <a:rPr lang="pl-PL" sz="1800" dirty="0">
                <a:latin typeface="Cambria" panose="02040503050406030204" pitchFamily="18" charset="0"/>
                <a:ea typeface="Cambria" panose="02040503050406030204" pitchFamily="18" charset="0"/>
              </a:rPr>
              <a:t>end</a:t>
            </a:r>
            <a:r>
              <a:rPr lang="en-US" sz="1800" dirty="0">
                <a:latin typeface="Cambria" panose="02040503050406030204" pitchFamily="18" charset="0"/>
                <a:ea typeface="Cambria" panose="02040503050406030204" pitchFamily="18" charset="0"/>
              </a:rPr>
              <a:t> product of lip</a:t>
            </a:r>
            <a:r>
              <a:rPr lang="pl-PL" sz="1800" dirty="0">
                <a:latin typeface="Cambria" panose="02040503050406030204" pitchFamily="18" charset="0"/>
                <a:ea typeface="Cambria" panose="02040503050406030204" pitchFamily="18" charset="0"/>
              </a:rPr>
              <a:t>id </a:t>
            </a:r>
            <a:r>
              <a:rPr lang="en-US" sz="1800" dirty="0">
                <a:latin typeface="Cambria" panose="02040503050406030204" pitchFamily="18" charset="0"/>
                <a:ea typeface="Cambria" panose="02040503050406030204" pitchFamily="18" charset="0"/>
              </a:rPr>
              <a:t>peroxidation: </a:t>
            </a:r>
            <a:r>
              <a:rPr lang="en-US" sz="1800" b="1" dirty="0" err="1">
                <a:latin typeface="Cambria" panose="02040503050406030204" pitchFamily="18" charset="0"/>
                <a:ea typeface="Cambria" panose="02040503050406030204" pitchFamily="18" charset="0"/>
              </a:rPr>
              <a:t>malon</a:t>
            </a:r>
            <a:r>
              <a:rPr lang="pl-PL" sz="1800" b="1" dirty="0" err="1">
                <a:latin typeface="Cambria" panose="02040503050406030204" pitchFamily="18" charset="0"/>
                <a:ea typeface="Cambria" panose="02040503050406030204" pitchFamily="18" charset="0"/>
              </a:rPr>
              <a:t>ic</a:t>
            </a:r>
            <a:r>
              <a:rPr lang="pl-PL" sz="1800" b="1" dirty="0">
                <a:latin typeface="Cambria" panose="02040503050406030204" pitchFamily="18" charset="0"/>
                <a:ea typeface="Cambria" panose="02040503050406030204" pitchFamily="18" charset="0"/>
              </a:rPr>
              <a:t> </a:t>
            </a:r>
            <a:r>
              <a:rPr lang="en-US" sz="1800" b="1" dirty="0">
                <a:latin typeface="Cambria" panose="02040503050406030204" pitchFamily="18" charset="0"/>
                <a:ea typeface="Cambria" panose="02040503050406030204" pitchFamily="18" charset="0"/>
              </a:rPr>
              <a:t>dialdehyde (MDA)</a:t>
            </a:r>
            <a:r>
              <a:rPr lang="en-US" sz="1800" dirty="0">
                <a:latin typeface="Cambria" panose="02040503050406030204" pitchFamily="18" charset="0"/>
                <a:ea typeface="Cambria" panose="02040503050406030204" pitchFamily="18" charset="0"/>
              </a:rPr>
              <a:t>,</a:t>
            </a:r>
          </a:p>
          <a:p>
            <a:pPr algn="just"/>
            <a:endParaRPr lang="en-US" sz="1800" dirty="0">
              <a:latin typeface="Cambria" panose="02040503050406030204" pitchFamily="18" charset="0"/>
              <a:ea typeface="Cambria" panose="02040503050406030204" pitchFamily="18" charset="0"/>
            </a:endParaRPr>
          </a:p>
          <a:p>
            <a:pPr algn="just"/>
            <a:r>
              <a:rPr lang="en-US" sz="1800" dirty="0">
                <a:latin typeface="Cambria" panose="02040503050406030204" pitchFamily="18" charset="0"/>
                <a:ea typeface="Cambria" panose="02040503050406030204" pitchFamily="18" charset="0"/>
              </a:rPr>
              <a:t>MDA reacts with 2-thiobarbituric acid (TBA) to </a:t>
            </a:r>
            <a:r>
              <a:rPr lang="pl-PL" sz="1800" dirty="0" err="1">
                <a:latin typeface="Cambria" panose="02040503050406030204" pitchFamily="18" charset="0"/>
                <a:ea typeface="Cambria" panose="02040503050406030204" pitchFamily="18" charset="0"/>
              </a:rPr>
              <a:t>result</a:t>
            </a:r>
            <a:r>
              <a:rPr lang="en-US" sz="1800" dirty="0">
                <a:latin typeface="Cambria" panose="02040503050406030204" pitchFamily="18" charset="0"/>
                <a:ea typeface="Cambria" panose="02040503050406030204" pitchFamily="18" charset="0"/>
              </a:rPr>
              <a:t> a </a:t>
            </a:r>
            <a:r>
              <a:rPr lang="en-US" sz="1800" b="1" dirty="0">
                <a:latin typeface="Cambria" panose="02040503050406030204" pitchFamily="18" charset="0"/>
                <a:ea typeface="Cambria" panose="02040503050406030204" pitchFamily="18" charset="0"/>
              </a:rPr>
              <a:t>colored </a:t>
            </a:r>
            <a:r>
              <a:rPr lang="en-US" sz="1800" b="1" dirty="0" err="1">
                <a:latin typeface="Cambria" panose="02040503050406030204" pitchFamily="18" charset="0"/>
                <a:ea typeface="Cambria" panose="02040503050406030204" pitchFamily="18" charset="0"/>
              </a:rPr>
              <a:t>trimethine</a:t>
            </a:r>
            <a:r>
              <a:rPr lang="en-US" sz="1800" b="1" dirty="0">
                <a:latin typeface="Cambria" panose="02040503050406030204" pitchFamily="18" charset="0"/>
                <a:ea typeface="Cambria" panose="02040503050406030204" pitchFamily="18" charset="0"/>
              </a:rPr>
              <a:t> complex</a:t>
            </a:r>
            <a:r>
              <a:rPr lang="pl-PL" sz="1800" b="1" dirty="0">
                <a:latin typeface="Cambria" panose="02040503050406030204" pitchFamily="18" charset="0"/>
                <a:ea typeface="Cambria" panose="02040503050406030204" pitchFamily="18" charset="0"/>
              </a:rPr>
              <a:t>.</a:t>
            </a:r>
          </a:p>
          <a:p>
            <a:pPr algn="just"/>
            <a:endParaRPr lang="pl-PL" sz="1800" b="1" dirty="0">
              <a:latin typeface="Cambria" panose="02040503050406030204" pitchFamily="18" charset="0"/>
              <a:ea typeface="Cambria" panose="02040503050406030204" pitchFamily="18" charset="0"/>
            </a:endParaRPr>
          </a:p>
          <a:p>
            <a:pPr algn="just"/>
            <a:r>
              <a:rPr lang="en-US" sz="1800" dirty="0">
                <a:latin typeface="Cambria" panose="02040503050406030204" pitchFamily="18" charset="0"/>
              </a:rPr>
              <a:t>Lipid </a:t>
            </a:r>
            <a:r>
              <a:rPr lang="pl-PL" sz="1800" dirty="0">
                <a:latin typeface="Cambria" panose="02040503050406030204" pitchFamily="18" charset="0"/>
              </a:rPr>
              <a:t>per</a:t>
            </a:r>
            <a:r>
              <a:rPr lang="en-US" sz="1800" dirty="0">
                <a:latin typeface="Cambria" panose="02040503050406030204" pitchFamily="18" charset="0"/>
              </a:rPr>
              <a:t>oxidation was evaluated by TBARS according to the method described by </a:t>
            </a:r>
            <a:r>
              <a:rPr lang="en-US" sz="1800" dirty="0" err="1">
                <a:latin typeface="Cambria" panose="02040503050406030204" pitchFamily="18" charset="0"/>
              </a:rPr>
              <a:t>Kamyshnikov</a:t>
            </a:r>
            <a:r>
              <a:rPr lang="en-US" sz="1800" dirty="0">
                <a:latin typeface="Cambria" panose="02040503050406030204" pitchFamily="18" charset="0"/>
              </a:rPr>
              <a:t> (2004) with some modifications. TBARS were calculated as </a:t>
            </a:r>
            <a:r>
              <a:rPr lang="en-US" sz="1800" dirty="0" err="1">
                <a:latin typeface="Cambria" panose="02040503050406030204" pitchFamily="18" charset="0"/>
              </a:rPr>
              <a:t>nmoles</a:t>
            </a:r>
            <a:r>
              <a:rPr lang="en-US" sz="1800" dirty="0">
                <a:latin typeface="Cambria" panose="02040503050406030204" pitchFamily="18" charset="0"/>
              </a:rPr>
              <a:t> of malonic dialdehyde (MDA) per </a:t>
            </a:r>
            <a:r>
              <a:rPr lang="pl-PL" sz="1800" dirty="0" err="1">
                <a:latin typeface="Cambria" panose="02040503050406030204" pitchFamily="18" charset="0"/>
              </a:rPr>
              <a:t>mL</a:t>
            </a:r>
            <a:r>
              <a:rPr lang="en-US" sz="1800" dirty="0">
                <a:latin typeface="Cambria" panose="02040503050406030204" pitchFamily="18" charset="0"/>
              </a:rPr>
              <a:t>.</a:t>
            </a:r>
            <a:endParaRPr lang="pl-PL" sz="1800" dirty="0">
              <a:latin typeface="Cambria" panose="02040503050406030204" pitchFamily="18" charset="0"/>
            </a:endParaRPr>
          </a:p>
          <a:p>
            <a:pPr algn="just"/>
            <a:endParaRPr lang="en-US" sz="1800" b="1" dirty="0">
              <a:latin typeface="Cambria" panose="02040503050406030204" pitchFamily="18" charset="0"/>
              <a:ea typeface="Cambria" panose="02040503050406030204" pitchFamily="18" charset="0"/>
            </a:endParaRPr>
          </a:p>
        </p:txBody>
      </p:sp>
      <p:sp>
        <p:nvSpPr>
          <p:cNvPr id="5" name="Symbol zastępczy numeru slajdu 4">
            <a:extLst>
              <a:ext uri="{FF2B5EF4-FFF2-40B4-BE49-F238E27FC236}">
                <a16:creationId xmlns:a16="http://schemas.microsoft.com/office/drawing/2014/main" xmlns="" id="{326A24F2-6F64-1FC8-F5DF-5E6F4F583564}"/>
              </a:ext>
            </a:extLst>
          </p:cNvPr>
          <p:cNvSpPr>
            <a:spLocks noGrp="1"/>
          </p:cNvSpPr>
          <p:nvPr>
            <p:ph type="sldNum" sz="quarter" idx="12"/>
          </p:nvPr>
        </p:nvSpPr>
        <p:spPr/>
        <p:txBody>
          <a:bodyPr/>
          <a:lstStyle/>
          <a:p>
            <a:fld id="{11B3733C-7411-4FFD-9068-67F5D29C9270}" type="slidenum">
              <a:rPr lang="pl-PL" b="1" smtClean="0">
                <a:solidFill>
                  <a:schemeClr val="tx1"/>
                </a:solidFill>
                <a:latin typeface="Cambria" panose="02040503050406030204" pitchFamily="18" charset="0"/>
                <a:ea typeface="Cambria" panose="02040503050406030204" pitchFamily="18" charset="0"/>
              </a:rPr>
              <a:t>10</a:t>
            </a:fld>
            <a:endParaRPr lang="pl-PL" b="1" dirty="0">
              <a:solidFill>
                <a:schemeClr val="tx1"/>
              </a:solidFill>
              <a:latin typeface="Cambria" panose="02040503050406030204" pitchFamily="18" charset="0"/>
              <a:ea typeface="Cambria" panose="02040503050406030204" pitchFamily="18" charset="0"/>
            </a:endParaRPr>
          </a:p>
        </p:txBody>
      </p:sp>
      <p:sp>
        <p:nvSpPr>
          <p:cNvPr id="6" name="pole tekstowe 5">
            <a:extLst>
              <a:ext uri="{FF2B5EF4-FFF2-40B4-BE49-F238E27FC236}">
                <a16:creationId xmlns:a16="http://schemas.microsoft.com/office/drawing/2014/main" xmlns="" id="{620245A3-7FBF-8651-B941-CB21F0AB977B}"/>
              </a:ext>
            </a:extLst>
          </p:cNvPr>
          <p:cNvSpPr txBox="1"/>
          <p:nvPr/>
        </p:nvSpPr>
        <p:spPr>
          <a:xfrm>
            <a:off x="586020" y="935133"/>
            <a:ext cx="5157831" cy="369332"/>
          </a:xfrm>
          <a:prstGeom prst="rect">
            <a:avLst/>
          </a:prstGeom>
          <a:noFill/>
        </p:spPr>
        <p:txBody>
          <a:bodyPr wrap="square" rtlCol="0">
            <a:spAutoFit/>
          </a:bodyPr>
          <a:lstStyle/>
          <a:p>
            <a:r>
              <a:rPr lang="en-US" b="1" dirty="0">
                <a:latin typeface="Cambria" panose="02040503050406030204" pitchFamily="18" charset="0"/>
                <a:ea typeface="Cambria" panose="02040503050406030204" pitchFamily="18" charset="0"/>
              </a:rPr>
              <a:t>1. MARKERS OF LIPID PEROXIDATION</a:t>
            </a:r>
          </a:p>
        </p:txBody>
      </p:sp>
      <p:pic>
        <p:nvPicPr>
          <p:cNvPr id="3074" name="Picture 2" descr="Trouble With TBARS">
            <a:extLst>
              <a:ext uri="{FF2B5EF4-FFF2-40B4-BE49-F238E27FC236}">
                <a16:creationId xmlns:a16="http://schemas.microsoft.com/office/drawing/2014/main" xmlns="" id="{2345797E-8A75-A744-361C-C375572EA9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964448"/>
            <a:ext cx="5844466" cy="2025169"/>
          </a:xfrm>
          <a:prstGeom prst="rect">
            <a:avLst/>
          </a:prstGeom>
          <a:noFill/>
          <a:extLst>
            <a:ext uri="{909E8E84-426E-40DD-AFC4-6F175D3DCCD1}">
              <a14:hiddenFill xmlns:a14="http://schemas.microsoft.com/office/drawing/2010/main">
                <a:solidFill>
                  <a:srgbClr val="FFFFFF"/>
                </a:solidFill>
              </a14:hiddenFill>
            </a:ext>
          </a:extLst>
        </p:spPr>
      </p:pic>
      <p:pic>
        <p:nvPicPr>
          <p:cNvPr id="8" name="Obraz 7">
            <a:extLst>
              <a:ext uri="{FF2B5EF4-FFF2-40B4-BE49-F238E27FC236}">
                <a16:creationId xmlns:a16="http://schemas.microsoft.com/office/drawing/2014/main" xmlns="" id="{AAA75B0E-2E34-5520-9FB8-1B24D1FDF446}"/>
              </a:ext>
            </a:extLst>
          </p:cNvPr>
          <p:cNvPicPr>
            <a:picLocks noChangeAspect="1"/>
          </p:cNvPicPr>
          <p:nvPr/>
        </p:nvPicPr>
        <p:blipFill>
          <a:blip r:embed="rId3"/>
          <a:stretch>
            <a:fillRect/>
          </a:stretch>
        </p:blipFill>
        <p:spPr>
          <a:xfrm>
            <a:off x="7736799" y="3242248"/>
            <a:ext cx="2663389" cy="1938865"/>
          </a:xfrm>
          <a:prstGeom prst="rect">
            <a:avLst/>
          </a:prstGeom>
        </p:spPr>
      </p:pic>
      <p:cxnSp>
        <p:nvCxnSpPr>
          <p:cNvPr id="9" name="Łącznik prosty ze strzałką 8">
            <a:extLst>
              <a:ext uri="{FF2B5EF4-FFF2-40B4-BE49-F238E27FC236}">
                <a16:creationId xmlns:a16="http://schemas.microsoft.com/office/drawing/2014/main" xmlns="" id="{CB314674-B611-ADAD-A826-6F9045E6369E}"/>
              </a:ext>
            </a:extLst>
          </p:cNvPr>
          <p:cNvCxnSpPr>
            <a:cxnSpLocks/>
          </p:cNvCxnSpPr>
          <p:nvPr/>
        </p:nvCxnSpPr>
        <p:spPr>
          <a:xfrm flipV="1">
            <a:off x="4940423" y="4059540"/>
            <a:ext cx="2672179" cy="248575"/>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cxnSp>
        <p:nvCxnSpPr>
          <p:cNvPr id="12" name="Łącznik prosty ze strzałką 11">
            <a:extLst>
              <a:ext uri="{FF2B5EF4-FFF2-40B4-BE49-F238E27FC236}">
                <a16:creationId xmlns:a16="http://schemas.microsoft.com/office/drawing/2014/main" xmlns="" id="{51770FD5-D9C6-32CC-38F4-BDF48810DD74}"/>
              </a:ext>
            </a:extLst>
          </p:cNvPr>
          <p:cNvCxnSpPr>
            <a:cxnSpLocks/>
          </p:cNvCxnSpPr>
          <p:nvPr/>
        </p:nvCxnSpPr>
        <p:spPr>
          <a:xfrm flipV="1">
            <a:off x="3950563" y="1950458"/>
            <a:ext cx="2503503" cy="1012178"/>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sp>
        <p:nvSpPr>
          <p:cNvPr id="11" name="Symbol zastępczy stopki 3">
            <a:extLst>
              <a:ext uri="{FF2B5EF4-FFF2-40B4-BE49-F238E27FC236}">
                <a16:creationId xmlns:a16="http://schemas.microsoft.com/office/drawing/2014/main" xmlns="" id="{B564F56E-C3E7-0E58-A460-BDEAABB6A844}"/>
              </a:ext>
            </a:extLst>
          </p:cNvPr>
          <p:cNvSpPr>
            <a:spLocks noGrp="1"/>
          </p:cNvSpPr>
          <p:nvPr>
            <p:ph type="ftr" sz="quarter" idx="11"/>
          </p:nvPr>
        </p:nvSpPr>
        <p:spPr>
          <a:xfrm>
            <a:off x="1523673" y="6356352"/>
            <a:ext cx="8765545" cy="365125"/>
          </a:xfrm>
        </p:spPr>
        <p:txBody>
          <a:bodyPr/>
          <a:lstStyle/>
          <a:p>
            <a:r>
              <a:rPr lang="en-US" b="1" dirty="0">
                <a:solidFill>
                  <a:schemeClr val="tx1">
                    <a:lumMod val="95000"/>
                    <a:lumOff val="5000"/>
                  </a:schemeClr>
                </a:solidFill>
                <a:latin typeface="Cambria" panose="02040503050406030204" pitchFamily="18" charset="0"/>
                <a:ea typeface="Cambria" panose="02040503050406030204" pitchFamily="18" charset="0"/>
              </a:rPr>
              <a:t>"Mechanisms </a:t>
            </a:r>
            <a:r>
              <a:rPr lang="pl-PL" b="1" dirty="0" smtClean="0">
                <a:solidFill>
                  <a:schemeClr val="tx1">
                    <a:lumMod val="95000"/>
                    <a:lumOff val="5000"/>
                  </a:schemeClr>
                </a:solidFill>
                <a:latin typeface="Cambria" panose="02040503050406030204" pitchFamily="18" charset="0"/>
                <a:ea typeface="Cambria" panose="02040503050406030204" pitchFamily="18" charset="0"/>
              </a:rPr>
              <a:t>o</a:t>
            </a:r>
            <a:r>
              <a:rPr lang="en-US" b="1" dirty="0" smtClean="0">
                <a:solidFill>
                  <a:schemeClr val="tx1">
                    <a:lumMod val="95000"/>
                    <a:lumOff val="5000"/>
                  </a:schemeClr>
                </a:solidFill>
                <a:latin typeface="Cambria" panose="02040503050406030204" pitchFamily="18" charset="0"/>
                <a:ea typeface="Cambria" panose="02040503050406030204" pitchFamily="18" charset="0"/>
              </a:rPr>
              <a:t>f </a:t>
            </a:r>
            <a:r>
              <a:rPr lang="en-US" b="1" dirty="0">
                <a:solidFill>
                  <a:schemeClr val="tx1">
                    <a:lumMod val="95000"/>
                    <a:lumOff val="5000"/>
                  </a:schemeClr>
                </a:solidFill>
                <a:latin typeface="Cambria" panose="02040503050406030204" pitchFamily="18" charset="0"/>
                <a:ea typeface="Cambria" panose="02040503050406030204" pitchFamily="18" charset="0"/>
              </a:rPr>
              <a:t>Pathological Processes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Diseases Development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Their Pharmacological Correction</a:t>
            </a:r>
            <a:endParaRPr lang="pl-PL" b="1" dirty="0">
              <a:solidFill>
                <a:schemeClr val="tx1">
                  <a:lumMod val="95000"/>
                  <a:lumOff val="5000"/>
                </a:schemeClr>
              </a:solidFill>
              <a:latin typeface="Cambria" panose="02040503050406030204" pitchFamily="18" charset="0"/>
              <a:ea typeface="Cambria" panose="02040503050406030204" pitchFamily="18" charset="0"/>
            </a:endParaRPr>
          </a:p>
          <a:p>
            <a:r>
              <a:rPr lang="pl-PL" b="1" dirty="0" err="1">
                <a:solidFill>
                  <a:schemeClr val="tx1">
                    <a:lumMod val="95000"/>
                    <a:lumOff val="5000"/>
                  </a:schemeClr>
                </a:solidFill>
                <a:latin typeface="Cambria" panose="02040503050406030204" pitchFamily="18" charset="0"/>
                <a:ea typeface="Cambria" panose="02040503050406030204" pitchFamily="18" charset="0"/>
              </a:rPr>
              <a:t>November</a:t>
            </a:r>
            <a:r>
              <a:rPr lang="pl-PL" b="1" dirty="0">
                <a:solidFill>
                  <a:schemeClr val="tx1">
                    <a:lumMod val="95000"/>
                    <a:lumOff val="5000"/>
                  </a:schemeClr>
                </a:solidFill>
                <a:latin typeface="Cambria" panose="02040503050406030204" pitchFamily="18" charset="0"/>
                <a:ea typeface="Cambria" panose="02040503050406030204" pitchFamily="18" charset="0"/>
              </a:rPr>
              <a:t> 17, 2022, </a:t>
            </a:r>
            <a:r>
              <a:rPr lang="pl-PL" b="1" dirty="0" err="1">
                <a:solidFill>
                  <a:schemeClr val="tx1">
                    <a:lumMod val="95000"/>
                    <a:lumOff val="5000"/>
                  </a:schemeClr>
                </a:solidFill>
                <a:latin typeface="Cambria" panose="02040503050406030204" pitchFamily="18" charset="0"/>
                <a:ea typeface="Cambria" panose="02040503050406030204" pitchFamily="18" charset="0"/>
              </a:rPr>
              <a:t>Kharkiv</a:t>
            </a:r>
            <a:endParaRPr lang="pl-PL" b="1" dirty="0">
              <a:solidFill>
                <a:schemeClr val="tx1">
                  <a:lumMod val="95000"/>
                  <a:lumOff val="5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0408555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pattFill prst="pct5">
          <a:fgClr>
            <a:srgbClr val="00B050"/>
          </a:fgClr>
          <a:bgClr>
            <a:schemeClr val="bg1"/>
          </a:bgClr>
        </a:pattFill>
        <a:effectLst/>
      </p:bgPr>
    </p:bg>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F442E256-D7AD-10B7-4BB6-7342A81818CA}"/>
              </a:ext>
            </a:extLst>
          </p:cNvPr>
          <p:cNvSpPr>
            <a:spLocks noGrp="1"/>
          </p:cNvSpPr>
          <p:nvPr>
            <p:ph type="title"/>
          </p:nvPr>
        </p:nvSpPr>
        <p:spPr>
          <a:xfrm>
            <a:off x="838200" y="169345"/>
            <a:ext cx="10515600" cy="629645"/>
          </a:xfrm>
        </p:spPr>
        <p:txBody>
          <a:bodyPr>
            <a:normAutofit/>
          </a:bodyPr>
          <a:lstStyle/>
          <a:p>
            <a:pPr algn="ctr"/>
            <a:r>
              <a:rPr lang="pl-PL" sz="2800" b="1" dirty="0" err="1">
                <a:latin typeface="Cambria" panose="02040503050406030204" pitchFamily="18" charset="0"/>
                <a:ea typeface="Cambria" panose="02040503050406030204" pitchFamily="18" charset="0"/>
              </a:rPr>
              <a:t>Research</a:t>
            </a:r>
            <a:r>
              <a:rPr lang="pl-PL" sz="2800" b="1" dirty="0">
                <a:latin typeface="Cambria" panose="02040503050406030204" pitchFamily="18" charset="0"/>
                <a:ea typeface="Cambria" panose="02040503050406030204" pitchFamily="18" charset="0"/>
              </a:rPr>
              <a:t> </a:t>
            </a:r>
            <a:r>
              <a:rPr lang="pl-PL" sz="2800" b="1" dirty="0" err="1">
                <a:latin typeface="Cambria" panose="02040503050406030204" pitchFamily="18" charset="0"/>
                <a:ea typeface="Cambria" panose="02040503050406030204" pitchFamily="18" charset="0"/>
              </a:rPr>
              <a:t>methods</a:t>
            </a:r>
            <a:endParaRPr lang="pl-PL" sz="2800" b="1" dirty="0"/>
          </a:p>
        </p:txBody>
      </p:sp>
      <p:sp>
        <p:nvSpPr>
          <p:cNvPr id="3" name="Symbol zastępczy zawartości 2">
            <a:extLst>
              <a:ext uri="{FF2B5EF4-FFF2-40B4-BE49-F238E27FC236}">
                <a16:creationId xmlns:a16="http://schemas.microsoft.com/office/drawing/2014/main" xmlns="" id="{5902DF43-0000-CE7E-06B1-F79A04F0DFA1}"/>
              </a:ext>
            </a:extLst>
          </p:cNvPr>
          <p:cNvSpPr>
            <a:spLocks noGrp="1"/>
          </p:cNvSpPr>
          <p:nvPr>
            <p:ph idx="1"/>
          </p:nvPr>
        </p:nvSpPr>
        <p:spPr>
          <a:xfrm>
            <a:off x="346229" y="1853831"/>
            <a:ext cx="5939161" cy="4209618"/>
          </a:xfrm>
        </p:spPr>
        <p:txBody>
          <a:bodyPr>
            <a:noAutofit/>
          </a:bodyPr>
          <a:lstStyle/>
          <a:p>
            <a:r>
              <a:rPr lang="en-US" sz="2000" dirty="0">
                <a:latin typeface="Cambria" panose="02040503050406030204" pitchFamily="18" charset="0"/>
              </a:rPr>
              <a:t>The rate of protein oxidative destruction was estimated from the reaction of the resultant carbonyl derivatives of amino acid reaction with 2,4-dinitrophenylhydrazine (DNFH) as described by Levine and co-workers (1990) </a:t>
            </a:r>
            <a:r>
              <a:rPr lang="pl-PL" sz="2000" dirty="0">
                <a:latin typeface="Cambria" panose="02040503050406030204" pitchFamily="18" charset="0"/>
              </a:rPr>
              <a:t>with </a:t>
            </a:r>
            <a:r>
              <a:rPr lang="pl-PL" sz="2000" dirty="0" err="1">
                <a:latin typeface="Cambria" panose="02040503050406030204" pitchFamily="18" charset="0"/>
              </a:rPr>
              <a:t>some</a:t>
            </a:r>
            <a:r>
              <a:rPr lang="pl-PL" sz="2000" dirty="0">
                <a:latin typeface="Cambria" panose="02040503050406030204" pitchFamily="18" charset="0"/>
              </a:rPr>
              <a:t> </a:t>
            </a:r>
            <a:r>
              <a:rPr lang="pl-PL" sz="2000" dirty="0" err="1">
                <a:latin typeface="Cambria" panose="02040503050406030204" pitchFamily="18" charset="0"/>
              </a:rPr>
              <a:t>modification</a:t>
            </a:r>
            <a:r>
              <a:rPr lang="pl-PL" sz="2000" dirty="0">
                <a:latin typeface="Cambria" panose="02040503050406030204" pitchFamily="18" charset="0"/>
              </a:rPr>
              <a:t>.</a:t>
            </a:r>
          </a:p>
          <a:p>
            <a:r>
              <a:rPr lang="en-US" sz="2000" dirty="0">
                <a:latin typeface="Cambria" panose="02040503050406030204" pitchFamily="18" charset="0"/>
              </a:rPr>
              <a:t>Carbonyl groups were determined spectrophotometrically from the difference in absorbance at 370 nm (aldehydic derivatives, OMP</a:t>
            </a:r>
            <a:r>
              <a:rPr lang="en-US" sz="2000" baseline="-25000" dirty="0">
                <a:latin typeface="Cambria" panose="02040503050406030204" pitchFamily="18" charset="0"/>
              </a:rPr>
              <a:t>370</a:t>
            </a:r>
            <a:r>
              <a:rPr lang="en-US" sz="2000" dirty="0">
                <a:latin typeface="Cambria" panose="02040503050406030204" pitchFamily="18" charset="0"/>
              </a:rPr>
              <a:t>) and 430 nm (ketonic derivatives, OMP</a:t>
            </a:r>
            <a:r>
              <a:rPr lang="en-US" sz="2000" baseline="-25000" dirty="0">
                <a:latin typeface="Cambria" panose="02040503050406030204" pitchFamily="18" charset="0"/>
              </a:rPr>
              <a:t>430</a:t>
            </a:r>
            <a:r>
              <a:rPr lang="en-US" sz="2000" dirty="0">
                <a:latin typeface="Cambria" panose="02040503050406030204" pitchFamily="18" charset="0"/>
              </a:rPr>
              <a:t>). </a:t>
            </a:r>
            <a:endParaRPr lang="pl-PL" sz="2000" dirty="0">
              <a:latin typeface="Cambria" panose="02040503050406030204" pitchFamily="18" charset="0"/>
            </a:endParaRPr>
          </a:p>
        </p:txBody>
      </p:sp>
      <p:sp>
        <p:nvSpPr>
          <p:cNvPr id="5" name="Symbol zastępczy numeru slajdu 4">
            <a:extLst>
              <a:ext uri="{FF2B5EF4-FFF2-40B4-BE49-F238E27FC236}">
                <a16:creationId xmlns:a16="http://schemas.microsoft.com/office/drawing/2014/main" xmlns="" id="{326A24F2-6F64-1FC8-F5DF-5E6F4F583564}"/>
              </a:ext>
            </a:extLst>
          </p:cNvPr>
          <p:cNvSpPr>
            <a:spLocks noGrp="1"/>
          </p:cNvSpPr>
          <p:nvPr>
            <p:ph type="sldNum" sz="quarter" idx="12"/>
          </p:nvPr>
        </p:nvSpPr>
        <p:spPr/>
        <p:txBody>
          <a:bodyPr/>
          <a:lstStyle/>
          <a:p>
            <a:fld id="{11B3733C-7411-4FFD-9068-67F5D29C9270}" type="slidenum">
              <a:rPr lang="pl-PL" b="1" smtClean="0">
                <a:solidFill>
                  <a:schemeClr val="tx1"/>
                </a:solidFill>
                <a:latin typeface="Cambria" panose="02040503050406030204" pitchFamily="18" charset="0"/>
                <a:ea typeface="Cambria" panose="02040503050406030204" pitchFamily="18" charset="0"/>
              </a:rPr>
              <a:t>11</a:t>
            </a:fld>
            <a:endParaRPr lang="pl-PL" b="1" dirty="0">
              <a:solidFill>
                <a:schemeClr val="tx1"/>
              </a:solidFill>
              <a:latin typeface="Cambria" panose="02040503050406030204" pitchFamily="18" charset="0"/>
              <a:ea typeface="Cambria" panose="02040503050406030204" pitchFamily="18" charset="0"/>
            </a:endParaRPr>
          </a:p>
        </p:txBody>
      </p:sp>
      <p:sp>
        <p:nvSpPr>
          <p:cNvPr id="6" name="pole tekstowe 5">
            <a:extLst>
              <a:ext uri="{FF2B5EF4-FFF2-40B4-BE49-F238E27FC236}">
                <a16:creationId xmlns:a16="http://schemas.microsoft.com/office/drawing/2014/main" xmlns="" id="{620245A3-7FBF-8651-B941-CB21F0AB977B}"/>
              </a:ext>
            </a:extLst>
          </p:cNvPr>
          <p:cNvSpPr txBox="1"/>
          <p:nvPr/>
        </p:nvSpPr>
        <p:spPr>
          <a:xfrm>
            <a:off x="918099" y="930500"/>
            <a:ext cx="4905652" cy="923330"/>
          </a:xfrm>
          <a:prstGeom prst="rect">
            <a:avLst/>
          </a:prstGeom>
          <a:noFill/>
        </p:spPr>
        <p:txBody>
          <a:bodyPr wrap="square" rtlCol="0">
            <a:spAutoFit/>
          </a:bodyPr>
          <a:lstStyle/>
          <a:p>
            <a:pPr algn="ctr"/>
            <a:r>
              <a:rPr lang="en-US" b="1" dirty="0">
                <a:latin typeface="Cambria" panose="02040503050406030204" pitchFamily="18" charset="0"/>
                <a:ea typeface="Cambria" panose="02040503050406030204" pitchFamily="18" charset="0"/>
              </a:rPr>
              <a:t>2. MARKERS OF OXIDATIVE MODIFICATION OF PROTEINS (OMB)</a:t>
            </a:r>
          </a:p>
          <a:p>
            <a:pPr algn="ctr"/>
            <a:endParaRPr lang="en-US" b="1" dirty="0">
              <a:latin typeface="Cambria" panose="02040503050406030204" pitchFamily="18" charset="0"/>
              <a:ea typeface="Cambria" panose="02040503050406030204" pitchFamily="18" charset="0"/>
            </a:endParaRPr>
          </a:p>
        </p:txBody>
      </p:sp>
      <p:pic>
        <p:nvPicPr>
          <p:cNvPr id="1026" name="Picture 2" descr="Protein Carbonylation and Lipid Peroxidation in Hematological Malignanci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0076" y="1970843"/>
            <a:ext cx="5880582" cy="2761007"/>
          </a:xfrm>
          <a:prstGeom prst="rect">
            <a:avLst/>
          </a:prstGeom>
          <a:noFill/>
          <a:extLst>
            <a:ext uri="{909E8E84-426E-40DD-AFC4-6F175D3DCCD1}">
              <a14:hiddenFill xmlns:a14="http://schemas.microsoft.com/office/drawing/2010/main">
                <a:solidFill>
                  <a:srgbClr val="FFFFFF"/>
                </a:solidFill>
              </a14:hiddenFill>
            </a:ext>
          </a:extLst>
        </p:spPr>
      </p:pic>
      <p:sp>
        <p:nvSpPr>
          <p:cNvPr id="8" name="Symbol zastępczy stopki 3">
            <a:extLst>
              <a:ext uri="{FF2B5EF4-FFF2-40B4-BE49-F238E27FC236}">
                <a16:creationId xmlns:a16="http://schemas.microsoft.com/office/drawing/2014/main" xmlns="" id="{B564F56E-C3E7-0E58-A460-BDEAABB6A844}"/>
              </a:ext>
            </a:extLst>
          </p:cNvPr>
          <p:cNvSpPr>
            <a:spLocks noGrp="1"/>
          </p:cNvSpPr>
          <p:nvPr>
            <p:ph type="ftr" sz="quarter" idx="11"/>
          </p:nvPr>
        </p:nvSpPr>
        <p:spPr>
          <a:xfrm>
            <a:off x="1523673" y="6356352"/>
            <a:ext cx="8765545" cy="365125"/>
          </a:xfrm>
        </p:spPr>
        <p:txBody>
          <a:bodyPr/>
          <a:lstStyle/>
          <a:p>
            <a:r>
              <a:rPr lang="en-US" b="1" dirty="0">
                <a:solidFill>
                  <a:schemeClr val="tx1">
                    <a:lumMod val="95000"/>
                    <a:lumOff val="5000"/>
                  </a:schemeClr>
                </a:solidFill>
                <a:latin typeface="Cambria" panose="02040503050406030204" pitchFamily="18" charset="0"/>
                <a:ea typeface="Cambria" panose="02040503050406030204" pitchFamily="18" charset="0"/>
              </a:rPr>
              <a:t>"Mechanisms </a:t>
            </a:r>
            <a:r>
              <a:rPr lang="pl-PL" b="1" dirty="0" smtClean="0">
                <a:solidFill>
                  <a:schemeClr val="tx1">
                    <a:lumMod val="95000"/>
                    <a:lumOff val="5000"/>
                  </a:schemeClr>
                </a:solidFill>
                <a:latin typeface="Cambria" panose="02040503050406030204" pitchFamily="18" charset="0"/>
                <a:ea typeface="Cambria" panose="02040503050406030204" pitchFamily="18" charset="0"/>
              </a:rPr>
              <a:t>o</a:t>
            </a:r>
            <a:r>
              <a:rPr lang="en-US" b="1" dirty="0" smtClean="0">
                <a:solidFill>
                  <a:schemeClr val="tx1">
                    <a:lumMod val="95000"/>
                    <a:lumOff val="5000"/>
                  </a:schemeClr>
                </a:solidFill>
                <a:latin typeface="Cambria" panose="02040503050406030204" pitchFamily="18" charset="0"/>
                <a:ea typeface="Cambria" panose="02040503050406030204" pitchFamily="18" charset="0"/>
              </a:rPr>
              <a:t>f </a:t>
            </a:r>
            <a:r>
              <a:rPr lang="en-US" b="1" dirty="0">
                <a:solidFill>
                  <a:schemeClr val="tx1">
                    <a:lumMod val="95000"/>
                    <a:lumOff val="5000"/>
                  </a:schemeClr>
                </a:solidFill>
                <a:latin typeface="Cambria" panose="02040503050406030204" pitchFamily="18" charset="0"/>
                <a:ea typeface="Cambria" panose="02040503050406030204" pitchFamily="18" charset="0"/>
              </a:rPr>
              <a:t>Pathological Processes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Diseases Development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Their Pharmacological Correction</a:t>
            </a:r>
            <a:endParaRPr lang="pl-PL" b="1" dirty="0">
              <a:solidFill>
                <a:schemeClr val="tx1">
                  <a:lumMod val="95000"/>
                  <a:lumOff val="5000"/>
                </a:schemeClr>
              </a:solidFill>
              <a:latin typeface="Cambria" panose="02040503050406030204" pitchFamily="18" charset="0"/>
              <a:ea typeface="Cambria" panose="02040503050406030204" pitchFamily="18" charset="0"/>
            </a:endParaRPr>
          </a:p>
          <a:p>
            <a:r>
              <a:rPr lang="pl-PL" b="1" dirty="0" err="1">
                <a:solidFill>
                  <a:schemeClr val="tx1">
                    <a:lumMod val="95000"/>
                    <a:lumOff val="5000"/>
                  </a:schemeClr>
                </a:solidFill>
                <a:latin typeface="Cambria" panose="02040503050406030204" pitchFamily="18" charset="0"/>
                <a:ea typeface="Cambria" panose="02040503050406030204" pitchFamily="18" charset="0"/>
              </a:rPr>
              <a:t>November</a:t>
            </a:r>
            <a:r>
              <a:rPr lang="pl-PL" b="1" dirty="0">
                <a:solidFill>
                  <a:schemeClr val="tx1">
                    <a:lumMod val="95000"/>
                    <a:lumOff val="5000"/>
                  </a:schemeClr>
                </a:solidFill>
                <a:latin typeface="Cambria" panose="02040503050406030204" pitchFamily="18" charset="0"/>
                <a:ea typeface="Cambria" panose="02040503050406030204" pitchFamily="18" charset="0"/>
              </a:rPr>
              <a:t> 17, 2022, </a:t>
            </a:r>
            <a:r>
              <a:rPr lang="pl-PL" b="1" dirty="0" err="1">
                <a:solidFill>
                  <a:schemeClr val="tx1">
                    <a:lumMod val="95000"/>
                    <a:lumOff val="5000"/>
                  </a:schemeClr>
                </a:solidFill>
                <a:latin typeface="Cambria" panose="02040503050406030204" pitchFamily="18" charset="0"/>
                <a:ea typeface="Cambria" panose="02040503050406030204" pitchFamily="18" charset="0"/>
              </a:rPr>
              <a:t>Kharkiv</a:t>
            </a:r>
            <a:endParaRPr lang="pl-PL" b="1" dirty="0">
              <a:solidFill>
                <a:schemeClr val="tx1">
                  <a:lumMod val="95000"/>
                  <a:lumOff val="5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67306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pattFill prst="pct5">
          <a:fgClr>
            <a:srgbClr val="00B050"/>
          </a:fgClr>
          <a:bgClr>
            <a:schemeClr val="bg1"/>
          </a:bgClr>
        </a:pattFill>
        <a:effectLst/>
      </p:bgPr>
    </p:bg>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F442E256-D7AD-10B7-4BB6-7342A81818CA}"/>
              </a:ext>
            </a:extLst>
          </p:cNvPr>
          <p:cNvSpPr>
            <a:spLocks noGrp="1"/>
          </p:cNvSpPr>
          <p:nvPr>
            <p:ph type="title"/>
          </p:nvPr>
        </p:nvSpPr>
        <p:spPr>
          <a:xfrm>
            <a:off x="838200" y="169345"/>
            <a:ext cx="10515600" cy="562169"/>
          </a:xfrm>
        </p:spPr>
        <p:txBody>
          <a:bodyPr>
            <a:normAutofit/>
          </a:bodyPr>
          <a:lstStyle/>
          <a:p>
            <a:pPr algn="ctr"/>
            <a:r>
              <a:rPr lang="pl-PL" sz="2800" b="1" dirty="0" err="1">
                <a:latin typeface="Cambria" panose="02040503050406030204" pitchFamily="18" charset="0"/>
                <a:ea typeface="Cambria" panose="02040503050406030204" pitchFamily="18" charset="0"/>
              </a:rPr>
              <a:t>Research</a:t>
            </a:r>
            <a:r>
              <a:rPr lang="pl-PL" sz="2800" b="1" dirty="0">
                <a:latin typeface="Cambria" panose="02040503050406030204" pitchFamily="18" charset="0"/>
                <a:ea typeface="Cambria" panose="02040503050406030204" pitchFamily="18" charset="0"/>
              </a:rPr>
              <a:t> </a:t>
            </a:r>
            <a:r>
              <a:rPr lang="pl-PL" sz="2800" b="1" dirty="0" err="1">
                <a:latin typeface="Cambria" panose="02040503050406030204" pitchFamily="18" charset="0"/>
                <a:ea typeface="Cambria" panose="02040503050406030204" pitchFamily="18" charset="0"/>
              </a:rPr>
              <a:t>methods</a:t>
            </a:r>
            <a:endParaRPr lang="pl-PL" sz="2800" b="1" dirty="0"/>
          </a:p>
        </p:txBody>
      </p:sp>
      <p:sp>
        <p:nvSpPr>
          <p:cNvPr id="3" name="Symbol zastępczy zawartości 2">
            <a:extLst>
              <a:ext uri="{FF2B5EF4-FFF2-40B4-BE49-F238E27FC236}">
                <a16:creationId xmlns:a16="http://schemas.microsoft.com/office/drawing/2014/main" xmlns="" id="{5902DF43-0000-CE7E-06B1-F79A04F0DFA1}"/>
              </a:ext>
            </a:extLst>
          </p:cNvPr>
          <p:cNvSpPr>
            <a:spLocks noGrp="1"/>
          </p:cNvSpPr>
          <p:nvPr>
            <p:ph idx="1"/>
          </p:nvPr>
        </p:nvSpPr>
        <p:spPr>
          <a:xfrm>
            <a:off x="722791" y="1738487"/>
            <a:ext cx="10515600" cy="3561482"/>
          </a:xfrm>
        </p:spPr>
        <p:txBody>
          <a:bodyPr>
            <a:normAutofit/>
          </a:bodyPr>
          <a:lstStyle/>
          <a:p>
            <a:r>
              <a:rPr lang="en-US" sz="2000" dirty="0">
                <a:latin typeface="Cambria" panose="02040503050406030204" pitchFamily="18" charset="0"/>
              </a:rPr>
              <a:t>Statistical analysis of the data obtained was performed by employing the mean ± S.E.M. </a:t>
            </a:r>
            <a:endParaRPr lang="pl-PL" sz="2000" dirty="0">
              <a:latin typeface="Cambria" panose="02040503050406030204" pitchFamily="18" charset="0"/>
            </a:endParaRPr>
          </a:p>
          <a:p>
            <a:r>
              <a:rPr lang="en-US" sz="2000" dirty="0">
                <a:latin typeface="Cambria" panose="02040503050406030204" pitchFamily="18" charset="0"/>
              </a:rPr>
              <a:t>All variables were tested for normal distribution using the Kolmogorov-Smirnov and Lilliefors test (p &gt; 0.05). </a:t>
            </a:r>
            <a:endParaRPr lang="pl-PL" sz="2000" dirty="0">
              <a:latin typeface="Cambria" panose="02040503050406030204" pitchFamily="18" charset="0"/>
            </a:endParaRPr>
          </a:p>
          <a:p>
            <a:r>
              <a:rPr lang="en-US" sz="2000" dirty="0">
                <a:latin typeface="Cambria" panose="02040503050406030204" pitchFamily="18" charset="0"/>
              </a:rPr>
              <a:t>The significance of differences between the levels of oxidative stress biomarkers (significance level, p &lt; 0.05) was examined using the </a:t>
            </a:r>
            <a:r>
              <a:rPr lang="en-US" sz="2000" dirty="0" err="1">
                <a:latin typeface="Cambria" panose="02040503050406030204" pitchFamily="18" charset="0"/>
              </a:rPr>
              <a:t>Kruskal</a:t>
            </a:r>
            <a:r>
              <a:rPr lang="en-US" sz="2000" dirty="0">
                <a:latin typeface="Cambria" panose="02040503050406030204" pitchFamily="18" charset="0"/>
              </a:rPr>
              <a:t>–Wallis one-way analysis of variance. </a:t>
            </a:r>
            <a:endParaRPr lang="pl-PL" sz="2000" dirty="0">
              <a:latin typeface="Cambria" panose="02040503050406030204" pitchFamily="18" charset="0"/>
            </a:endParaRPr>
          </a:p>
          <a:p>
            <a:r>
              <a:rPr lang="en-US" sz="2000" dirty="0">
                <a:latin typeface="Cambria" panose="02040503050406030204" pitchFamily="18" charset="0"/>
              </a:rPr>
              <a:t>The data were analyzed using a one-way analysis of variance (ANOVA) using </a:t>
            </a:r>
            <a:r>
              <a:rPr lang="en-US" sz="2000" dirty="0" err="1">
                <a:latin typeface="Cambria" panose="02040503050406030204" pitchFamily="18" charset="0"/>
              </a:rPr>
              <a:t>Statistica</a:t>
            </a:r>
            <a:r>
              <a:rPr lang="en-US" sz="2000" dirty="0">
                <a:latin typeface="Cambria" panose="02040503050406030204" pitchFamily="18" charset="0"/>
              </a:rPr>
              <a:t> software, version 13.3 (</a:t>
            </a:r>
            <a:r>
              <a:rPr lang="en-US" sz="2000" dirty="0" err="1">
                <a:latin typeface="Cambria" panose="02040503050406030204" pitchFamily="18" charset="0"/>
              </a:rPr>
              <a:t>StatSoft</a:t>
            </a:r>
            <a:r>
              <a:rPr lang="en-US" sz="2000" dirty="0">
                <a:latin typeface="Cambria" panose="02040503050406030204" pitchFamily="18" charset="0"/>
              </a:rPr>
              <a:t>, Poland).</a:t>
            </a:r>
            <a:endParaRPr lang="pl-PL" sz="2000" dirty="0">
              <a:latin typeface="Cambria" panose="02040503050406030204" pitchFamily="18" charset="0"/>
            </a:endParaRPr>
          </a:p>
        </p:txBody>
      </p:sp>
      <p:sp>
        <p:nvSpPr>
          <p:cNvPr id="5" name="Symbol zastępczy numeru slajdu 4">
            <a:extLst>
              <a:ext uri="{FF2B5EF4-FFF2-40B4-BE49-F238E27FC236}">
                <a16:creationId xmlns:a16="http://schemas.microsoft.com/office/drawing/2014/main" xmlns="" id="{326A24F2-6F64-1FC8-F5DF-5E6F4F583564}"/>
              </a:ext>
            </a:extLst>
          </p:cNvPr>
          <p:cNvSpPr>
            <a:spLocks noGrp="1"/>
          </p:cNvSpPr>
          <p:nvPr>
            <p:ph type="sldNum" sz="quarter" idx="12"/>
          </p:nvPr>
        </p:nvSpPr>
        <p:spPr/>
        <p:txBody>
          <a:bodyPr/>
          <a:lstStyle/>
          <a:p>
            <a:fld id="{11B3733C-7411-4FFD-9068-67F5D29C9270}" type="slidenum">
              <a:rPr lang="pl-PL" b="1" smtClean="0">
                <a:solidFill>
                  <a:schemeClr val="tx1"/>
                </a:solidFill>
                <a:latin typeface="Cambria" panose="02040503050406030204" pitchFamily="18" charset="0"/>
                <a:ea typeface="Cambria" panose="02040503050406030204" pitchFamily="18" charset="0"/>
              </a:rPr>
              <a:t>12</a:t>
            </a:fld>
            <a:endParaRPr lang="pl-PL" b="1" dirty="0">
              <a:solidFill>
                <a:schemeClr val="tx1"/>
              </a:solidFill>
              <a:latin typeface="Cambria" panose="02040503050406030204" pitchFamily="18" charset="0"/>
              <a:ea typeface="Cambria" panose="02040503050406030204" pitchFamily="18" charset="0"/>
            </a:endParaRPr>
          </a:p>
        </p:txBody>
      </p:sp>
      <p:sp>
        <p:nvSpPr>
          <p:cNvPr id="6" name="pole tekstowe 5">
            <a:extLst>
              <a:ext uri="{FF2B5EF4-FFF2-40B4-BE49-F238E27FC236}">
                <a16:creationId xmlns:a16="http://schemas.microsoft.com/office/drawing/2014/main" xmlns="" id="{620245A3-7FBF-8651-B941-CB21F0AB977B}"/>
              </a:ext>
            </a:extLst>
          </p:cNvPr>
          <p:cNvSpPr txBox="1"/>
          <p:nvPr/>
        </p:nvSpPr>
        <p:spPr>
          <a:xfrm>
            <a:off x="722791" y="1123917"/>
            <a:ext cx="10347664" cy="369332"/>
          </a:xfrm>
          <a:prstGeom prst="rect">
            <a:avLst/>
          </a:prstGeom>
          <a:noFill/>
        </p:spPr>
        <p:txBody>
          <a:bodyPr wrap="square" rtlCol="0">
            <a:spAutoFit/>
          </a:bodyPr>
          <a:lstStyle/>
          <a:p>
            <a:pPr algn="ctr"/>
            <a:r>
              <a:rPr lang="pl-PL" b="1" dirty="0">
                <a:latin typeface="Cambria" panose="02040503050406030204" pitchFamily="18" charset="0"/>
                <a:ea typeface="Cambria" panose="02040503050406030204" pitchFamily="18" charset="0"/>
              </a:rPr>
              <a:t>4. Statistical </a:t>
            </a:r>
            <a:r>
              <a:rPr lang="pl-PL" b="1" dirty="0" err="1">
                <a:latin typeface="Cambria" panose="02040503050406030204" pitchFamily="18" charset="0"/>
                <a:ea typeface="Cambria" panose="02040503050406030204" pitchFamily="18" charset="0"/>
              </a:rPr>
              <a:t>analysis</a:t>
            </a:r>
            <a:endParaRPr lang="pl-PL" b="1" dirty="0">
              <a:latin typeface="Cambria" panose="02040503050406030204" pitchFamily="18" charset="0"/>
              <a:ea typeface="Cambria" panose="02040503050406030204" pitchFamily="18" charset="0"/>
            </a:endParaRPr>
          </a:p>
        </p:txBody>
      </p:sp>
      <p:sp>
        <p:nvSpPr>
          <p:cNvPr id="8" name="Symbol zastępczy stopki 3">
            <a:extLst>
              <a:ext uri="{FF2B5EF4-FFF2-40B4-BE49-F238E27FC236}">
                <a16:creationId xmlns:a16="http://schemas.microsoft.com/office/drawing/2014/main" xmlns="" id="{B564F56E-C3E7-0E58-A460-BDEAABB6A844}"/>
              </a:ext>
            </a:extLst>
          </p:cNvPr>
          <p:cNvSpPr>
            <a:spLocks noGrp="1"/>
          </p:cNvSpPr>
          <p:nvPr>
            <p:ph type="ftr" sz="quarter" idx="11"/>
          </p:nvPr>
        </p:nvSpPr>
        <p:spPr>
          <a:xfrm>
            <a:off x="1523673" y="6356352"/>
            <a:ext cx="8765545" cy="365125"/>
          </a:xfrm>
        </p:spPr>
        <p:txBody>
          <a:bodyPr/>
          <a:lstStyle/>
          <a:p>
            <a:r>
              <a:rPr lang="en-US" b="1" dirty="0">
                <a:solidFill>
                  <a:schemeClr val="tx1">
                    <a:lumMod val="95000"/>
                    <a:lumOff val="5000"/>
                  </a:schemeClr>
                </a:solidFill>
                <a:latin typeface="Cambria" panose="02040503050406030204" pitchFamily="18" charset="0"/>
                <a:ea typeface="Cambria" panose="02040503050406030204" pitchFamily="18" charset="0"/>
              </a:rPr>
              <a:t>"Mechanisms </a:t>
            </a:r>
            <a:r>
              <a:rPr lang="pl-PL" b="1" dirty="0" smtClean="0">
                <a:solidFill>
                  <a:schemeClr val="tx1">
                    <a:lumMod val="95000"/>
                    <a:lumOff val="5000"/>
                  </a:schemeClr>
                </a:solidFill>
                <a:latin typeface="Cambria" panose="02040503050406030204" pitchFamily="18" charset="0"/>
                <a:ea typeface="Cambria" panose="02040503050406030204" pitchFamily="18" charset="0"/>
              </a:rPr>
              <a:t>o</a:t>
            </a:r>
            <a:r>
              <a:rPr lang="en-US" b="1" dirty="0" smtClean="0">
                <a:solidFill>
                  <a:schemeClr val="tx1">
                    <a:lumMod val="95000"/>
                    <a:lumOff val="5000"/>
                  </a:schemeClr>
                </a:solidFill>
                <a:latin typeface="Cambria" panose="02040503050406030204" pitchFamily="18" charset="0"/>
                <a:ea typeface="Cambria" panose="02040503050406030204" pitchFamily="18" charset="0"/>
              </a:rPr>
              <a:t>f </a:t>
            </a:r>
            <a:r>
              <a:rPr lang="en-US" b="1" dirty="0">
                <a:solidFill>
                  <a:schemeClr val="tx1">
                    <a:lumMod val="95000"/>
                    <a:lumOff val="5000"/>
                  </a:schemeClr>
                </a:solidFill>
                <a:latin typeface="Cambria" panose="02040503050406030204" pitchFamily="18" charset="0"/>
                <a:ea typeface="Cambria" panose="02040503050406030204" pitchFamily="18" charset="0"/>
              </a:rPr>
              <a:t>Pathological Processes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Diseases Development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Their Pharmacological Correction</a:t>
            </a:r>
            <a:endParaRPr lang="pl-PL" b="1" dirty="0">
              <a:solidFill>
                <a:schemeClr val="tx1">
                  <a:lumMod val="95000"/>
                  <a:lumOff val="5000"/>
                </a:schemeClr>
              </a:solidFill>
              <a:latin typeface="Cambria" panose="02040503050406030204" pitchFamily="18" charset="0"/>
              <a:ea typeface="Cambria" panose="02040503050406030204" pitchFamily="18" charset="0"/>
            </a:endParaRPr>
          </a:p>
          <a:p>
            <a:r>
              <a:rPr lang="pl-PL" b="1" dirty="0" err="1">
                <a:solidFill>
                  <a:schemeClr val="tx1">
                    <a:lumMod val="95000"/>
                    <a:lumOff val="5000"/>
                  </a:schemeClr>
                </a:solidFill>
                <a:latin typeface="Cambria" panose="02040503050406030204" pitchFamily="18" charset="0"/>
                <a:ea typeface="Cambria" panose="02040503050406030204" pitchFamily="18" charset="0"/>
              </a:rPr>
              <a:t>November</a:t>
            </a:r>
            <a:r>
              <a:rPr lang="pl-PL" b="1" dirty="0">
                <a:solidFill>
                  <a:schemeClr val="tx1">
                    <a:lumMod val="95000"/>
                    <a:lumOff val="5000"/>
                  </a:schemeClr>
                </a:solidFill>
                <a:latin typeface="Cambria" panose="02040503050406030204" pitchFamily="18" charset="0"/>
                <a:ea typeface="Cambria" panose="02040503050406030204" pitchFamily="18" charset="0"/>
              </a:rPr>
              <a:t> 17, 2022, </a:t>
            </a:r>
            <a:r>
              <a:rPr lang="pl-PL" b="1" dirty="0" err="1">
                <a:solidFill>
                  <a:schemeClr val="tx1">
                    <a:lumMod val="95000"/>
                    <a:lumOff val="5000"/>
                  </a:schemeClr>
                </a:solidFill>
                <a:latin typeface="Cambria" panose="02040503050406030204" pitchFamily="18" charset="0"/>
                <a:ea typeface="Cambria" panose="02040503050406030204" pitchFamily="18" charset="0"/>
              </a:rPr>
              <a:t>Kharkiv</a:t>
            </a:r>
            <a:endParaRPr lang="pl-PL" b="1" dirty="0">
              <a:solidFill>
                <a:schemeClr val="tx1">
                  <a:lumMod val="95000"/>
                  <a:lumOff val="5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5999601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pattFill prst="pct5">
          <a:fgClr>
            <a:srgbClr val="00B050"/>
          </a:fgClr>
          <a:bgClr>
            <a:schemeClr val="bg1"/>
          </a:bgClr>
        </a:pattFill>
        <a:effectLst/>
      </p:bgPr>
    </p:bg>
    <p:spTree>
      <p:nvGrpSpPr>
        <p:cNvPr id="1" name=""/>
        <p:cNvGrpSpPr/>
        <p:nvPr/>
      </p:nvGrpSpPr>
      <p:grpSpPr>
        <a:xfrm>
          <a:off x="0" y="0"/>
          <a:ext cx="0" cy="0"/>
          <a:chOff x="0" y="0"/>
          <a:chExt cx="0" cy="0"/>
        </a:xfrm>
      </p:grpSpPr>
      <p:sp>
        <p:nvSpPr>
          <p:cNvPr id="5" name="Symbol zastępczy numeru slajdu 4">
            <a:extLst>
              <a:ext uri="{FF2B5EF4-FFF2-40B4-BE49-F238E27FC236}">
                <a16:creationId xmlns:a16="http://schemas.microsoft.com/office/drawing/2014/main" xmlns="" id="{326A24F2-6F64-1FC8-F5DF-5E6F4F583564}"/>
              </a:ext>
            </a:extLst>
          </p:cNvPr>
          <p:cNvSpPr>
            <a:spLocks noGrp="1"/>
          </p:cNvSpPr>
          <p:nvPr>
            <p:ph type="sldNum" sz="quarter" idx="12"/>
          </p:nvPr>
        </p:nvSpPr>
        <p:spPr/>
        <p:txBody>
          <a:bodyPr/>
          <a:lstStyle/>
          <a:p>
            <a:fld id="{11B3733C-7411-4FFD-9068-67F5D29C9270}" type="slidenum">
              <a:rPr lang="pl-PL" b="1" smtClean="0">
                <a:solidFill>
                  <a:schemeClr val="tx1"/>
                </a:solidFill>
                <a:latin typeface="Cambria" panose="02040503050406030204" pitchFamily="18" charset="0"/>
                <a:ea typeface="Cambria" panose="02040503050406030204" pitchFamily="18" charset="0"/>
              </a:rPr>
              <a:t>13</a:t>
            </a:fld>
            <a:endParaRPr lang="pl-PL" b="1" dirty="0">
              <a:solidFill>
                <a:schemeClr val="tx1"/>
              </a:solidFill>
              <a:latin typeface="Cambria" panose="02040503050406030204" pitchFamily="18" charset="0"/>
              <a:ea typeface="Cambria" panose="02040503050406030204" pitchFamily="18" charset="0"/>
            </a:endParaRPr>
          </a:p>
        </p:txBody>
      </p:sp>
      <p:sp>
        <p:nvSpPr>
          <p:cNvPr id="6" name="pole tekstowe 5">
            <a:extLst>
              <a:ext uri="{FF2B5EF4-FFF2-40B4-BE49-F238E27FC236}">
                <a16:creationId xmlns:a16="http://schemas.microsoft.com/office/drawing/2014/main" xmlns="" id="{620245A3-7FBF-8651-B941-CB21F0AB977B}"/>
              </a:ext>
            </a:extLst>
          </p:cNvPr>
          <p:cNvSpPr txBox="1"/>
          <p:nvPr/>
        </p:nvSpPr>
        <p:spPr>
          <a:xfrm>
            <a:off x="738695" y="404212"/>
            <a:ext cx="10436441" cy="1200329"/>
          </a:xfrm>
          <a:prstGeom prst="rect">
            <a:avLst/>
          </a:prstGeom>
          <a:noFill/>
        </p:spPr>
        <p:txBody>
          <a:bodyPr wrap="square" rtlCol="0">
            <a:spAutoFit/>
          </a:bodyPr>
          <a:lstStyle/>
          <a:p>
            <a:pPr algn="ctr"/>
            <a:r>
              <a:rPr lang="en-US" b="1" dirty="0">
                <a:latin typeface="Cambria" panose="02040503050406030204" pitchFamily="18" charset="0"/>
                <a:ea typeface="Cambria" panose="02040503050406030204" pitchFamily="18" charset="0"/>
              </a:rPr>
              <a:t>What is the effect of extracts derived from roots and stalks of greater celandine (</a:t>
            </a:r>
            <a:r>
              <a:rPr lang="en-US" b="1" i="1" dirty="0">
                <a:latin typeface="Cambria" panose="02040503050406030204" pitchFamily="18" charset="0"/>
                <a:ea typeface="Cambria" panose="02040503050406030204" pitchFamily="18" charset="0"/>
              </a:rPr>
              <a:t>C. </a:t>
            </a:r>
            <a:r>
              <a:rPr lang="en-US" b="1" i="1" dirty="0" err="1" smtClean="0">
                <a:latin typeface="Cambria" panose="02040503050406030204" pitchFamily="18" charset="0"/>
                <a:ea typeface="Cambria" panose="02040503050406030204" pitchFamily="18" charset="0"/>
              </a:rPr>
              <a:t>majus</a:t>
            </a:r>
            <a:r>
              <a:rPr lang="en-US" b="1" dirty="0" smtClean="0">
                <a:latin typeface="Cambria" panose="02040503050406030204" pitchFamily="18" charset="0"/>
                <a:ea typeface="Cambria" panose="02040503050406030204" pitchFamily="18" charset="0"/>
              </a:rPr>
              <a:t>) </a:t>
            </a:r>
            <a:r>
              <a:rPr lang="en-US" b="1" dirty="0">
                <a:latin typeface="Cambria" panose="02040503050406030204" pitchFamily="18" charset="0"/>
                <a:ea typeface="Cambria" panose="02040503050406030204" pitchFamily="18" charset="0"/>
              </a:rPr>
              <a:t>collected from rural and urban areas on lipid peroxidation levels (TBARS), oxidative modification of proteins (OMP), and total antioxidant capacity (TAC) in the blood of rainbow trout (</a:t>
            </a:r>
            <a:r>
              <a:rPr lang="en-US" b="1" i="1" dirty="0" err="1">
                <a:latin typeface="Cambria" panose="02040503050406030204" pitchFamily="18" charset="0"/>
                <a:ea typeface="Cambria" panose="02040503050406030204" pitchFamily="18" charset="0"/>
              </a:rPr>
              <a:t>Oncorhynchus</a:t>
            </a:r>
            <a:r>
              <a:rPr lang="en-US" b="1" i="1" dirty="0">
                <a:latin typeface="Cambria" panose="02040503050406030204" pitchFamily="18" charset="0"/>
                <a:ea typeface="Cambria" panose="02040503050406030204" pitchFamily="18" charset="0"/>
              </a:rPr>
              <a:t> mykiss</a:t>
            </a:r>
            <a:r>
              <a:rPr lang="en-US" b="1" dirty="0">
                <a:latin typeface="Cambria" panose="02040503050406030204" pitchFamily="18" charset="0"/>
                <a:ea typeface="Cambria" panose="02040503050406030204" pitchFamily="18" charset="0"/>
              </a:rPr>
              <a:t>) with clinical signs of ulcerative dermal necrosis after incubation in vitro?</a:t>
            </a:r>
            <a:endParaRPr lang="en-US" b="1" dirty="0">
              <a:latin typeface="Cambria" panose="02040503050406030204" pitchFamily="18" charset="0"/>
              <a:ea typeface="Cambria" panose="02040503050406030204" pitchFamily="18" charset="0"/>
            </a:endParaRPr>
          </a:p>
        </p:txBody>
      </p:sp>
      <p:pic>
        <p:nvPicPr>
          <p:cNvPr id="13" name="Obraz 91">
            <a:extLst>
              <a:ext uri="{FF2B5EF4-FFF2-40B4-BE49-F238E27FC236}">
                <a16:creationId xmlns:a16="http://schemas.microsoft.com/office/drawing/2014/main" xmlns="" id="{D78E0278-6269-BC59-4375-C28797F5B088}"/>
              </a:ext>
            </a:extLst>
          </p:cNvPr>
          <p:cNvPicPr/>
          <p:nvPr/>
        </p:nvPicPr>
        <p:blipFill>
          <a:blip r:embed="rId2"/>
          <a:stretch/>
        </p:blipFill>
        <p:spPr>
          <a:xfrm>
            <a:off x="426128" y="2035101"/>
            <a:ext cx="4545367" cy="2954149"/>
          </a:xfrm>
          <a:prstGeom prst="rect">
            <a:avLst/>
          </a:prstGeom>
          <a:ln>
            <a:noFill/>
          </a:ln>
          <a:effectLst>
            <a:softEdge rad="112500"/>
          </a:effectLst>
        </p:spPr>
      </p:pic>
      <p:sp>
        <p:nvSpPr>
          <p:cNvPr id="15" name="Strzałka: w prawo 14">
            <a:extLst>
              <a:ext uri="{FF2B5EF4-FFF2-40B4-BE49-F238E27FC236}">
                <a16:creationId xmlns:a16="http://schemas.microsoft.com/office/drawing/2014/main" xmlns="" id="{9CF25B77-54A8-FCDF-B39A-C4C0DD029269}"/>
              </a:ext>
            </a:extLst>
          </p:cNvPr>
          <p:cNvSpPr/>
          <p:nvPr/>
        </p:nvSpPr>
        <p:spPr>
          <a:xfrm>
            <a:off x="5051394" y="3497802"/>
            <a:ext cx="1811045" cy="365125"/>
          </a:xfrm>
          <a:prstGeom prst="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pl-PL"/>
          </a:p>
        </p:txBody>
      </p:sp>
      <p:sp>
        <p:nvSpPr>
          <p:cNvPr id="16" name="pole tekstowe 15">
            <a:extLst>
              <a:ext uri="{FF2B5EF4-FFF2-40B4-BE49-F238E27FC236}">
                <a16:creationId xmlns:a16="http://schemas.microsoft.com/office/drawing/2014/main" xmlns="" id="{FDB1EE9E-3321-2CB1-2274-9663C3B62454}"/>
              </a:ext>
            </a:extLst>
          </p:cNvPr>
          <p:cNvSpPr txBox="1"/>
          <p:nvPr/>
        </p:nvSpPr>
        <p:spPr>
          <a:xfrm>
            <a:off x="7297714" y="5091676"/>
            <a:ext cx="4056086" cy="523220"/>
          </a:xfrm>
          <a:prstGeom prst="rect">
            <a:avLst/>
          </a:prstGeom>
          <a:noFill/>
        </p:spPr>
        <p:txBody>
          <a:bodyPr wrap="square" rtlCol="0">
            <a:spAutoFit/>
          </a:bodyPr>
          <a:lstStyle/>
          <a:p>
            <a:pPr algn="ctr"/>
            <a:r>
              <a:rPr lang="en-US" sz="1400" dirty="0">
                <a:latin typeface="Cambria" panose="02040503050406030204" pitchFamily="18" charset="0"/>
                <a:ea typeface="Cambria" panose="02040503050406030204" pitchFamily="18" charset="0"/>
              </a:rPr>
              <a:t>Rainbow trout with clinical signs of ulcerative dermal necrosis (UDN)</a:t>
            </a:r>
          </a:p>
        </p:txBody>
      </p:sp>
      <p:sp>
        <p:nvSpPr>
          <p:cNvPr id="17" name="pole tekstowe 16">
            <a:extLst>
              <a:ext uri="{FF2B5EF4-FFF2-40B4-BE49-F238E27FC236}">
                <a16:creationId xmlns:a16="http://schemas.microsoft.com/office/drawing/2014/main" xmlns="" id="{7F4F096E-1CCA-4C9C-7326-9830017D497D}"/>
              </a:ext>
            </a:extLst>
          </p:cNvPr>
          <p:cNvSpPr txBox="1"/>
          <p:nvPr/>
        </p:nvSpPr>
        <p:spPr>
          <a:xfrm>
            <a:off x="905145" y="5091676"/>
            <a:ext cx="3583293" cy="369332"/>
          </a:xfrm>
          <a:prstGeom prst="rect">
            <a:avLst/>
          </a:prstGeom>
          <a:noFill/>
        </p:spPr>
        <p:txBody>
          <a:bodyPr wrap="square" rtlCol="0">
            <a:spAutoFit/>
          </a:bodyPr>
          <a:lstStyle/>
          <a:p>
            <a:pPr algn="ctr"/>
            <a:r>
              <a:rPr lang="pl-PL" sz="1600" i="1" dirty="0">
                <a:latin typeface="Cambria" panose="02040503050406030204" pitchFamily="18" charset="0"/>
                <a:ea typeface="Cambria" panose="02040503050406030204" pitchFamily="18" charset="0"/>
              </a:rPr>
              <a:t>Chelidonium</a:t>
            </a:r>
            <a:r>
              <a:rPr lang="pl-PL" i="1" dirty="0">
                <a:latin typeface="Cambria" panose="02040503050406030204" pitchFamily="18" charset="0"/>
                <a:ea typeface="Cambria" panose="02040503050406030204" pitchFamily="18" charset="0"/>
              </a:rPr>
              <a:t> </a:t>
            </a:r>
            <a:r>
              <a:rPr lang="pl-PL" i="1" dirty="0" err="1">
                <a:latin typeface="Cambria" panose="02040503050406030204" pitchFamily="18" charset="0"/>
                <a:ea typeface="Cambria" panose="02040503050406030204" pitchFamily="18" charset="0"/>
              </a:rPr>
              <a:t>majus</a:t>
            </a:r>
            <a:r>
              <a:rPr lang="pl-PL" i="1" dirty="0">
                <a:latin typeface="Cambria" panose="02040503050406030204" pitchFamily="18" charset="0"/>
                <a:ea typeface="Cambria" panose="02040503050406030204" pitchFamily="18" charset="0"/>
              </a:rPr>
              <a:t> </a:t>
            </a:r>
            <a:r>
              <a:rPr lang="pl-PL" dirty="0">
                <a:latin typeface="Cambria" panose="02040503050406030204" pitchFamily="18" charset="0"/>
                <a:ea typeface="Cambria" panose="02040503050406030204" pitchFamily="18" charset="0"/>
              </a:rPr>
              <a:t>L.</a:t>
            </a:r>
          </a:p>
        </p:txBody>
      </p:sp>
      <p:pic>
        <p:nvPicPr>
          <p:cNvPr id="3" name="Рисунок 3">
            <a:extLst>
              <a:ext uri="{FF2B5EF4-FFF2-40B4-BE49-F238E27FC236}">
                <a16:creationId xmlns:a16="http://schemas.microsoft.com/office/drawing/2014/main" xmlns="" id="{CD33D1F1-B5D1-ADE4-4397-38219238FE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2237" y="2023613"/>
            <a:ext cx="4714043" cy="305018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Symbol zastępczy stopki 3">
            <a:extLst>
              <a:ext uri="{FF2B5EF4-FFF2-40B4-BE49-F238E27FC236}">
                <a16:creationId xmlns:a16="http://schemas.microsoft.com/office/drawing/2014/main" xmlns="" id="{B564F56E-C3E7-0E58-A460-BDEAABB6A844}"/>
              </a:ext>
            </a:extLst>
          </p:cNvPr>
          <p:cNvSpPr>
            <a:spLocks noGrp="1"/>
          </p:cNvSpPr>
          <p:nvPr>
            <p:ph type="ftr" sz="quarter" idx="11"/>
          </p:nvPr>
        </p:nvSpPr>
        <p:spPr>
          <a:xfrm>
            <a:off x="1523673" y="6356352"/>
            <a:ext cx="8765545" cy="365125"/>
          </a:xfrm>
        </p:spPr>
        <p:txBody>
          <a:bodyPr/>
          <a:lstStyle/>
          <a:p>
            <a:r>
              <a:rPr lang="en-US" b="1" dirty="0">
                <a:solidFill>
                  <a:schemeClr val="tx1">
                    <a:lumMod val="95000"/>
                    <a:lumOff val="5000"/>
                  </a:schemeClr>
                </a:solidFill>
                <a:latin typeface="Cambria" panose="02040503050406030204" pitchFamily="18" charset="0"/>
                <a:ea typeface="Cambria" panose="02040503050406030204" pitchFamily="18" charset="0"/>
              </a:rPr>
              <a:t>"Mechanisms </a:t>
            </a:r>
            <a:r>
              <a:rPr lang="pl-PL" b="1" dirty="0" smtClean="0">
                <a:solidFill>
                  <a:schemeClr val="tx1">
                    <a:lumMod val="95000"/>
                    <a:lumOff val="5000"/>
                  </a:schemeClr>
                </a:solidFill>
                <a:latin typeface="Cambria" panose="02040503050406030204" pitchFamily="18" charset="0"/>
                <a:ea typeface="Cambria" panose="02040503050406030204" pitchFamily="18" charset="0"/>
              </a:rPr>
              <a:t>o</a:t>
            </a:r>
            <a:r>
              <a:rPr lang="en-US" b="1" dirty="0" smtClean="0">
                <a:solidFill>
                  <a:schemeClr val="tx1">
                    <a:lumMod val="95000"/>
                    <a:lumOff val="5000"/>
                  </a:schemeClr>
                </a:solidFill>
                <a:latin typeface="Cambria" panose="02040503050406030204" pitchFamily="18" charset="0"/>
                <a:ea typeface="Cambria" panose="02040503050406030204" pitchFamily="18" charset="0"/>
              </a:rPr>
              <a:t>f </a:t>
            </a:r>
            <a:r>
              <a:rPr lang="en-US" b="1" dirty="0">
                <a:solidFill>
                  <a:schemeClr val="tx1">
                    <a:lumMod val="95000"/>
                    <a:lumOff val="5000"/>
                  </a:schemeClr>
                </a:solidFill>
                <a:latin typeface="Cambria" panose="02040503050406030204" pitchFamily="18" charset="0"/>
                <a:ea typeface="Cambria" panose="02040503050406030204" pitchFamily="18" charset="0"/>
              </a:rPr>
              <a:t>Pathological Processes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Diseases Development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Their Pharmacological Correction</a:t>
            </a:r>
            <a:endParaRPr lang="pl-PL" b="1" dirty="0">
              <a:solidFill>
                <a:schemeClr val="tx1">
                  <a:lumMod val="95000"/>
                  <a:lumOff val="5000"/>
                </a:schemeClr>
              </a:solidFill>
              <a:latin typeface="Cambria" panose="02040503050406030204" pitchFamily="18" charset="0"/>
              <a:ea typeface="Cambria" panose="02040503050406030204" pitchFamily="18" charset="0"/>
            </a:endParaRPr>
          </a:p>
          <a:p>
            <a:r>
              <a:rPr lang="pl-PL" b="1" dirty="0" err="1">
                <a:solidFill>
                  <a:schemeClr val="tx1">
                    <a:lumMod val="95000"/>
                    <a:lumOff val="5000"/>
                  </a:schemeClr>
                </a:solidFill>
                <a:latin typeface="Cambria" panose="02040503050406030204" pitchFamily="18" charset="0"/>
                <a:ea typeface="Cambria" panose="02040503050406030204" pitchFamily="18" charset="0"/>
              </a:rPr>
              <a:t>November</a:t>
            </a:r>
            <a:r>
              <a:rPr lang="pl-PL" b="1" dirty="0">
                <a:solidFill>
                  <a:schemeClr val="tx1">
                    <a:lumMod val="95000"/>
                    <a:lumOff val="5000"/>
                  </a:schemeClr>
                </a:solidFill>
                <a:latin typeface="Cambria" panose="02040503050406030204" pitchFamily="18" charset="0"/>
                <a:ea typeface="Cambria" panose="02040503050406030204" pitchFamily="18" charset="0"/>
              </a:rPr>
              <a:t> 17, 2022, </a:t>
            </a:r>
            <a:r>
              <a:rPr lang="pl-PL" b="1" dirty="0" err="1">
                <a:solidFill>
                  <a:schemeClr val="tx1">
                    <a:lumMod val="95000"/>
                    <a:lumOff val="5000"/>
                  </a:schemeClr>
                </a:solidFill>
                <a:latin typeface="Cambria" panose="02040503050406030204" pitchFamily="18" charset="0"/>
                <a:ea typeface="Cambria" panose="02040503050406030204" pitchFamily="18" charset="0"/>
              </a:rPr>
              <a:t>Kharkiv</a:t>
            </a:r>
            <a:endParaRPr lang="pl-PL" b="1" dirty="0">
              <a:solidFill>
                <a:schemeClr val="tx1">
                  <a:lumMod val="95000"/>
                  <a:lumOff val="5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1333261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pattFill prst="pct5">
          <a:fgClr>
            <a:srgbClr val="00B050"/>
          </a:fgClr>
          <a:bgClr>
            <a:schemeClr val="bg1"/>
          </a:bgClr>
        </a:pattFill>
        <a:effectLst/>
      </p:bgPr>
    </p:bg>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F442E256-D7AD-10B7-4BB6-7342A81818CA}"/>
              </a:ext>
            </a:extLst>
          </p:cNvPr>
          <p:cNvSpPr>
            <a:spLocks noGrp="1"/>
          </p:cNvSpPr>
          <p:nvPr>
            <p:ph type="title"/>
          </p:nvPr>
        </p:nvSpPr>
        <p:spPr>
          <a:xfrm>
            <a:off x="838200" y="48348"/>
            <a:ext cx="10515600" cy="646332"/>
          </a:xfrm>
        </p:spPr>
        <p:txBody>
          <a:bodyPr>
            <a:normAutofit/>
          </a:bodyPr>
          <a:lstStyle/>
          <a:p>
            <a:pPr algn="ctr"/>
            <a:r>
              <a:rPr lang="pl-PL" sz="2800" b="1" dirty="0" err="1">
                <a:latin typeface="Cambria" panose="02040503050406030204" pitchFamily="18" charset="0"/>
                <a:ea typeface="Cambria" panose="02040503050406030204" pitchFamily="18" charset="0"/>
              </a:rPr>
              <a:t>Results</a:t>
            </a:r>
            <a:endParaRPr lang="pl-PL" sz="2800" b="1" dirty="0"/>
          </a:p>
        </p:txBody>
      </p:sp>
      <p:sp>
        <p:nvSpPr>
          <p:cNvPr id="5" name="Symbol zastępczy numeru slajdu 4">
            <a:extLst>
              <a:ext uri="{FF2B5EF4-FFF2-40B4-BE49-F238E27FC236}">
                <a16:creationId xmlns:a16="http://schemas.microsoft.com/office/drawing/2014/main" xmlns="" id="{326A24F2-6F64-1FC8-F5DF-5E6F4F583564}"/>
              </a:ext>
            </a:extLst>
          </p:cNvPr>
          <p:cNvSpPr>
            <a:spLocks noGrp="1"/>
          </p:cNvSpPr>
          <p:nvPr>
            <p:ph type="sldNum" sz="quarter" idx="12"/>
          </p:nvPr>
        </p:nvSpPr>
        <p:spPr/>
        <p:txBody>
          <a:bodyPr/>
          <a:lstStyle/>
          <a:p>
            <a:fld id="{11B3733C-7411-4FFD-9068-67F5D29C9270}" type="slidenum">
              <a:rPr lang="pl-PL" b="1" smtClean="0">
                <a:solidFill>
                  <a:schemeClr val="tx1"/>
                </a:solidFill>
                <a:latin typeface="Cambria" panose="02040503050406030204" pitchFamily="18" charset="0"/>
                <a:ea typeface="Cambria" panose="02040503050406030204" pitchFamily="18" charset="0"/>
              </a:rPr>
              <a:t>14</a:t>
            </a:fld>
            <a:endParaRPr lang="pl-PL" b="1" dirty="0">
              <a:solidFill>
                <a:schemeClr val="tx1"/>
              </a:solidFill>
              <a:latin typeface="Cambria" panose="02040503050406030204" pitchFamily="18" charset="0"/>
              <a:ea typeface="Cambria" panose="02040503050406030204" pitchFamily="18" charset="0"/>
            </a:endParaRPr>
          </a:p>
        </p:txBody>
      </p:sp>
      <p:sp>
        <p:nvSpPr>
          <p:cNvPr id="6" name="pole tekstowe 5">
            <a:extLst>
              <a:ext uri="{FF2B5EF4-FFF2-40B4-BE49-F238E27FC236}">
                <a16:creationId xmlns:a16="http://schemas.microsoft.com/office/drawing/2014/main" xmlns="" id="{620245A3-7FBF-8651-B941-CB21F0AB977B}"/>
              </a:ext>
            </a:extLst>
          </p:cNvPr>
          <p:cNvSpPr txBox="1"/>
          <p:nvPr/>
        </p:nvSpPr>
        <p:spPr>
          <a:xfrm>
            <a:off x="363985" y="605777"/>
            <a:ext cx="10927670" cy="584775"/>
          </a:xfrm>
          <a:prstGeom prst="rect">
            <a:avLst/>
          </a:prstGeom>
          <a:noFill/>
        </p:spPr>
        <p:txBody>
          <a:bodyPr wrap="square" rtlCol="0">
            <a:spAutoFit/>
          </a:bodyPr>
          <a:lstStyle/>
          <a:p>
            <a:pPr algn="ctr"/>
            <a:r>
              <a:rPr lang="en-US" sz="1600" b="1" dirty="0">
                <a:latin typeface="Cambria" panose="02040503050406030204" pitchFamily="18" charset="0"/>
                <a:ea typeface="Cambria" panose="02040503050406030204" pitchFamily="18" charset="0"/>
              </a:rPr>
              <a:t>1. TBARS levels in </a:t>
            </a:r>
            <a:r>
              <a:rPr lang="en-US" sz="1600" b="1" dirty="0">
                <a:latin typeface="Cambria" panose="02040503050406030204" pitchFamily="18" charset="0"/>
              </a:rPr>
              <a:t>the blood samples </a:t>
            </a:r>
            <a:r>
              <a:rPr lang="pl-PL" sz="1600" b="1" dirty="0" smtClean="0">
                <a:latin typeface="Cambria" panose="02040503050406030204" pitchFamily="18" charset="0"/>
              </a:rPr>
              <a:t>of </a:t>
            </a:r>
            <a:r>
              <a:rPr lang="en-US" sz="1600" b="1" dirty="0" smtClean="0">
                <a:latin typeface="Cambria" panose="02040503050406030204" pitchFamily="18" charset="0"/>
              </a:rPr>
              <a:t>rainbow </a:t>
            </a:r>
            <a:r>
              <a:rPr lang="en-US" sz="1600" b="1" dirty="0">
                <a:latin typeface="Cambria" panose="02040503050406030204" pitchFamily="18" charset="0"/>
              </a:rPr>
              <a:t>trout </a:t>
            </a:r>
            <a:r>
              <a:rPr lang="en-US" sz="1600" b="1" dirty="0" smtClean="0">
                <a:latin typeface="Cambria" panose="02040503050406030204" pitchFamily="18" charset="0"/>
              </a:rPr>
              <a:t>after </a:t>
            </a:r>
            <a:r>
              <a:rPr lang="en-US" sz="1600" b="1" i="1" dirty="0">
                <a:latin typeface="Cambria" panose="02040503050406030204" pitchFamily="18" charset="0"/>
              </a:rPr>
              <a:t>in vitro</a:t>
            </a:r>
            <a:r>
              <a:rPr lang="en-US" sz="1600" b="1" dirty="0">
                <a:latin typeface="Cambria" panose="02040503050406030204" pitchFamily="18" charset="0"/>
              </a:rPr>
              <a:t> incubation with</a:t>
            </a:r>
            <a:r>
              <a:rPr lang="pl-PL" sz="1600" b="1" dirty="0">
                <a:latin typeface="Cambria" panose="02040503050406030204" pitchFamily="18" charset="0"/>
              </a:rPr>
              <a:t> </a:t>
            </a:r>
            <a:r>
              <a:rPr lang="en-US" sz="1600" b="1" dirty="0">
                <a:latin typeface="Cambria" panose="02040503050406030204" pitchFamily="18" charset="0"/>
              </a:rPr>
              <a:t>extracts derived from stalks and roots of CM collected from rural and urban </a:t>
            </a:r>
            <a:r>
              <a:rPr lang="pl-PL" sz="1600" b="1" dirty="0" err="1" smtClean="0">
                <a:latin typeface="Cambria" panose="02040503050406030204" pitchFamily="18" charset="0"/>
              </a:rPr>
              <a:t>areas</a:t>
            </a:r>
            <a:r>
              <a:rPr lang="pl-PL" sz="1600" b="1" dirty="0" smtClean="0">
                <a:latin typeface="Cambria" panose="02040503050406030204" pitchFamily="18" charset="0"/>
              </a:rPr>
              <a:t>.</a:t>
            </a:r>
            <a:endParaRPr lang="en-US" sz="1600" b="1" dirty="0">
              <a:latin typeface="Cambria" panose="02040503050406030204" pitchFamily="18" charset="0"/>
              <a:ea typeface="Cambria" panose="02040503050406030204" pitchFamily="18" charset="0"/>
            </a:endParaRPr>
          </a:p>
        </p:txBody>
      </p:sp>
      <p:pic>
        <p:nvPicPr>
          <p:cNvPr id="9" name="Grafika 8">
            <a:extLst>
              <a:ext uri="{FF2B5EF4-FFF2-40B4-BE49-F238E27FC236}">
                <a16:creationId xmlns:a16="http://schemas.microsoft.com/office/drawing/2014/main" xmlns="" id="{B8FD2276-7387-952C-37EC-8332B87C1DDD}"/>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647219" y="1288212"/>
            <a:ext cx="8518451" cy="4986014"/>
          </a:xfrm>
          <a:prstGeom prst="rect">
            <a:avLst/>
          </a:prstGeom>
        </p:spPr>
      </p:pic>
      <p:sp>
        <p:nvSpPr>
          <p:cNvPr id="7" name="Symbol zastępczy stopki 3">
            <a:extLst>
              <a:ext uri="{FF2B5EF4-FFF2-40B4-BE49-F238E27FC236}">
                <a16:creationId xmlns:a16="http://schemas.microsoft.com/office/drawing/2014/main" xmlns="" id="{B564F56E-C3E7-0E58-A460-BDEAABB6A844}"/>
              </a:ext>
            </a:extLst>
          </p:cNvPr>
          <p:cNvSpPr>
            <a:spLocks noGrp="1"/>
          </p:cNvSpPr>
          <p:nvPr>
            <p:ph type="ftr" sz="quarter" idx="11"/>
          </p:nvPr>
        </p:nvSpPr>
        <p:spPr>
          <a:xfrm>
            <a:off x="1523673" y="6356352"/>
            <a:ext cx="8765545" cy="365125"/>
          </a:xfrm>
        </p:spPr>
        <p:txBody>
          <a:bodyPr/>
          <a:lstStyle/>
          <a:p>
            <a:r>
              <a:rPr lang="en-US" b="1" dirty="0">
                <a:solidFill>
                  <a:schemeClr val="tx1">
                    <a:lumMod val="95000"/>
                    <a:lumOff val="5000"/>
                  </a:schemeClr>
                </a:solidFill>
                <a:latin typeface="Cambria" panose="02040503050406030204" pitchFamily="18" charset="0"/>
                <a:ea typeface="Cambria" panose="02040503050406030204" pitchFamily="18" charset="0"/>
              </a:rPr>
              <a:t>"Mechanisms </a:t>
            </a:r>
            <a:r>
              <a:rPr lang="pl-PL" b="1" dirty="0" smtClean="0">
                <a:solidFill>
                  <a:schemeClr val="tx1">
                    <a:lumMod val="95000"/>
                    <a:lumOff val="5000"/>
                  </a:schemeClr>
                </a:solidFill>
                <a:latin typeface="Cambria" panose="02040503050406030204" pitchFamily="18" charset="0"/>
                <a:ea typeface="Cambria" panose="02040503050406030204" pitchFamily="18" charset="0"/>
              </a:rPr>
              <a:t>o</a:t>
            </a:r>
            <a:r>
              <a:rPr lang="en-US" b="1" dirty="0" smtClean="0">
                <a:solidFill>
                  <a:schemeClr val="tx1">
                    <a:lumMod val="95000"/>
                    <a:lumOff val="5000"/>
                  </a:schemeClr>
                </a:solidFill>
                <a:latin typeface="Cambria" panose="02040503050406030204" pitchFamily="18" charset="0"/>
                <a:ea typeface="Cambria" panose="02040503050406030204" pitchFamily="18" charset="0"/>
              </a:rPr>
              <a:t>f </a:t>
            </a:r>
            <a:r>
              <a:rPr lang="en-US" b="1" dirty="0">
                <a:solidFill>
                  <a:schemeClr val="tx1">
                    <a:lumMod val="95000"/>
                    <a:lumOff val="5000"/>
                  </a:schemeClr>
                </a:solidFill>
                <a:latin typeface="Cambria" panose="02040503050406030204" pitchFamily="18" charset="0"/>
                <a:ea typeface="Cambria" panose="02040503050406030204" pitchFamily="18" charset="0"/>
              </a:rPr>
              <a:t>Pathological Processes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Diseases Development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Their Pharmacological Correction</a:t>
            </a:r>
            <a:endParaRPr lang="pl-PL" b="1" dirty="0">
              <a:solidFill>
                <a:schemeClr val="tx1">
                  <a:lumMod val="95000"/>
                  <a:lumOff val="5000"/>
                </a:schemeClr>
              </a:solidFill>
              <a:latin typeface="Cambria" panose="02040503050406030204" pitchFamily="18" charset="0"/>
              <a:ea typeface="Cambria" panose="02040503050406030204" pitchFamily="18" charset="0"/>
            </a:endParaRPr>
          </a:p>
          <a:p>
            <a:r>
              <a:rPr lang="pl-PL" b="1" dirty="0" err="1">
                <a:solidFill>
                  <a:schemeClr val="tx1">
                    <a:lumMod val="95000"/>
                    <a:lumOff val="5000"/>
                  </a:schemeClr>
                </a:solidFill>
                <a:latin typeface="Cambria" panose="02040503050406030204" pitchFamily="18" charset="0"/>
                <a:ea typeface="Cambria" panose="02040503050406030204" pitchFamily="18" charset="0"/>
              </a:rPr>
              <a:t>November</a:t>
            </a:r>
            <a:r>
              <a:rPr lang="pl-PL" b="1" dirty="0">
                <a:solidFill>
                  <a:schemeClr val="tx1">
                    <a:lumMod val="95000"/>
                    <a:lumOff val="5000"/>
                  </a:schemeClr>
                </a:solidFill>
                <a:latin typeface="Cambria" panose="02040503050406030204" pitchFamily="18" charset="0"/>
                <a:ea typeface="Cambria" panose="02040503050406030204" pitchFamily="18" charset="0"/>
              </a:rPr>
              <a:t> 17, 2022, </a:t>
            </a:r>
            <a:r>
              <a:rPr lang="pl-PL" b="1" dirty="0" err="1">
                <a:solidFill>
                  <a:schemeClr val="tx1">
                    <a:lumMod val="95000"/>
                    <a:lumOff val="5000"/>
                  </a:schemeClr>
                </a:solidFill>
                <a:latin typeface="Cambria" panose="02040503050406030204" pitchFamily="18" charset="0"/>
                <a:ea typeface="Cambria" panose="02040503050406030204" pitchFamily="18" charset="0"/>
              </a:rPr>
              <a:t>Kharkiv</a:t>
            </a:r>
            <a:endParaRPr lang="pl-PL" b="1" dirty="0">
              <a:solidFill>
                <a:schemeClr val="tx1">
                  <a:lumMod val="95000"/>
                  <a:lumOff val="5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5670722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pattFill prst="pct5">
          <a:fgClr>
            <a:srgbClr val="00B050"/>
          </a:fgClr>
          <a:bgClr>
            <a:schemeClr val="bg1"/>
          </a:bgClr>
        </a:pattFill>
        <a:effectLst/>
      </p:bgPr>
    </p:bg>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F442E256-D7AD-10B7-4BB6-7342A81818CA}"/>
              </a:ext>
            </a:extLst>
          </p:cNvPr>
          <p:cNvSpPr>
            <a:spLocks noGrp="1"/>
          </p:cNvSpPr>
          <p:nvPr>
            <p:ph type="title"/>
          </p:nvPr>
        </p:nvSpPr>
        <p:spPr>
          <a:xfrm>
            <a:off x="838199" y="86286"/>
            <a:ext cx="10515600" cy="646332"/>
          </a:xfrm>
        </p:spPr>
        <p:txBody>
          <a:bodyPr>
            <a:normAutofit/>
          </a:bodyPr>
          <a:lstStyle/>
          <a:p>
            <a:pPr algn="ctr"/>
            <a:r>
              <a:rPr lang="pl-PL" sz="2400" b="1" dirty="0" err="1">
                <a:latin typeface="Cambria" panose="02040503050406030204" pitchFamily="18" charset="0"/>
                <a:ea typeface="Cambria" panose="02040503050406030204" pitchFamily="18" charset="0"/>
              </a:rPr>
              <a:t>Results</a:t>
            </a:r>
            <a:endParaRPr lang="pl-PL" sz="2400" b="1" dirty="0"/>
          </a:p>
        </p:txBody>
      </p:sp>
      <p:sp>
        <p:nvSpPr>
          <p:cNvPr id="5" name="Symbol zastępczy numeru slajdu 4">
            <a:extLst>
              <a:ext uri="{FF2B5EF4-FFF2-40B4-BE49-F238E27FC236}">
                <a16:creationId xmlns:a16="http://schemas.microsoft.com/office/drawing/2014/main" xmlns="" id="{326A24F2-6F64-1FC8-F5DF-5E6F4F583564}"/>
              </a:ext>
            </a:extLst>
          </p:cNvPr>
          <p:cNvSpPr>
            <a:spLocks noGrp="1"/>
          </p:cNvSpPr>
          <p:nvPr>
            <p:ph type="sldNum" sz="quarter" idx="12"/>
          </p:nvPr>
        </p:nvSpPr>
        <p:spPr/>
        <p:txBody>
          <a:bodyPr/>
          <a:lstStyle/>
          <a:p>
            <a:fld id="{11B3733C-7411-4FFD-9068-67F5D29C9270}" type="slidenum">
              <a:rPr lang="pl-PL" b="1" smtClean="0">
                <a:solidFill>
                  <a:schemeClr val="tx1"/>
                </a:solidFill>
                <a:latin typeface="Cambria" panose="02040503050406030204" pitchFamily="18" charset="0"/>
                <a:ea typeface="Cambria" panose="02040503050406030204" pitchFamily="18" charset="0"/>
              </a:rPr>
              <a:t>15</a:t>
            </a:fld>
            <a:endParaRPr lang="pl-PL" b="1" dirty="0">
              <a:solidFill>
                <a:schemeClr val="tx1"/>
              </a:solidFill>
              <a:latin typeface="Cambria" panose="02040503050406030204" pitchFamily="18" charset="0"/>
              <a:ea typeface="Cambria" panose="02040503050406030204" pitchFamily="18" charset="0"/>
            </a:endParaRPr>
          </a:p>
        </p:txBody>
      </p:sp>
      <p:sp>
        <p:nvSpPr>
          <p:cNvPr id="6" name="pole tekstowe 5">
            <a:extLst>
              <a:ext uri="{FF2B5EF4-FFF2-40B4-BE49-F238E27FC236}">
                <a16:creationId xmlns:a16="http://schemas.microsoft.com/office/drawing/2014/main" xmlns="" id="{620245A3-7FBF-8651-B941-CB21F0AB977B}"/>
              </a:ext>
            </a:extLst>
          </p:cNvPr>
          <p:cNvSpPr txBox="1"/>
          <p:nvPr/>
        </p:nvSpPr>
        <p:spPr>
          <a:xfrm>
            <a:off x="423168" y="663383"/>
            <a:ext cx="11345662" cy="584775"/>
          </a:xfrm>
          <a:prstGeom prst="rect">
            <a:avLst/>
          </a:prstGeom>
          <a:noFill/>
        </p:spPr>
        <p:txBody>
          <a:bodyPr wrap="square" rtlCol="0">
            <a:spAutoFit/>
          </a:bodyPr>
          <a:lstStyle/>
          <a:p>
            <a:pPr algn="ctr"/>
            <a:r>
              <a:rPr lang="pl-PL" sz="1600" b="1" dirty="0">
                <a:latin typeface="Cambria" panose="02040503050406030204" pitchFamily="18" charset="0"/>
                <a:ea typeface="Cambria" panose="02040503050406030204" pitchFamily="18" charset="0"/>
              </a:rPr>
              <a:t>2</a:t>
            </a:r>
            <a:r>
              <a:rPr lang="en-US" sz="1600" b="1" dirty="0">
                <a:latin typeface="Cambria" panose="02040503050406030204" pitchFamily="18" charset="0"/>
                <a:ea typeface="Cambria" panose="02040503050406030204" pitchFamily="18" charset="0"/>
              </a:rPr>
              <a:t>. Levels of </a:t>
            </a:r>
            <a:r>
              <a:rPr lang="en-US" sz="1600" b="1" dirty="0" err="1">
                <a:latin typeface="Cambria" panose="02040503050406030204" pitchFamily="18" charset="0"/>
                <a:ea typeface="Cambria" panose="02040503050406030204" pitchFamily="18" charset="0"/>
              </a:rPr>
              <a:t>aldehyd</a:t>
            </a:r>
            <a:r>
              <a:rPr lang="pl-PL" sz="1600" b="1" dirty="0" err="1">
                <a:latin typeface="Cambria" panose="02040503050406030204" pitchFamily="18" charset="0"/>
                <a:ea typeface="Cambria" panose="02040503050406030204" pitchFamily="18" charset="0"/>
              </a:rPr>
              <a:t>ic</a:t>
            </a:r>
            <a:r>
              <a:rPr lang="en-US" sz="1600" b="1" dirty="0">
                <a:latin typeface="Cambria" panose="02040503050406030204" pitchFamily="18" charset="0"/>
                <a:ea typeface="Cambria" panose="02040503050406030204" pitchFamily="18" charset="0"/>
              </a:rPr>
              <a:t> derivatives of OMB in </a:t>
            </a:r>
            <a:r>
              <a:rPr lang="en-US" sz="1600" b="1" dirty="0">
                <a:latin typeface="Cambria" panose="02040503050406030204" pitchFamily="18" charset="0"/>
              </a:rPr>
              <a:t>the blood samples </a:t>
            </a:r>
            <a:r>
              <a:rPr lang="pl-PL" sz="1600" b="1" dirty="0" smtClean="0">
                <a:latin typeface="Cambria" panose="02040503050406030204" pitchFamily="18" charset="0"/>
              </a:rPr>
              <a:t>of </a:t>
            </a:r>
            <a:r>
              <a:rPr lang="en-US" sz="1600" b="1" dirty="0" smtClean="0">
                <a:latin typeface="Cambria" panose="02040503050406030204" pitchFamily="18" charset="0"/>
              </a:rPr>
              <a:t>rainbow </a:t>
            </a:r>
            <a:r>
              <a:rPr lang="en-US" sz="1600" b="1" dirty="0">
                <a:latin typeface="Cambria" panose="02040503050406030204" pitchFamily="18" charset="0"/>
              </a:rPr>
              <a:t>trout </a:t>
            </a:r>
            <a:r>
              <a:rPr lang="en-US" sz="1600" b="1" dirty="0" smtClean="0">
                <a:latin typeface="Cambria" panose="02040503050406030204" pitchFamily="18" charset="0"/>
              </a:rPr>
              <a:t>after </a:t>
            </a:r>
            <a:r>
              <a:rPr lang="en-US" sz="1600" b="1" i="1" dirty="0">
                <a:latin typeface="Cambria" panose="02040503050406030204" pitchFamily="18" charset="0"/>
              </a:rPr>
              <a:t>in vitro</a:t>
            </a:r>
            <a:r>
              <a:rPr lang="en-US" sz="1600" b="1" dirty="0">
                <a:latin typeface="Cambria" panose="02040503050406030204" pitchFamily="18" charset="0"/>
              </a:rPr>
              <a:t> incubation with</a:t>
            </a:r>
            <a:r>
              <a:rPr lang="pl-PL" sz="1600" b="1" dirty="0">
                <a:latin typeface="Cambria" panose="02040503050406030204" pitchFamily="18" charset="0"/>
              </a:rPr>
              <a:t> </a:t>
            </a:r>
            <a:r>
              <a:rPr lang="en-US" sz="1600" b="1" dirty="0">
                <a:latin typeface="Cambria" panose="02040503050406030204" pitchFamily="18" charset="0"/>
              </a:rPr>
              <a:t>extracts derived from stalks and roots of CM collected from rural and urban </a:t>
            </a:r>
            <a:r>
              <a:rPr lang="pl-PL" sz="1600" b="1" dirty="0" err="1" smtClean="0">
                <a:latin typeface="Cambria" panose="02040503050406030204" pitchFamily="18" charset="0"/>
              </a:rPr>
              <a:t>areas</a:t>
            </a:r>
            <a:r>
              <a:rPr lang="pl-PL" sz="1600" b="1" dirty="0" smtClean="0">
                <a:latin typeface="Cambria" panose="02040503050406030204" pitchFamily="18" charset="0"/>
              </a:rPr>
              <a:t>.</a:t>
            </a:r>
            <a:endParaRPr lang="en-US" sz="1600" b="1" dirty="0">
              <a:latin typeface="Cambria" panose="02040503050406030204" pitchFamily="18" charset="0"/>
              <a:ea typeface="Cambria" panose="02040503050406030204" pitchFamily="18" charset="0"/>
            </a:endParaRPr>
          </a:p>
        </p:txBody>
      </p:sp>
      <p:pic>
        <p:nvPicPr>
          <p:cNvPr id="9" name="Grafika 8">
            <a:extLst>
              <a:ext uri="{FF2B5EF4-FFF2-40B4-BE49-F238E27FC236}">
                <a16:creationId xmlns:a16="http://schemas.microsoft.com/office/drawing/2014/main" xmlns="" id="{310EB3E4-EAB8-2CB9-CEE3-6783F92F69F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909831" y="1317393"/>
            <a:ext cx="8372336" cy="4900490"/>
          </a:xfrm>
          <a:prstGeom prst="rect">
            <a:avLst/>
          </a:prstGeom>
        </p:spPr>
      </p:pic>
      <p:sp>
        <p:nvSpPr>
          <p:cNvPr id="7" name="Symbol zastępczy stopki 3">
            <a:extLst>
              <a:ext uri="{FF2B5EF4-FFF2-40B4-BE49-F238E27FC236}">
                <a16:creationId xmlns:a16="http://schemas.microsoft.com/office/drawing/2014/main" xmlns="" id="{B564F56E-C3E7-0E58-A460-BDEAABB6A844}"/>
              </a:ext>
            </a:extLst>
          </p:cNvPr>
          <p:cNvSpPr>
            <a:spLocks noGrp="1"/>
          </p:cNvSpPr>
          <p:nvPr>
            <p:ph type="ftr" sz="quarter" idx="11"/>
          </p:nvPr>
        </p:nvSpPr>
        <p:spPr>
          <a:xfrm>
            <a:off x="1523673" y="6356352"/>
            <a:ext cx="8765545" cy="365125"/>
          </a:xfrm>
        </p:spPr>
        <p:txBody>
          <a:bodyPr/>
          <a:lstStyle/>
          <a:p>
            <a:r>
              <a:rPr lang="en-US" b="1" dirty="0">
                <a:solidFill>
                  <a:schemeClr val="tx1">
                    <a:lumMod val="95000"/>
                    <a:lumOff val="5000"/>
                  </a:schemeClr>
                </a:solidFill>
                <a:latin typeface="Cambria" panose="02040503050406030204" pitchFamily="18" charset="0"/>
                <a:ea typeface="Cambria" panose="02040503050406030204" pitchFamily="18" charset="0"/>
              </a:rPr>
              <a:t>"Mechanisms </a:t>
            </a:r>
            <a:r>
              <a:rPr lang="pl-PL" b="1" dirty="0" smtClean="0">
                <a:solidFill>
                  <a:schemeClr val="tx1">
                    <a:lumMod val="95000"/>
                    <a:lumOff val="5000"/>
                  </a:schemeClr>
                </a:solidFill>
                <a:latin typeface="Cambria" panose="02040503050406030204" pitchFamily="18" charset="0"/>
                <a:ea typeface="Cambria" panose="02040503050406030204" pitchFamily="18" charset="0"/>
              </a:rPr>
              <a:t>o</a:t>
            </a:r>
            <a:r>
              <a:rPr lang="en-US" b="1" dirty="0" smtClean="0">
                <a:solidFill>
                  <a:schemeClr val="tx1">
                    <a:lumMod val="95000"/>
                    <a:lumOff val="5000"/>
                  </a:schemeClr>
                </a:solidFill>
                <a:latin typeface="Cambria" panose="02040503050406030204" pitchFamily="18" charset="0"/>
                <a:ea typeface="Cambria" panose="02040503050406030204" pitchFamily="18" charset="0"/>
              </a:rPr>
              <a:t>f </a:t>
            </a:r>
            <a:r>
              <a:rPr lang="en-US" b="1" dirty="0">
                <a:solidFill>
                  <a:schemeClr val="tx1">
                    <a:lumMod val="95000"/>
                    <a:lumOff val="5000"/>
                  </a:schemeClr>
                </a:solidFill>
                <a:latin typeface="Cambria" panose="02040503050406030204" pitchFamily="18" charset="0"/>
                <a:ea typeface="Cambria" panose="02040503050406030204" pitchFamily="18" charset="0"/>
              </a:rPr>
              <a:t>Pathological Processes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Diseases Development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Their Pharmacological Correction</a:t>
            </a:r>
            <a:endParaRPr lang="pl-PL" b="1" dirty="0">
              <a:solidFill>
                <a:schemeClr val="tx1">
                  <a:lumMod val="95000"/>
                  <a:lumOff val="5000"/>
                </a:schemeClr>
              </a:solidFill>
              <a:latin typeface="Cambria" panose="02040503050406030204" pitchFamily="18" charset="0"/>
              <a:ea typeface="Cambria" panose="02040503050406030204" pitchFamily="18" charset="0"/>
            </a:endParaRPr>
          </a:p>
          <a:p>
            <a:r>
              <a:rPr lang="pl-PL" b="1" dirty="0" err="1">
                <a:solidFill>
                  <a:schemeClr val="tx1">
                    <a:lumMod val="95000"/>
                    <a:lumOff val="5000"/>
                  </a:schemeClr>
                </a:solidFill>
                <a:latin typeface="Cambria" panose="02040503050406030204" pitchFamily="18" charset="0"/>
                <a:ea typeface="Cambria" panose="02040503050406030204" pitchFamily="18" charset="0"/>
              </a:rPr>
              <a:t>November</a:t>
            </a:r>
            <a:r>
              <a:rPr lang="pl-PL" b="1" dirty="0">
                <a:solidFill>
                  <a:schemeClr val="tx1">
                    <a:lumMod val="95000"/>
                    <a:lumOff val="5000"/>
                  </a:schemeClr>
                </a:solidFill>
                <a:latin typeface="Cambria" panose="02040503050406030204" pitchFamily="18" charset="0"/>
                <a:ea typeface="Cambria" panose="02040503050406030204" pitchFamily="18" charset="0"/>
              </a:rPr>
              <a:t> 17, 2022, </a:t>
            </a:r>
            <a:r>
              <a:rPr lang="pl-PL" b="1" dirty="0" err="1">
                <a:solidFill>
                  <a:schemeClr val="tx1">
                    <a:lumMod val="95000"/>
                    <a:lumOff val="5000"/>
                  </a:schemeClr>
                </a:solidFill>
                <a:latin typeface="Cambria" panose="02040503050406030204" pitchFamily="18" charset="0"/>
                <a:ea typeface="Cambria" panose="02040503050406030204" pitchFamily="18" charset="0"/>
              </a:rPr>
              <a:t>Kharkiv</a:t>
            </a:r>
            <a:endParaRPr lang="pl-PL" b="1" dirty="0">
              <a:solidFill>
                <a:schemeClr val="tx1">
                  <a:lumMod val="95000"/>
                  <a:lumOff val="5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118682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pattFill prst="pct5">
          <a:fgClr>
            <a:srgbClr val="00B050"/>
          </a:fgClr>
          <a:bgClr>
            <a:schemeClr val="bg1"/>
          </a:bgClr>
        </a:pattFill>
        <a:effectLst/>
      </p:bgPr>
    </p:bg>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F442E256-D7AD-10B7-4BB6-7342A81818CA}"/>
              </a:ext>
            </a:extLst>
          </p:cNvPr>
          <p:cNvSpPr>
            <a:spLocks noGrp="1"/>
          </p:cNvSpPr>
          <p:nvPr>
            <p:ph type="title"/>
          </p:nvPr>
        </p:nvSpPr>
        <p:spPr>
          <a:xfrm>
            <a:off x="838200" y="169346"/>
            <a:ext cx="10515600" cy="460969"/>
          </a:xfrm>
        </p:spPr>
        <p:txBody>
          <a:bodyPr>
            <a:noAutofit/>
          </a:bodyPr>
          <a:lstStyle/>
          <a:p>
            <a:pPr algn="ctr"/>
            <a:r>
              <a:rPr lang="pl-PL" sz="2800" b="1" dirty="0" err="1">
                <a:latin typeface="Cambria" panose="02040503050406030204" pitchFamily="18" charset="0"/>
                <a:ea typeface="Cambria" panose="02040503050406030204" pitchFamily="18" charset="0"/>
              </a:rPr>
              <a:t>Results</a:t>
            </a:r>
            <a:endParaRPr lang="pl-PL" sz="2800" dirty="0"/>
          </a:p>
        </p:txBody>
      </p:sp>
      <p:sp>
        <p:nvSpPr>
          <p:cNvPr id="5" name="Symbol zastępczy numeru slajdu 4">
            <a:extLst>
              <a:ext uri="{FF2B5EF4-FFF2-40B4-BE49-F238E27FC236}">
                <a16:creationId xmlns:a16="http://schemas.microsoft.com/office/drawing/2014/main" xmlns="" id="{326A24F2-6F64-1FC8-F5DF-5E6F4F583564}"/>
              </a:ext>
            </a:extLst>
          </p:cNvPr>
          <p:cNvSpPr>
            <a:spLocks noGrp="1"/>
          </p:cNvSpPr>
          <p:nvPr>
            <p:ph type="sldNum" sz="quarter" idx="12"/>
          </p:nvPr>
        </p:nvSpPr>
        <p:spPr/>
        <p:txBody>
          <a:bodyPr/>
          <a:lstStyle/>
          <a:p>
            <a:fld id="{11B3733C-7411-4FFD-9068-67F5D29C9270}" type="slidenum">
              <a:rPr lang="pl-PL" b="1" smtClean="0">
                <a:solidFill>
                  <a:schemeClr val="tx1"/>
                </a:solidFill>
                <a:latin typeface="Cambria" panose="02040503050406030204" pitchFamily="18" charset="0"/>
                <a:ea typeface="Cambria" panose="02040503050406030204" pitchFamily="18" charset="0"/>
              </a:rPr>
              <a:t>16</a:t>
            </a:fld>
            <a:endParaRPr lang="pl-PL" b="1" dirty="0">
              <a:solidFill>
                <a:schemeClr val="tx1"/>
              </a:solidFill>
              <a:latin typeface="Cambria" panose="02040503050406030204" pitchFamily="18" charset="0"/>
              <a:ea typeface="Cambria" panose="02040503050406030204" pitchFamily="18" charset="0"/>
            </a:endParaRPr>
          </a:p>
        </p:txBody>
      </p:sp>
      <p:sp>
        <p:nvSpPr>
          <p:cNvPr id="6" name="pole tekstowe 5">
            <a:extLst>
              <a:ext uri="{FF2B5EF4-FFF2-40B4-BE49-F238E27FC236}">
                <a16:creationId xmlns:a16="http://schemas.microsoft.com/office/drawing/2014/main" xmlns="" id="{620245A3-7FBF-8651-B941-CB21F0AB977B}"/>
              </a:ext>
            </a:extLst>
          </p:cNvPr>
          <p:cNvSpPr txBox="1"/>
          <p:nvPr/>
        </p:nvSpPr>
        <p:spPr>
          <a:xfrm>
            <a:off x="312197" y="630315"/>
            <a:ext cx="11567604" cy="584775"/>
          </a:xfrm>
          <a:prstGeom prst="rect">
            <a:avLst/>
          </a:prstGeom>
          <a:noFill/>
        </p:spPr>
        <p:txBody>
          <a:bodyPr wrap="square" rtlCol="0">
            <a:spAutoFit/>
          </a:bodyPr>
          <a:lstStyle/>
          <a:p>
            <a:pPr algn="ctr"/>
            <a:r>
              <a:rPr lang="pl-PL" sz="1600" b="1" dirty="0">
                <a:latin typeface="Cambria" panose="02040503050406030204" pitchFamily="18" charset="0"/>
                <a:ea typeface="Cambria" panose="02040503050406030204" pitchFamily="18" charset="0"/>
              </a:rPr>
              <a:t>3</a:t>
            </a:r>
            <a:r>
              <a:rPr lang="en-US" sz="1600" b="1" dirty="0">
                <a:latin typeface="Cambria" panose="02040503050406030204" pitchFamily="18" charset="0"/>
                <a:ea typeface="Cambria" panose="02040503050406030204" pitchFamily="18" charset="0"/>
              </a:rPr>
              <a:t>. Levels of </a:t>
            </a:r>
            <a:r>
              <a:rPr lang="pl-PL" sz="1600" b="1" dirty="0">
                <a:latin typeface="Cambria" panose="02040503050406030204" pitchFamily="18" charset="0"/>
                <a:ea typeface="Cambria" panose="02040503050406030204" pitchFamily="18" charset="0"/>
              </a:rPr>
              <a:t>ketonic</a:t>
            </a:r>
            <a:r>
              <a:rPr lang="en-US" sz="1600" b="1" dirty="0">
                <a:latin typeface="Cambria" panose="02040503050406030204" pitchFamily="18" charset="0"/>
                <a:ea typeface="Cambria" panose="02040503050406030204" pitchFamily="18" charset="0"/>
              </a:rPr>
              <a:t> derivatives of OMB in </a:t>
            </a:r>
            <a:r>
              <a:rPr lang="en-US" sz="1600" b="1" dirty="0">
                <a:latin typeface="Cambria" panose="02040503050406030204" pitchFamily="18" charset="0"/>
              </a:rPr>
              <a:t>the blood samples </a:t>
            </a:r>
            <a:r>
              <a:rPr lang="pl-PL" sz="1600" b="1" dirty="0" smtClean="0">
                <a:latin typeface="Cambria" panose="02040503050406030204" pitchFamily="18" charset="0"/>
              </a:rPr>
              <a:t>of </a:t>
            </a:r>
            <a:r>
              <a:rPr lang="en-US" sz="1600" b="1" dirty="0" smtClean="0">
                <a:latin typeface="Cambria" panose="02040503050406030204" pitchFamily="18" charset="0"/>
              </a:rPr>
              <a:t>rainbow </a:t>
            </a:r>
            <a:r>
              <a:rPr lang="en-US" sz="1600" b="1" dirty="0">
                <a:latin typeface="Cambria" panose="02040503050406030204" pitchFamily="18" charset="0"/>
              </a:rPr>
              <a:t>trout </a:t>
            </a:r>
            <a:r>
              <a:rPr lang="en-US" sz="1600" b="1" dirty="0" smtClean="0">
                <a:latin typeface="Cambria" panose="02040503050406030204" pitchFamily="18" charset="0"/>
              </a:rPr>
              <a:t>after </a:t>
            </a:r>
            <a:r>
              <a:rPr lang="en-US" sz="1600" b="1" i="1" dirty="0">
                <a:latin typeface="Cambria" panose="02040503050406030204" pitchFamily="18" charset="0"/>
              </a:rPr>
              <a:t>in vitro</a:t>
            </a:r>
            <a:r>
              <a:rPr lang="en-US" sz="1600" b="1" dirty="0">
                <a:latin typeface="Cambria" panose="02040503050406030204" pitchFamily="18" charset="0"/>
              </a:rPr>
              <a:t> incubation with</a:t>
            </a:r>
            <a:r>
              <a:rPr lang="pl-PL" sz="1600" b="1" dirty="0">
                <a:latin typeface="Cambria" panose="02040503050406030204" pitchFamily="18" charset="0"/>
              </a:rPr>
              <a:t> </a:t>
            </a:r>
            <a:r>
              <a:rPr lang="en-US" sz="1600" b="1" dirty="0">
                <a:latin typeface="Cambria" panose="02040503050406030204" pitchFamily="18" charset="0"/>
              </a:rPr>
              <a:t>extracts derived from stalks and roots of CM collected from rural and urban </a:t>
            </a:r>
            <a:r>
              <a:rPr lang="pl-PL" sz="1600" b="1" dirty="0" err="1" smtClean="0">
                <a:latin typeface="Cambria" panose="02040503050406030204" pitchFamily="18" charset="0"/>
              </a:rPr>
              <a:t>areas</a:t>
            </a:r>
            <a:r>
              <a:rPr lang="pl-PL" sz="1600" b="1" dirty="0" smtClean="0">
                <a:latin typeface="Cambria" panose="02040503050406030204" pitchFamily="18" charset="0"/>
              </a:rPr>
              <a:t>.</a:t>
            </a:r>
            <a:endParaRPr lang="en-US" sz="1600" b="1" dirty="0">
              <a:latin typeface="Cambria" panose="02040503050406030204" pitchFamily="18" charset="0"/>
              <a:ea typeface="Cambria" panose="02040503050406030204" pitchFamily="18" charset="0"/>
            </a:endParaRPr>
          </a:p>
        </p:txBody>
      </p:sp>
      <p:pic>
        <p:nvPicPr>
          <p:cNvPr id="9" name="Grafika 8">
            <a:extLst>
              <a:ext uri="{FF2B5EF4-FFF2-40B4-BE49-F238E27FC236}">
                <a16:creationId xmlns:a16="http://schemas.microsoft.com/office/drawing/2014/main" xmlns="" id="{7E1BA832-A713-4B30-9D67-F958C5777C4A}"/>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892106" y="1328225"/>
            <a:ext cx="8397112" cy="4914992"/>
          </a:xfrm>
          <a:prstGeom prst="rect">
            <a:avLst/>
          </a:prstGeom>
        </p:spPr>
      </p:pic>
      <p:sp>
        <p:nvSpPr>
          <p:cNvPr id="7" name="Symbol zastępczy stopki 3">
            <a:extLst>
              <a:ext uri="{FF2B5EF4-FFF2-40B4-BE49-F238E27FC236}">
                <a16:creationId xmlns:a16="http://schemas.microsoft.com/office/drawing/2014/main" xmlns="" id="{B564F56E-C3E7-0E58-A460-BDEAABB6A844}"/>
              </a:ext>
            </a:extLst>
          </p:cNvPr>
          <p:cNvSpPr>
            <a:spLocks noGrp="1"/>
          </p:cNvSpPr>
          <p:nvPr>
            <p:ph type="ftr" sz="quarter" idx="11"/>
          </p:nvPr>
        </p:nvSpPr>
        <p:spPr>
          <a:xfrm>
            <a:off x="1523673" y="6356352"/>
            <a:ext cx="8765545" cy="365125"/>
          </a:xfrm>
        </p:spPr>
        <p:txBody>
          <a:bodyPr/>
          <a:lstStyle/>
          <a:p>
            <a:r>
              <a:rPr lang="en-US" b="1" dirty="0">
                <a:solidFill>
                  <a:schemeClr val="tx1">
                    <a:lumMod val="95000"/>
                    <a:lumOff val="5000"/>
                  </a:schemeClr>
                </a:solidFill>
                <a:latin typeface="Cambria" panose="02040503050406030204" pitchFamily="18" charset="0"/>
                <a:ea typeface="Cambria" panose="02040503050406030204" pitchFamily="18" charset="0"/>
              </a:rPr>
              <a:t>"Mechanisms </a:t>
            </a:r>
            <a:r>
              <a:rPr lang="pl-PL" b="1" dirty="0" smtClean="0">
                <a:solidFill>
                  <a:schemeClr val="tx1">
                    <a:lumMod val="95000"/>
                    <a:lumOff val="5000"/>
                  </a:schemeClr>
                </a:solidFill>
                <a:latin typeface="Cambria" panose="02040503050406030204" pitchFamily="18" charset="0"/>
                <a:ea typeface="Cambria" panose="02040503050406030204" pitchFamily="18" charset="0"/>
              </a:rPr>
              <a:t>o</a:t>
            </a:r>
            <a:r>
              <a:rPr lang="en-US" b="1" dirty="0" smtClean="0">
                <a:solidFill>
                  <a:schemeClr val="tx1">
                    <a:lumMod val="95000"/>
                    <a:lumOff val="5000"/>
                  </a:schemeClr>
                </a:solidFill>
                <a:latin typeface="Cambria" panose="02040503050406030204" pitchFamily="18" charset="0"/>
                <a:ea typeface="Cambria" panose="02040503050406030204" pitchFamily="18" charset="0"/>
              </a:rPr>
              <a:t>f </a:t>
            </a:r>
            <a:r>
              <a:rPr lang="en-US" b="1" dirty="0">
                <a:solidFill>
                  <a:schemeClr val="tx1">
                    <a:lumMod val="95000"/>
                    <a:lumOff val="5000"/>
                  </a:schemeClr>
                </a:solidFill>
                <a:latin typeface="Cambria" panose="02040503050406030204" pitchFamily="18" charset="0"/>
                <a:ea typeface="Cambria" panose="02040503050406030204" pitchFamily="18" charset="0"/>
              </a:rPr>
              <a:t>Pathological Processes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Diseases Development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Their Pharmacological Correction</a:t>
            </a:r>
            <a:endParaRPr lang="pl-PL" b="1" dirty="0">
              <a:solidFill>
                <a:schemeClr val="tx1">
                  <a:lumMod val="95000"/>
                  <a:lumOff val="5000"/>
                </a:schemeClr>
              </a:solidFill>
              <a:latin typeface="Cambria" panose="02040503050406030204" pitchFamily="18" charset="0"/>
              <a:ea typeface="Cambria" panose="02040503050406030204" pitchFamily="18" charset="0"/>
            </a:endParaRPr>
          </a:p>
          <a:p>
            <a:r>
              <a:rPr lang="pl-PL" b="1" dirty="0" err="1">
                <a:solidFill>
                  <a:schemeClr val="tx1">
                    <a:lumMod val="95000"/>
                    <a:lumOff val="5000"/>
                  </a:schemeClr>
                </a:solidFill>
                <a:latin typeface="Cambria" panose="02040503050406030204" pitchFamily="18" charset="0"/>
                <a:ea typeface="Cambria" panose="02040503050406030204" pitchFamily="18" charset="0"/>
              </a:rPr>
              <a:t>November</a:t>
            </a:r>
            <a:r>
              <a:rPr lang="pl-PL" b="1" dirty="0">
                <a:solidFill>
                  <a:schemeClr val="tx1">
                    <a:lumMod val="95000"/>
                    <a:lumOff val="5000"/>
                  </a:schemeClr>
                </a:solidFill>
                <a:latin typeface="Cambria" panose="02040503050406030204" pitchFamily="18" charset="0"/>
                <a:ea typeface="Cambria" panose="02040503050406030204" pitchFamily="18" charset="0"/>
              </a:rPr>
              <a:t> 17, 2022, </a:t>
            </a:r>
            <a:r>
              <a:rPr lang="pl-PL" b="1" dirty="0" err="1">
                <a:solidFill>
                  <a:schemeClr val="tx1">
                    <a:lumMod val="95000"/>
                    <a:lumOff val="5000"/>
                  </a:schemeClr>
                </a:solidFill>
                <a:latin typeface="Cambria" panose="02040503050406030204" pitchFamily="18" charset="0"/>
                <a:ea typeface="Cambria" panose="02040503050406030204" pitchFamily="18" charset="0"/>
              </a:rPr>
              <a:t>Kharkiv</a:t>
            </a:r>
            <a:endParaRPr lang="pl-PL" b="1" dirty="0">
              <a:solidFill>
                <a:schemeClr val="tx1">
                  <a:lumMod val="95000"/>
                  <a:lumOff val="5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2432338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pattFill prst="pct5">
          <a:fgClr>
            <a:srgbClr val="00B050"/>
          </a:fgClr>
          <a:bgClr>
            <a:schemeClr val="bg1"/>
          </a:bgClr>
        </a:pattFill>
        <a:effectLst/>
      </p:bgPr>
    </p:bg>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F442E256-D7AD-10B7-4BB6-7342A81818CA}"/>
              </a:ext>
            </a:extLst>
          </p:cNvPr>
          <p:cNvSpPr>
            <a:spLocks noGrp="1"/>
          </p:cNvSpPr>
          <p:nvPr>
            <p:ph type="title"/>
          </p:nvPr>
        </p:nvSpPr>
        <p:spPr>
          <a:xfrm>
            <a:off x="838200" y="169346"/>
            <a:ext cx="10515600" cy="460969"/>
          </a:xfrm>
        </p:spPr>
        <p:txBody>
          <a:bodyPr>
            <a:noAutofit/>
          </a:bodyPr>
          <a:lstStyle/>
          <a:p>
            <a:pPr algn="ctr"/>
            <a:r>
              <a:rPr lang="pl-PL" sz="2800" b="1" dirty="0" err="1">
                <a:latin typeface="Cambria" panose="02040503050406030204" pitchFamily="18" charset="0"/>
                <a:ea typeface="Cambria" panose="02040503050406030204" pitchFamily="18" charset="0"/>
              </a:rPr>
              <a:t>Results</a:t>
            </a:r>
            <a:endParaRPr lang="pl-PL" sz="2800" dirty="0"/>
          </a:p>
        </p:txBody>
      </p:sp>
      <p:sp>
        <p:nvSpPr>
          <p:cNvPr id="5" name="Symbol zastępczy numeru slajdu 4">
            <a:extLst>
              <a:ext uri="{FF2B5EF4-FFF2-40B4-BE49-F238E27FC236}">
                <a16:creationId xmlns:a16="http://schemas.microsoft.com/office/drawing/2014/main" xmlns="" id="{326A24F2-6F64-1FC8-F5DF-5E6F4F583564}"/>
              </a:ext>
            </a:extLst>
          </p:cNvPr>
          <p:cNvSpPr>
            <a:spLocks noGrp="1"/>
          </p:cNvSpPr>
          <p:nvPr>
            <p:ph type="sldNum" sz="quarter" idx="12"/>
          </p:nvPr>
        </p:nvSpPr>
        <p:spPr/>
        <p:txBody>
          <a:bodyPr/>
          <a:lstStyle/>
          <a:p>
            <a:fld id="{11B3733C-7411-4FFD-9068-67F5D29C9270}" type="slidenum">
              <a:rPr lang="pl-PL" b="1" smtClean="0">
                <a:solidFill>
                  <a:schemeClr val="tx1"/>
                </a:solidFill>
                <a:latin typeface="Cambria" panose="02040503050406030204" pitchFamily="18" charset="0"/>
                <a:ea typeface="Cambria" panose="02040503050406030204" pitchFamily="18" charset="0"/>
              </a:rPr>
              <a:t>17</a:t>
            </a:fld>
            <a:endParaRPr lang="pl-PL" b="1" dirty="0">
              <a:solidFill>
                <a:schemeClr val="tx1"/>
              </a:solidFill>
              <a:latin typeface="Cambria" panose="02040503050406030204" pitchFamily="18" charset="0"/>
              <a:ea typeface="Cambria" panose="02040503050406030204" pitchFamily="18" charset="0"/>
            </a:endParaRPr>
          </a:p>
        </p:txBody>
      </p:sp>
      <p:sp>
        <p:nvSpPr>
          <p:cNvPr id="6" name="pole tekstowe 5">
            <a:extLst>
              <a:ext uri="{FF2B5EF4-FFF2-40B4-BE49-F238E27FC236}">
                <a16:creationId xmlns:a16="http://schemas.microsoft.com/office/drawing/2014/main" xmlns="" id="{620245A3-7FBF-8651-B941-CB21F0AB977B}"/>
              </a:ext>
            </a:extLst>
          </p:cNvPr>
          <p:cNvSpPr txBox="1"/>
          <p:nvPr/>
        </p:nvSpPr>
        <p:spPr>
          <a:xfrm>
            <a:off x="312197" y="630315"/>
            <a:ext cx="11567604" cy="584775"/>
          </a:xfrm>
          <a:prstGeom prst="rect">
            <a:avLst/>
          </a:prstGeom>
          <a:noFill/>
        </p:spPr>
        <p:txBody>
          <a:bodyPr wrap="square" rtlCol="0">
            <a:spAutoFit/>
          </a:bodyPr>
          <a:lstStyle/>
          <a:p>
            <a:pPr algn="ctr"/>
            <a:r>
              <a:rPr lang="pl-PL" sz="1600" b="1" dirty="0">
                <a:latin typeface="Cambria" panose="02040503050406030204" pitchFamily="18" charset="0"/>
                <a:ea typeface="Cambria" panose="02040503050406030204" pitchFamily="18" charset="0"/>
              </a:rPr>
              <a:t>4</a:t>
            </a:r>
            <a:r>
              <a:rPr lang="en-US" sz="1600" b="1" dirty="0">
                <a:latin typeface="Cambria" panose="02040503050406030204" pitchFamily="18" charset="0"/>
                <a:ea typeface="Cambria" panose="02040503050406030204" pitchFamily="18" charset="0"/>
              </a:rPr>
              <a:t>. Levels of </a:t>
            </a:r>
            <a:r>
              <a:rPr lang="pl-PL" sz="1600" b="1" dirty="0" err="1">
                <a:latin typeface="Cambria" panose="02040503050406030204" pitchFamily="18" charset="0"/>
                <a:ea typeface="Cambria" panose="02040503050406030204" pitchFamily="18" charset="0"/>
              </a:rPr>
              <a:t>total</a:t>
            </a:r>
            <a:r>
              <a:rPr lang="pl-PL" sz="1600" b="1" dirty="0">
                <a:latin typeface="Cambria" panose="02040503050406030204" pitchFamily="18" charset="0"/>
                <a:ea typeface="Cambria" panose="02040503050406030204" pitchFamily="18" charset="0"/>
              </a:rPr>
              <a:t> </a:t>
            </a:r>
            <a:r>
              <a:rPr lang="pl-PL" sz="1600" b="1" dirty="0" err="1">
                <a:latin typeface="Cambria" panose="02040503050406030204" pitchFamily="18" charset="0"/>
                <a:ea typeface="Cambria" panose="02040503050406030204" pitchFamily="18" charset="0"/>
              </a:rPr>
              <a:t>antioxidant</a:t>
            </a:r>
            <a:r>
              <a:rPr lang="pl-PL" sz="1600" b="1" dirty="0">
                <a:latin typeface="Cambria" panose="02040503050406030204" pitchFamily="18" charset="0"/>
                <a:ea typeface="Cambria" panose="02040503050406030204" pitchFamily="18" charset="0"/>
              </a:rPr>
              <a:t> </a:t>
            </a:r>
            <a:r>
              <a:rPr lang="pl-PL" sz="1600" b="1" dirty="0" err="1">
                <a:latin typeface="Cambria" panose="02040503050406030204" pitchFamily="18" charset="0"/>
                <a:ea typeface="Cambria" panose="02040503050406030204" pitchFamily="18" charset="0"/>
              </a:rPr>
              <a:t>capacity</a:t>
            </a:r>
            <a:r>
              <a:rPr lang="pl-PL" sz="1600" b="1" dirty="0">
                <a:latin typeface="Cambria" panose="02040503050406030204" pitchFamily="18" charset="0"/>
                <a:ea typeface="Cambria" panose="02040503050406030204" pitchFamily="18" charset="0"/>
              </a:rPr>
              <a:t> (TAC) </a:t>
            </a:r>
            <a:r>
              <a:rPr lang="en-US" sz="1600" b="1" dirty="0">
                <a:latin typeface="Cambria" panose="02040503050406030204" pitchFamily="18" charset="0"/>
                <a:ea typeface="Cambria" panose="02040503050406030204" pitchFamily="18" charset="0"/>
              </a:rPr>
              <a:t>in </a:t>
            </a:r>
            <a:r>
              <a:rPr lang="en-US" sz="1600" b="1" dirty="0">
                <a:latin typeface="Cambria" panose="02040503050406030204" pitchFamily="18" charset="0"/>
              </a:rPr>
              <a:t>the blood samples </a:t>
            </a:r>
            <a:r>
              <a:rPr lang="pl-PL" sz="1600" b="1" dirty="0" smtClean="0">
                <a:latin typeface="Cambria" panose="02040503050406030204" pitchFamily="18" charset="0"/>
              </a:rPr>
              <a:t>of </a:t>
            </a:r>
            <a:r>
              <a:rPr lang="en-US" sz="1600" b="1" dirty="0" smtClean="0">
                <a:latin typeface="Cambria" panose="02040503050406030204" pitchFamily="18" charset="0"/>
              </a:rPr>
              <a:t>rainbow </a:t>
            </a:r>
            <a:r>
              <a:rPr lang="en-US" sz="1600" b="1" dirty="0">
                <a:latin typeface="Cambria" panose="02040503050406030204" pitchFamily="18" charset="0"/>
              </a:rPr>
              <a:t>trout </a:t>
            </a:r>
            <a:r>
              <a:rPr lang="en-US" sz="1600" b="1" dirty="0" smtClean="0">
                <a:latin typeface="Cambria" panose="02040503050406030204" pitchFamily="18" charset="0"/>
              </a:rPr>
              <a:t>after </a:t>
            </a:r>
            <a:r>
              <a:rPr lang="en-US" sz="1600" b="1" i="1" dirty="0">
                <a:latin typeface="Cambria" panose="02040503050406030204" pitchFamily="18" charset="0"/>
              </a:rPr>
              <a:t>in vitro</a:t>
            </a:r>
            <a:r>
              <a:rPr lang="en-US" sz="1600" b="1" dirty="0">
                <a:latin typeface="Cambria" panose="02040503050406030204" pitchFamily="18" charset="0"/>
              </a:rPr>
              <a:t> incubation with</a:t>
            </a:r>
            <a:r>
              <a:rPr lang="pl-PL" sz="1600" b="1" dirty="0">
                <a:latin typeface="Cambria" panose="02040503050406030204" pitchFamily="18" charset="0"/>
              </a:rPr>
              <a:t> </a:t>
            </a:r>
            <a:r>
              <a:rPr lang="en-US" sz="1600" b="1" dirty="0">
                <a:latin typeface="Cambria" panose="02040503050406030204" pitchFamily="18" charset="0"/>
              </a:rPr>
              <a:t>extracts derived from stalks and roots of CM collected from rural and urban </a:t>
            </a:r>
            <a:r>
              <a:rPr lang="pl-PL" sz="1600" b="1" dirty="0" err="1">
                <a:latin typeface="Cambria" panose="02040503050406030204" pitchFamily="18" charset="0"/>
              </a:rPr>
              <a:t>areas</a:t>
            </a:r>
            <a:endParaRPr lang="en-US" sz="1600" b="1" dirty="0">
              <a:latin typeface="Cambria" panose="02040503050406030204" pitchFamily="18" charset="0"/>
              <a:ea typeface="Cambria" panose="02040503050406030204" pitchFamily="18" charset="0"/>
            </a:endParaRPr>
          </a:p>
        </p:txBody>
      </p:sp>
      <p:pic>
        <p:nvPicPr>
          <p:cNvPr id="7" name="Grafika 6">
            <a:extLst>
              <a:ext uri="{FF2B5EF4-FFF2-40B4-BE49-F238E27FC236}">
                <a16:creationId xmlns:a16="http://schemas.microsoft.com/office/drawing/2014/main" xmlns="" id="{50278B09-28E7-C68F-DE99-FB7B887905E2}"/>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814023" y="1279397"/>
            <a:ext cx="8563952" cy="5012647"/>
          </a:xfrm>
          <a:prstGeom prst="rect">
            <a:avLst/>
          </a:prstGeom>
        </p:spPr>
      </p:pic>
      <p:sp>
        <p:nvSpPr>
          <p:cNvPr id="8" name="Symbol zastępczy stopki 3">
            <a:extLst>
              <a:ext uri="{FF2B5EF4-FFF2-40B4-BE49-F238E27FC236}">
                <a16:creationId xmlns:a16="http://schemas.microsoft.com/office/drawing/2014/main" xmlns="" id="{B564F56E-C3E7-0E58-A460-BDEAABB6A844}"/>
              </a:ext>
            </a:extLst>
          </p:cNvPr>
          <p:cNvSpPr>
            <a:spLocks noGrp="1"/>
          </p:cNvSpPr>
          <p:nvPr>
            <p:ph type="ftr" sz="quarter" idx="11"/>
          </p:nvPr>
        </p:nvSpPr>
        <p:spPr>
          <a:xfrm>
            <a:off x="1523673" y="6356352"/>
            <a:ext cx="8765545" cy="365125"/>
          </a:xfrm>
        </p:spPr>
        <p:txBody>
          <a:bodyPr/>
          <a:lstStyle/>
          <a:p>
            <a:r>
              <a:rPr lang="en-US" b="1" dirty="0">
                <a:solidFill>
                  <a:schemeClr val="tx1">
                    <a:lumMod val="95000"/>
                    <a:lumOff val="5000"/>
                  </a:schemeClr>
                </a:solidFill>
                <a:latin typeface="Cambria" panose="02040503050406030204" pitchFamily="18" charset="0"/>
                <a:ea typeface="Cambria" panose="02040503050406030204" pitchFamily="18" charset="0"/>
              </a:rPr>
              <a:t>"Mechanisms </a:t>
            </a:r>
            <a:r>
              <a:rPr lang="pl-PL" b="1" dirty="0" smtClean="0">
                <a:solidFill>
                  <a:schemeClr val="tx1">
                    <a:lumMod val="95000"/>
                    <a:lumOff val="5000"/>
                  </a:schemeClr>
                </a:solidFill>
                <a:latin typeface="Cambria" panose="02040503050406030204" pitchFamily="18" charset="0"/>
                <a:ea typeface="Cambria" panose="02040503050406030204" pitchFamily="18" charset="0"/>
              </a:rPr>
              <a:t>o</a:t>
            </a:r>
            <a:r>
              <a:rPr lang="en-US" b="1" dirty="0" smtClean="0">
                <a:solidFill>
                  <a:schemeClr val="tx1">
                    <a:lumMod val="95000"/>
                    <a:lumOff val="5000"/>
                  </a:schemeClr>
                </a:solidFill>
                <a:latin typeface="Cambria" panose="02040503050406030204" pitchFamily="18" charset="0"/>
                <a:ea typeface="Cambria" panose="02040503050406030204" pitchFamily="18" charset="0"/>
              </a:rPr>
              <a:t>f </a:t>
            </a:r>
            <a:r>
              <a:rPr lang="en-US" b="1" dirty="0">
                <a:solidFill>
                  <a:schemeClr val="tx1">
                    <a:lumMod val="95000"/>
                    <a:lumOff val="5000"/>
                  </a:schemeClr>
                </a:solidFill>
                <a:latin typeface="Cambria" panose="02040503050406030204" pitchFamily="18" charset="0"/>
                <a:ea typeface="Cambria" panose="02040503050406030204" pitchFamily="18" charset="0"/>
              </a:rPr>
              <a:t>Pathological Processes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Diseases Development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Their Pharmacological Correction</a:t>
            </a:r>
            <a:endParaRPr lang="pl-PL" b="1" dirty="0">
              <a:solidFill>
                <a:schemeClr val="tx1">
                  <a:lumMod val="95000"/>
                  <a:lumOff val="5000"/>
                </a:schemeClr>
              </a:solidFill>
              <a:latin typeface="Cambria" panose="02040503050406030204" pitchFamily="18" charset="0"/>
              <a:ea typeface="Cambria" panose="02040503050406030204" pitchFamily="18" charset="0"/>
            </a:endParaRPr>
          </a:p>
          <a:p>
            <a:r>
              <a:rPr lang="pl-PL" b="1" dirty="0" err="1">
                <a:solidFill>
                  <a:schemeClr val="tx1">
                    <a:lumMod val="95000"/>
                    <a:lumOff val="5000"/>
                  </a:schemeClr>
                </a:solidFill>
                <a:latin typeface="Cambria" panose="02040503050406030204" pitchFamily="18" charset="0"/>
                <a:ea typeface="Cambria" panose="02040503050406030204" pitchFamily="18" charset="0"/>
              </a:rPr>
              <a:t>November</a:t>
            </a:r>
            <a:r>
              <a:rPr lang="pl-PL" b="1" dirty="0">
                <a:solidFill>
                  <a:schemeClr val="tx1">
                    <a:lumMod val="95000"/>
                    <a:lumOff val="5000"/>
                  </a:schemeClr>
                </a:solidFill>
                <a:latin typeface="Cambria" panose="02040503050406030204" pitchFamily="18" charset="0"/>
                <a:ea typeface="Cambria" panose="02040503050406030204" pitchFamily="18" charset="0"/>
              </a:rPr>
              <a:t> 17, 2022, </a:t>
            </a:r>
            <a:r>
              <a:rPr lang="pl-PL" b="1" dirty="0" err="1">
                <a:solidFill>
                  <a:schemeClr val="tx1">
                    <a:lumMod val="95000"/>
                    <a:lumOff val="5000"/>
                  </a:schemeClr>
                </a:solidFill>
                <a:latin typeface="Cambria" panose="02040503050406030204" pitchFamily="18" charset="0"/>
                <a:ea typeface="Cambria" panose="02040503050406030204" pitchFamily="18" charset="0"/>
              </a:rPr>
              <a:t>Kharkiv</a:t>
            </a:r>
            <a:endParaRPr lang="pl-PL" b="1" dirty="0">
              <a:solidFill>
                <a:schemeClr val="tx1">
                  <a:lumMod val="95000"/>
                  <a:lumOff val="5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672770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pattFill prst="pct5">
          <a:fgClr>
            <a:srgbClr val="00B050"/>
          </a:fgClr>
          <a:bgClr>
            <a:schemeClr val="bg1"/>
          </a:bgClr>
        </a:pattFill>
        <a:effectLst/>
      </p:bgPr>
    </p:bg>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F442E256-D7AD-10B7-4BB6-7342A81818CA}"/>
              </a:ext>
            </a:extLst>
          </p:cNvPr>
          <p:cNvSpPr>
            <a:spLocks noGrp="1"/>
          </p:cNvSpPr>
          <p:nvPr>
            <p:ph type="title"/>
          </p:nvPr>
        </p:nvSpPr>
        <p:spPr>
          <a:xfrm>
            <a:off x="838200" y="195979"/>
            <a:ext cx="10515600" cy="601872"/>
          </a:xfrm>
        </p:spPr>
        <p:txBody>
          <a:bodyPr>
            <a:normAutofit/>
          </a:bodyPr>
          <a:lstStyle/>
          <a:p>
            <a:pPr algn="ctr"/>
            <a:r>
              <a:rPr lang="pl-PL" sz="2800" b="1" dirty="0" err="1">
                <a:latin typeface="Cambria" panose="02040503050406030204" pitchFamily="18" charset="0"/>
                <a:ea typeface="Cambria" panose="02040503050406030204" pitchFamily="18" charset="0"/>
              </a:rPr>
              <a:t>Conclusions</a:t>
            </a:r>
            <a:endParaRPr lang="pl-PL" sz="2800" b="1" dirty="0"/>
          </a:p>
        </p:txBody>
      </p:sp>
      <p:sp>
        <p:nvSpPr>
          <p:cNvPr id="3" name="Symbol zastępczy zawartości 2">
            <a:extLst>
              <a:ext uri="{FF2B5EF4-FFF2-40B4-BE49-F238E27FC236}">
                <a16:creationId xmlns:a16="http://schemas.microsoft.com/office/drawing/2014/main" xmlns="" id="{5902DF43-0000-CE7E-06B1-F79A04F0DFA1}"/>
              </a:ext>
            </a:extLst>
          </p:cNvPr>
          <p:cNvSpPr>
            <a:spLocks noGrp="1"/>
          </p:cNvSpPr>
          <p:nvPr>
            <p:ph idx="1"/>
          </p:nvPr>
        </p:nvSpPr>
        <p:spPr>
          <a:xfrm>
            <a:off x="337351" y="1047565"/>
            <a:ext cx="11434439" cy="5308787"/>
          </a:xfrm>
        </p:spPr>
        <p:txBody>
          <a:bodyPr>
            <a:normAutofit/>
          </a:bodyPr>
          <a:lstStyle/>
          <a:p>
            <a:pPr algn="just"/>
            <a:r>
              <a:rPr lang="en-US" sz="2400" dirty="0">
                <a:latin typeface="Cambria" panose="02040503050406030204" pitchFamily="18" charset="0"/>
                <a:ea typeface="Cambria" panose="02040503050406030204" pitchFamily="18" charset="0"/>
              </a:rPr>
              <a:t>Our research revealed that extracts derived from roots and stalks of greater celandine collected from rural and urban agglomerations resulted in an increase in levels of lipid peroxidation in the erythrocytes of rainbow trout with clinical symptoms of ulcerative dermal necrosis. </a:t>
            </a:r>
          </a:p>
          <a:p>
            <a:pPr algn="just"/>
            <a:r>
              <a:rPr lang="en-US" sz="2400" dirty="0">
                <a:latin typeface="Cambria" panose="02040503050406030204" pitchFamily="18" charset="0"/>
                <a:ea typeface="Cambria" panose="02040503050406030204" pitchFamily="18" charset="0"/>
              </a:rPr>
              <a:t>On the other hand, extracts derived from both the stalks and roots of CM collected from rural and urban agglomerations statistically significantly reduced the levels of aldehyde and ketone derivatives of OMP.</a:t>
            </a:r>
          </a:p>
          <a:p>
            <a:pPr algn="just"/>
            <a:r>
              <a:rPr lang="en-US" sz="2400" dirty="0">
                <a:latin typeface="Cambria" panose="02040503050406030204" pitchFamily="18" charset="0"/>
                <a:ea typeface="Cambria" panose="02040503050406030204" pitchFamily="18" charset="0"/>
              </a:rPr>
              <a:t>Root extracts of CM collected from rural areas statistically significantly increased TAC levels.</a:t>
            </a:r>
          </a:p>
          <a:p>
            <a:pPr algn="just"/>
            <a:r>
              <a:rPr lang="en-US" sz="2400" dirty="0">
                <a:latin typeface="Cambria" panose="02040503050406030204" pitchFamily="18" charset="0"/>
                <a:ea typeface="Cambria" panose="02040503050406030204" pitchFamily="18" charset="0"/>
              </a:rPr>
              <a:t>Further efforts are needed to find an optimal dose for extracts derived from CM for their antioxidative applications in veterinary medicine and aquaculture.</a:t>
            </a:r>
            <a:endParaRPr lang="en-US" sz="2400" dirty="0">
              <a:latin typeface="Cambria" panose="02040503050406030204" pitchFamily="18" charset="0"/>
              <a:ea typeface="Cambria" panose="02040503050406030204" pitchFamily="18" charset="0"/>
            </a:endParaRPr>
          </a:p>
        </p:txBody>
      </p:sp>
      <p:sp>
        <p:nvSpPr>
          <p:cNvPr id="5" name="Symbol zastępczy numeru slajdu 4">
            <a:extLst>
              <a:ext uri="{FF2B5EF4-FFF2-40B4-BE49-F238E27FC236}">
                <a16:creationId xmlns:a16="http://schemas.microsoft.com/office/drawing/2014/main" xmlns="" id="{326A24F2-6F64-1FC8-F5DF-5E6F4F583564}"/>
              </a:ext>
            </a:extLst>
          </p:cNvPr>
          <p:cNvSpPr>
            <a:spLocks noGrp="1"/>
          </p:cNvSpPr>
          <p:nvPr>
            <p:ph type="sldNum" sz="quarter" idx="12"/>
          </p:nvPr>
        </p:nvSpPr>
        <p:spPr/>
        <p:txBody>
          <a:bodyPr/>
          <a:lstStyle/>
          <a:p>
            <a:fld id="{11B3733C-7411-4FFD-9068-67F5D29C9270}" type="slidenum">
              <a:rPr lang="pl-PL" b="1" smtClean="0">
                <a:solidFill>
                  <a:schemeClr val="tx1"/>
                </a:solidFill>
                <a:latin typeface="Cambria" panose="02040503050406030204" pitchFamily="18" charset="0"/>
                <a:ea typeface="Cambria" panose="02040503050406030204" pitchFamily="18" charset="0"/>
              </a:rPr>
              <a:t>18</a:t>
            </a:fld>
            <a:endParaRPr lang="pl-PL" b="1" dirty="0">
              <a:solidFill>
                <a:schemeClr val="tx1"/>
              </a:solidFill>
              <a:latin typeface="Cambria" panose="02040503050406030204" pitchFamily="18" charset="0"/>
              <a:ea typeface="Cambria" panose="02040503050406030204" pitchFamily="18" charset="0"/>
            </a:endParaRPr>
          </a:p>
        </p:txBody>
      </p:sp>
      <p:sp>
        <p:nvSpPr>
          <p:cNvPr id="7" name="Symbol zastępczy stopki 3">
            <a:extLst>
              <a:ext uri="{FF2B5EF4-FFF2-40B4-BE49-F238E27FC236}">
                <a16:creationId xmlns:a16="http://schemas.microsoft.com/office/drawing/2014/main" xmlns="" id="{B564F56E-C3E7-0E58-A460-BDEAABB6A844}"/>
              </a:ext>
            </a:extLst>
          </p:cNvPr>
          <p:cNvSpPr>
            <a:spLocks noGrp="1"/>
          </p:cNvSpPr>
          <p:nvPr>
            <p:ph type="ftr" sz="quarter" idx="11"/>
          </p:nvPr>
        </p:nvSpPr>
        <p:spPr>
          <a:xfrm>
            <a:off x="1523673" y="6356352"/>
            <a:ext cx="8765545" cy="365125"/>
          </a:xfrm>
        </p:spPr>
        <p:txBody>
          <a:bodyPr/>
          <a:lstStyle/>
          <a:p>
            <a:r>
              <a:rPr lang="en-US" b="1" dirty="0">
                <a:solidFill>
                  <a:schemeClr val="tx1">
                    <a:lumMod val="95000"/>
                    <a:lumOff val="5000"/>
                  </a:schemeClr>
                </a:solidFill>
                <a:latin typeface="Cambria" panose="02040503050406030204" pitchFamily="18" charset="0"/>
                <a:ea typeface="Cambria" panose="02040503050406030204" pitchFamily="18" charset="0"/>
              </a:rPr>
              <a:t>"Mechanisms </a:t>
            </a:r>
            <a:r>
              <a:rPr lang="pl-PL" b="1" dirty="0" smtClean="0">
                <a:solidFill>
                  <a:schemeClr val="tx1">
                    <a:lumMod val="95000"/>
                    <a:lumOff val="5000"/>
                  </a:schemeClr>
                </a:solidFill>
                <a:latin typeface="Cambria" panose="02040503050406030204" pitchFamily="18" charset="0"/>
                <a:ea typeface="Cambria" panose="02040503050406030204" pitchFamily="18" charset="0"/>
              </a:rPr>
              <a:t>o</a:t>
            </a:r>
            <a:r>
              <a:rPr lang="en-US" b="1" dirty="0" smtClean="0">
                <a:solidFill>
                  <a:schemeClr val="tx1">
                    <a:lumMod val="95000"/>
                    <a:lumOff val="5000"/>
                  </a:schemeClr>
                </a:solidFill>
                <a:latin typeface="Cambria" panose="02040503050406030204" pitchFamily="18" charset="0"/>
                <a:ea typeface="Cambria" panose="02040503050406030204" pitchFamily="18" charset="0"/>
              </a:rPr>
              <a:t>f </a:t>
            </a:r>
            <a:r>
              <a:rPr lang="en-US" b="1" dirty="0">
                <a:solidFill>
                  <a:schemeClr val="tx1">
                    <a:lumMod val="95000"/>
                    <a:lumOff val="5000"/>
                  </a:schemeClr>
                </a:solidFill>
                <a:latin typeface="Cambria" panose="02040503050406030204" pitchFamily="18" charset="0"/>
                <a:ea typeface="Cambria" panose="02040503050406030204" pitchFamily="18" charset="0"/>
              </a:rPr>
              <a:t>Pathological Processes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Diseases Development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Their Pharmacological Correction</a:t>
            </a:r>
            <a:endParaRPr lang="pl-PL" b="1" dirty="0">
              <a:solidFill>
                <a:schemeClr val="tx1">
                  <a:lumMod val="95000"/>
                  <a:lumOff val="5000"/>
                </a:schemeClr>
              </a:solidFill>
              <a:latin typeface="Cambria" panose="02040503050406030204" pitchFamily="18" charset="0"/>
              <a:ea typeface="Cambria" panose="02040503050406030204" pitchFamily="18" charset="0"/>
            </a:endParaRPr>
          </a:p>
          <a:p>
            <a:r>
              <a:rPr lang="pl-PL" b="1" dirty="0" err="1">
                <a:solidFill>
                  <a:schemeClr val="tx1">
                    <a:lumMod val="95000"/>
                    <a:lumOff val="5000"/>
                  </a:schemeClr>
                </a:solidFill>
                <a:latin typeface="Cambria" panose="02040503050406030204" pitchFamily="18" charset="0"/>
                <a:ea typeface="Cambria" panose="02040503050406030204" pitchFamily="18" charset="0"/>
              </a:rPr>
              <a:t>November</a:t>
            </a:r>
            <a:r>
              <a:rPr lang="pl-PL" b="1" dirty="0">
                <a:solidFill>
                  <a:schemeClr val="tx1">
                    <a:lumMod val="95000"/>
                    <a:lumOff val="5000"/>
                  </a:schemeClr>
                </a:solidFill>
                <a:latin typeface="Cambria" panose="02040503050406030204" pitchFamily="18" charset="0"/>
                <a:ea typeface="Cambria" panose="02040503050406030204" pitchFamily="18" charset="0"/>
              </a:rPr>
              <a:t> 17, 2022, </a:t>
            </a:r>
            <a:r>
              <a:rPr lang="pl-PL" b="1" dirty="0" err="1">
                <a:solidFill>
                  <a:schemeClr val="tx1">
                    <a:lumMod val="95000"/>
                    <a:lumOff val="5000"/>
                  </a:schemeClr>
                </a:solidFill>
                <a:latin typeface="Cambria" panose="02040503050406030204" pitchFamily="18" charset="0"/>
                <a:ea typeface="Cambria" panose="02040503050406030204" pitchFamily="18" charset="0"/>
              </a:rPr>
              <a:t>Kharkiv</a:t>
            </a:r>
            <a:endParaRPr lang="pl-PL" b="1" dirty="0">
              <a:solidFill>
                <a:schemeClr val="tx1">
                  <a:lumMod val="95000"/>
                  <a:lumOff val="5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2177065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E2A861AD-0B44-9F2F-9764-DF1547583276}"/>
              </a:ext>
            </a:extLst>
          </p:cNvPr>
          <p:cNvSpPr>
            <a:spLocks noGrp="1"/>
          </p:cNvSpPr>
          <p:nvPr>
            <p:ph type="ctrTitle"/>
          </p:nvPr>
        </p:nvSpPr>
        <p:spPr>
          <a:xfrm>
            <a:off x="1334445" y="3271683"/>
            <a:ext cx="9144000" cy="1244425"/>
          </a:xfrm>
        </p:spPr>
        <p:txBody>
          <a:bodyPr>
            <a:noAutofit/>
          </a:bodyPr>
          <a:lstStyle/>
          <a:p>
            <a:r>
              <a:rPr lang="en-US" sz="3200" b="1" dirty="0">
                <a:latin typeface="Cambria" panose="02040503050406030204" pitchFamily="18" charset="0"/>
                <a:ea typeface="Cambria" panose="02040503050406030204" pitchFamily="18" charset="0"/>
              </a:rPr>
              <a:t>THANK YOU FOR </a:t>
            </a:r>
            <a:r>
              <a:rPr lang="pl-PL" sz="3200" b="1" dirty="0">
                <a:latin typeface="Cambria" panose="02040503050406030204" pitchFamily="18" charset="0"/>
                <a:ea typeface="Cambria" panose="02040503050406030204" pitchFamily="18" charset="0"/>
              </a:rPr>
              <a:t/>
            </a:r>
            <a:br>
              <a:rPr lang="pl-PL" sz="3200" b="1" dirty="0">
                <a:latin typeface="Cambria" panose="02040503050406030204" pitchFamily="18" charset="0"/>
                <a:ea typeface="Cambria" panose="02040503050406030204" pitchFamily="18" charset="0"/>
              </a:rPr>
            </a:br>
            <a:r>
              <a:rPr lang="en-US" sz="3200" b="1" dirty="0">
                <a:latin typeface="Cambria" panose="02040503050406030204" pitchFamily="18" charset="0"/>
                <a:ea typeface="Cambria" panose="02040503050406030204" pitchFamily="18" charset="0"/>
              </a:rPr>
              <a:t>YOUR ATTENTION!</a:t>
            </a:r>
            <a:endParaRPr lang="pl-PL" sz="3200" b="1" dirty="0">
              <a:latin typeface="Cambria" panose="02040503050406030204" pitchFamily="18" charset="0"/>
              <a:ea typeface="Cambria" panose="02040503050406030204" pitchFamily="18" charset="0"/>
            </a:endParaRPr>
          </a:p>
        </p:txBody>
      </p:sp>
      <p:sp>
        <p:nvSpPr>
          <p:cNvPr id="5" name="Symbol zastępczy numeru slajdu 4">
            <a:extLst>
              <a:ext uri="{FF2B5EF4-FFF2-40B4-BE49-F238E27FC236}">
                <a16:creationId xmlns:a16="http://schemas.microsoft.com/office/drawing/2014/main" xmlns="" id="{53C09F6B-4C3E-1AB4-1427-6BE6134BE813}"/>
              </a:ext>
            </a:extLst>
          </p:cNvPr>
          <p:cNvSpPr>
            <a:spLocks noGrp="1"/>
          </p:cNvSpPr>
          <p:nvPr>
            <p:ph type="sldNum" sz="quarter" idx="12"/>
          </p:nvPr>
        </p:nvSpPr>
        <p:spPr/>
        <p:txBody>
          <a:bodyPr/>
          <a:lstStyle/>
          <a:p>
            <a:fld id="{11B3733C-7411-4FFD-9068-67F5D29C9270}" type="slidenum">
              <a:rPr lang="pl-PL" smtClean="0"/>
              <a:t>19</a:t>
            </a:fld>
            <a:endParaRPr lang="pl-PL"/>
          </a:p>
        </p:txBody>
      </p:sp>
      <p:pic>
        <p:nvPicPr>
          <p:cNvPr id="8" name="Obraz 7">
            <a:extLst>
              <a:ext uri="{FF2B5EF4-FFF2-40B4-BE49-F238E27FC236}">
                <a16:creationId xmlns:a16="http://schemas.microsoft.com/office/drawing/2014/main" xmlns="" id="{002BBE45-3DF8-F9F8-D611-3787FF0B7728}"/>
              </a:ext>
            </a:extLst>
          </p:cNvPr>
          <p:cNvPicPr>
            <a:picLocks noChangeAspect="1"/>
          </p:cNvPicPr>
          <p:nvPr/>
        </p:nvPicPr>
        <p:blipFill>
          <a:blip r:embed="rId2"/>
          <a:stretch>
            <a:fillRect/>
          </a:stretch>
        </p:blipFill>
        <p:spPr>
          <a:xfrm>
            <a:off x="9234707" y="215062"/>
            <a:ext cx="2741270" cy="989296"/>
          </a:xfrm>
          <a:prstGeom prst="rect">
            <a:avLst/>
          </a:prstGeom>
        </p:spPr>
      </p:pic>
      <p:pic>
        <p:nvPicPr>
          <p:cNvPr id="16" name="Obraz 15">
            <a:extLst>
              <a:ext uri="{FF2B5EF4-FFF2-40B4-BE49-F238E27FC236}">
                <a16:creationId xmlns:a16="http://schemas.microsoft.com/office/drawing/2014/main" xmlns="" id="{AADF2CFC-A397-AF4A-B12B-E0C613EA9EEB}"/>
              </a:ext>
            </a:extLst>
          </p:cNvPr>
          <p:cNvPicPr>
            <a:picLocks noChangeAspect="1"/>
          </p:cNvPicPr>
          <p:nvPr/>
        </p:nvPicPr>
        <p:blipFill>
          <a:blip r:embed="rId3"/>
          <a:stretch>
            <a:fillRect/>
          </a:stretch>
        </p:blipFill>
        <p:spPr>
          <a:xfrm rot="8872709">
            <a:off x="947986" y="2831422"/>
            <a:ext cx="1879929" cy="1879929"/>
          </a:xfrm>
          <a:prstGeom prst="rect">
            <a:avLst/>
          </a:prstGeom>
        </p:spPr>
      </p:pic>
      <p:pic>
        <p:nvPicPr>
          <p:cNvPr id="18" name="Obraz 17">
            <a:extLst>
              <a:ext uri="{FF2B5EF4-FFF2-40B4-BE49-F238E27FC236}">
                <a16:creationId xmlns:a16="http://schemas.microsoft.com/office/drawing/2014/main" xmlns="" id="{43FF05F1-211E-E9E6-A329-6765AB7A104B}"/>
              </a:ext>
            </a:extLst>
          </p:cNvPr>
          <p:cNvPicPr>
            <a:picLocks noChangeAspect="1"/>
          </p:cNvPicPr>
          <p:nvPr/>
        </p:nvPicPr>
        <p:blipFill>
          <a:blip r:embed="rId4">
            <a:extLst>
              <a:ext uri="{BEBA8EAE-BF5A-486C-A8C5-ECC9F3942E4B}">
                <a14:imgProps xmlns:a14="http://schemas.microsoft.com/office/drawing/2010/main">
                  <a14:imgLayer r:embed="rId5">
                    <a14:imgEffect>
                      <a14:artisticPastelsSmooth/>
                    </a14:imgEffect>
                  </a14:imgLayer>
                </a14:imgProps>
              </a:ext>
            </a:extLst>
          </a:blip>
          <a:stretch>
            <a:fillRect/>
          </a:stretch>
        </p:blipFill>
        <p:spPr>
          <a:xfrm rot="12338449" flipH="1">
            <a:off x="9301357" y="2954296"/>
            <a:ext cx="1879200" cy="1879200"/>
          </a:xfrm>
          <a:prstGeom prst="rect">
            <a:avLst/>
          </a:prstGeom>
        </p:spPr>
      </p:pic>
      <p:pic>
        <p:nvPicPr>
          <p:cNvPr id="4" name="Obraz 3">
            <a:extLst>
              <a:ext uri="{FF2B5EF4-FFF2-40B4-BE49-F238E27FC236}">
                <a16:creationId xmlns:a16="http://schemas.microsoft.com/office/drawing/2014/main" xmlns="" id="{D8A4D1A3-6E15-0E96-C8E0-D06DF510EE0B}"/>
              </a:ext>
            </a:extLst>
          </p:cNvPr>
          <p:cNvPicPr>
            <a:picLocks noChangeAspect="1"/>
          </p:cNvPicPr>
          <p:nvPr/>
        </p:nvPicPr>
        <p:blipFill>
          <a:blip r:embed="rId6"/>
          <a:stretch>
            <a:fillRect/>
          </a:stretch>
        </p:blipFill>
        <p:spPr>
          <a:xfrm>
            <a:off x="8815515" y="1475684"/>
            <a:ext cx="3286029" cy="999831"/>
          </a:xfrm>
          <a:prstGeom prst="rect">
            <a:avLst/>
          </a:prstGeom>
        </p:spPr>
      </p:pic>
      <p:pic>
        <p:nvPicPr>
          <p:cNvPr id="6" name="Obraz 5">
            <a:extLst>
              <a:ext uri="{FF2B5EF4-FFF2-40B4-BE49-F238E27FC236}">
                <a16:creationId xmlns:a16="http://schemas.microsoft.com/office/drawing/2014/main" xmlns="" id="{6D5C0C65-99EB-3A32-6769-89B29184A76D}"/>
              </a:ext>
            </a:extLst>
          </p:cNvPr>
          <p:cNvPicPr>
            <a:picLocks noChangeAspect="1"/>
          </p:cNvPicPr>
          <p:nvPr/>
        </p:nvPicPr>
        <p:blipFill>
          <a:blip r:embed="rId7"/>
          <a:stretch>
            <a:fillRect/>
          </a:stretch>
        </p:blipFill>
        <p:spPr>
          <a:xfrm>
            <a:off x="145023" y="102460"/>
            <a:ext cx="3038798" cy="1512129"/>
          </a:xfrm>
          <a:prstGeom prst="rect">
            <a:avLst/>
          </a:prstGeom>
        </p:spPr>
      </p:pic>
      <p:sp>
        <p:nvSpPr>
          <p:cNvPr id="10" name="Symbol zastępczy stopki 3">
            <a:extLst>
              <a:ext uri="{FF2B5EF4-FFF2-40B4-BE49-F238E27FC236}">
                <a16:creationId xmlns:a16="http://schemas.microsoft.com/office/drawing/2014/main" xmlns="" id="{B564F56E-C3E7-0E58-A460-BDEAABB6A844}"/>
              </a:ext>
            </a:extLst>
          </p:cNvPr>
          <p:cNvSpPr>
            <a:spLocks noGrp="1"/>
          </p:cNvSpPr>
          <p:nvPr>
            <p:ph type="ftr" sz="quarter" idx="11"/>
          </p:nvPr>
        </p:nvSpPr>
        <p:spPr>
          <a:xfrm>
            <a:off x="1523673" y="6356352"/>
            <a:ext cx="8765545" cy="365125"/>
          </a:xfrm>
        </p:spPr>
        <p:txBody>
          <a:bodyPr/>
          <a:lstStyle/>
          <a:p>
            <a:r>
              <a:rPr lang="en-US" b="1" dirty="0">
                <a:solidFill>
                  <a:schemeClr val="tx1">
                    <a:lumMod val="95000"/>
                    <a:lumOff val="5000"/>
                  </a:schemeClr>
                </a:solidFill>
                <a:latin typeface="Cambria" panose="02040503050406030204" pitchFamily="18" charset="0"/>
                <a:ea typeface="Cambria" panose="02040503050406030204" pitchFamily="18" charset="0"/>
              </a:rPr>
              <a:t>"Mechanisms </a:t>
            </a:r>
            <a:r>
              <a:rPr lang="pl-PL" b="1" dirty="0" smtClean="0">
                <a:solidFill>
                  <a:schemeClr val="tx1">
                    <a:lumMod val="95000"/>
                    <a:lumOff val="5000"/>
                  </a:schemeClr>
                </a:solidFill>
                <a:latin typeface="Cambria" panose="02040503050406030204" pitchFamily="18" charset="0"/>
                <a:ea typeface="Cambria" panose="02040503050406030204" pitchFamily="18" charset="0"/>
              </a:rPr>
              <a:t>o</a:t>
            </a:r>
            <a:r>
              <a:rPr lang="en-US" b="1" dirty="0" smtClean="0">
                <a:solidFill>
                  <a:schemeClr val="tx1">
                    <a:lumMod val="95000"/>
                    <a:lumOff val="5000"/>
                  </a:schemeClr>
                </a:solidFill>
                <a:latin typeface="Cambria" panose="02040503050406030204" pitchFamily="18" charset="0"/>
                <a:ea typeface="Cambria" panose="02040503050406030204" pitchFamily="18" charset="0"/>
              </a:rPr>
              <a:t>f </a:t>
            </a:r>
            <a:r>
              <a:rPr lang="en-US" b="1" dirty="0">
                <a:solidFill>
                  <a:schemeClr val="tx1">
                    <a:lumMod val="95000"/>
                    <a:lumOff val="5000"/>
                  </a:schemeClr>
                </a:solidFill>
                <a:latin typeface="Cambria" panose="02040503050406030204" pitchFamily="18" charset="0"/>
                <a:ea typeface="Cambria" panose="02040503050406030204" pitchFamily="18" charset="0"/>
              </a:rPr>
              <a:t>Pathological Processes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Diseases Development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Their Pharmacological Correction</a:t>
            </a:r>
            <a:endParaRPr lang="pl-PL" b="1" dirty="0">
              <a:solidFill>
                <a:schemeClr val="tx1">
                  <a:lumMod val="95000"/>
                  <a:lumOff val="5000"/>
                </a:schemeClr>
              </a:solidFill>
              <a:latin typeface="Cambria" panose="02040503050406030204" pitchFamily="18" charset="0"/>
              <a:ea typeface="Cambria" panose="02040503050406030204" pitchFamily="18" charset="0"/>
            </a:endParaRPr>
          </a:p>
          <a:p>
            <a:r>
              <a:rPr lang="pl-PL" b="1" dirty="0" err="1">
                <a:solidFill>
                  <a:schemeClr val="tx1">
                    <a:lumMod val="95000"/>
                    <a:lumOff val="5000"/>
                  </a:schemeClr>
                </a:solidFill>
                <a:latin typeface="Cambria" panose="02040503050406030204" pitchFamily="18" charset="0"/>
                <a:ea typeface="Cambria" panose="02040503050406030204" pitchFamily="18" charset="0"/>
              </a:rPr>
              <a:t>November</a:t>
            </a:r>
            <a:r>
              <a:rPr lang="pl-PL" b="1" dirty="0">
                <a:solidFill>
                  <a:schemeClr val="tx1">
                    <a:lumMod val="95000"/>
                    <a:lumOff val="5000"/>
                  </a:schemeClr>
                </a:solidFill>
                <a:latin typeface="Cambria" panose="02040503050406030204" pitchFamily="18" charset="0"/>
                <a:ea typeface="Cambria" panose="02040503050406030204" pitchFamily="18" charset="0"/>
              </a:rPr>
              <a:t> 17, 2022, </a:t>
            </a:r>
            <a:r>
              <a:rPr lang="pl-PL" b="1" dirty="0" err="1">
                <a:solidFill>
                  <a:schemeClr val="tx1">
                    <a:lumMod val="95000"/>
                    <a:lumOff val="5000"/>
                  </a:schemeClr>
                </a:solidFill>
                <a:latin typeface="Cambria" panose="02040503050406030204" pitchFamily="18" charset="0"/>
                <a:ea typeface="Cambria" panose="02040503050406030204" pitchFamily="18" charset="0"/>
              </a:rPr>
              <a:t>Kharkiv</a:t>
            </a:r>
            <a:endParaRPr lang="pl-PL" b="1" dirty="0">
              <a:solidFill>
                <a:schemeClr val="tx1">
                  <a:lumMod val="95000"/>
                  <a:lumOff val="5000"/>
                </a:schemeClr>
              </a:solidFill>
              <a:latin typeface="Cambria" panose="02040503050406030204" pitchFamily="18" charset="0"/>
              <a:ea typeface="Cambria" panose="02040503050406030204" pitchFamily="18" charset="0"/>
            </a:endParaRPr>
          </a:p>
        </p:txBody>
      </p:sp>
      <p:sp>
        <p:nvSpPr>
          <p:cNvPr id="11" name="pole tekstowe 10">
            <a:extLst>
              <a:ext uri="{FF2B5EF4-FFF2-40B4-BE49-F238E27FC236}">
                <a16:creationId xmlns:a16="http://schemas.microsoft.com/office/drawing/2014/main" xmlns="" id="{3C4F5B83-B2B1-7237-231C-5DF707CE0A74}"/>
              </a:ext>
            </a:extLst>
          </p:cNvPr>
          <p:cNvSpPr txBox="1"/>
          <p:nvPr/>
        </p:nvSpPr>
        <p:spPr>
          <a:xfrm>
            <a:off x="3311371" y="333961"/>
            <a:ext cx="5795786" cy="1200329"/>
          </a:xfrm>
          <a:prstGeom prst="rect">
            <a:avLst/>
          </a:prstGeom>
          <a:noFill/>
        </p:spPr>
        <p:txBody>
          <a:bodyPr wrap="square" rtlCol="0">
            <a:spAutoFit/>
          </a:bodyPr>
          <a:lstStyle/>
          <a:p>
            <a:pPr algn="ctr"/>
            <a:r>
              <a:rPr lang="en-US" b="1" dirty="0">
                <a:latin typeface="Cambria" panose="02040503050406030204" pitchFamily="18" charset="0"/>
                <a:ea typeface="Cambria" panose="02040503050406030204" pitchFamily="18" charset="0"/>
              </a:rPr>
              <a:t>V Scientific </a:t>
            </a:r>
            <a:r>
              <a:rPr lang="pl-PL" b="1" dirty="0" smtClean="0">
                <a:latin typeface="Cambria" panose="02040503050406030204" pitchFamily="18" charset="0"/>
                <a:ea typeface="Cambria" panose="02040503050406030204" pitchFamily="18" charset="0"/>
              </a:rPr>
              <a:t>a</a:t>
            </a:r>
            <a:r>
              <a:rPr lang="en-US" b="1" dirty="0" err="1" smtClean="0">
                <a:latin typeface="Cambria" panose="02040503050406030204" pitchFamily="18" charset="0"/>
                <a:ea typeface="Cambria" panose="02040503050406030204" pitchFamily="18" charset="0"/>
              </a:rPr>
              <a:t>nd</a:t>
            </a:r>
            <a:r>
              <a:rPr lang="en-US" b="1" dirty="0" smtClean="0">
                <a:latin typeface="Cambria" panose="02040503050406030204" pitchFamily="18" charset="0"/>
                <a:ea typeface="Cambria" panose="02040503050406030204" pitchFamily="18" charset="0"/>
              </a:rPr>
              <a:t> </a:t>
            </a:r>
            <a:r>
              <a:rPr lang="en-US" b="1" dirty="0">
                <a:latin typeface="Cambria" panose="02040503050406030204" pitchFamily="18" charset="0"/>
                <a:ea typeface="Cambria" panose="02040503050406030204" pitchFamily="18" charset="0"/>
              </a:rPr>
              <a:t>Practical </a:t>
            </a:r>
            <a:r>
              <a:rPr lang="en-US" b="1" dirty="0" smtClean="0">
                <a:latin typeface="Cambria" panose="02040503050406030204" pitchFamily="18" charset="0"/>
                <a:ea typeface="Cambria" panose="02040503050406030204" pitchFamily="18" charset="0"/>
              </a:rPr>
              <a:t>Internet</a:t>
            </a:r>
            <a:r>
              <a:rPr lang="pl-PL" b="1" dirty="0" smtClean="0">
                <a:latin typeface="Cambria" panose="02040503050406030204" pitchFamily="18" charset="0"/>
                <a:ea typeface="Cambria" panose="02040503050406030204" pitchFamily="18" charset="0"/>
              </a:rPr>
              <a:t> C</a:t>
            </a:r>
            <a:r>
              <a:rPr lang="en-US" b="1" dirty="0" err="1" smtClean="0">
                <a:latin typeface="Cambria" panose="02040503050406030204" pitchFamily="18" charset="0"/>
                <a:ea typeface="Cambria" panose="02040503050406030204" pitchFamily="18" charset="0"/>
              </a:rPr>
              <a:t>onference</a:t>
            </a:r>
            <a:r>
              <a:rPr lang="en-US" b="1" dirty="0" smtClean="0">
                <a:latin typeface="Cambria" panose="02040503050406030204" pitchFamily="18" charset="0"/>
                <a:ea typeface="Cambria" panose="02040503050406030204" pitchFamily="18" charset="0"/>
              </a:rPr>
              <a:t> </a:t>
            </a:r>
            <a:r>
              <a:rPr lang="pl-PL" b="1" dirty="0" smtClean="0">
                <a:latin typeface="Cambria" panose="02040503050406030204" pitchFamily="18" charset="0"/>
                <a:ea typeface="Cambria" panose="02040503050406030204" pitchFamily="18" charset="0"/>
              </a:rPr>
              <a:t>w</a:t>
            </a:r>
            <a:r>
              <a:rPr lang="en-US" b="1" dirty="0" err="1" smtClean="0">
                <a:latin typeface="Cambria" panose="02040503050406030204" pitchFamily="18" charset="0"/>
                <a:ea typeface="Cambria" panose="02040503050406030204" pitchFamily="18" charset="0"/>
              </a:rPr>
              <a:t>ith</a:t>
            </a:r>
            <a:r>
              <a:rPr lang="en-US" b="1" dirty="0" smtClean="0">
                <a:latin typeface="Cambria" panose="02040503050406030204" pitchFamily="18" charset="0"/>
                <a:ea typeface="Cambria" panose="02040503050406030204" pitchFamily="18" charset="0"/>
              </a:rPr>
              <a:t> </a:t>
            </a:r>
            <a:r>
              <a:rPr lang="en-US" b="1" dirty="0">
                <a:latin typeface="Cambria" panose="02040503050406030204" pitchFamily="18" charset="0"/>
                <a:ea typeface="Cambria" panose="02040503050406030204" pitchFamily="18" charset="0"/>
              </a:rPr>
              <a:t>International Participation</a:t>
            </a:r>
          </a:p>
          <a:p>
            <a:pPr algn="ctr"/>
            <a:r>
              <a:rPr lang="en-US" b="1" dirty="0">
                <a:latin typeface="Cambria" panose="02040503050406030204" pitchFamily="18" charset="0"/>
                <a:ea typeface="Cambria" panose="02040503050406030204" pitchFamily="18" charset="0"/>
              </a:rPr>
              <a:t>"</a:t>
            </a:r>
            <a:r>
              <a:rPr lang="en-US" b="1" i="1" dirty="0">
                <a:latin typeface="Cambria" panose="02040503050406030204" pitchFamily="18" charset="0"/>
                <a:ea typeface="Cambria" panose="02040503050406030204" pitchFamily="18" charset="0"/>
              </a:rPr>
              <a:t>Mechanisms </a:t>
            </a:r>
            <a:r>
              <a:rPr lang="pl-PL" b="1" i="1" dirty="0" smtClean="0">
                <a:latin typeface="Cambria" panose="02040503050406030204" pitchFamily="18" charset="0"/>
                <a:ea typeface="Cambria" panose="02040503050406030204" pitchFamily="18" charset="0"/>
              </a:rPr>
              <a:t>o</a:t>
            </a:r>
            <a:r>
              <a:rPr lang="en-US" b="1" i="1" dirty="0" smtClean="0">
                <a:latin typeface="Cambria" panose="02040503050406030204" pitchFamily="18" charset="0"/>
                <a:ea typeface="Cambria" panose="02040503050406030204" pitchFamily="18" charset="0"/>
              </a:rPr>
              <a:t>f </a:t>
            </a:r>
            <a:r>
              <a:rPr lang="en-US" b="1" i="1" dirty="0">
                <a:latin typeface="Cambria" panose="02040503050406030204" pitchFamily="18" charset="0"/>
                <a:ea typeface="Cambria" panose="02040503050406030204" pitchFamily="18" charset="0"/>
              </a:rPr>
              <a:t>Pathological Processes </a:t>
            </a:r>
            <a:r>
              <a:rPr lang="pl-PL" b="1" i="1" dirty="0" smtClean="0">
                <a:latin typeface="Cambria" panose="02040503050406030204" pitchFamily="18" charset="0"/>
                <a:ea typeface="Cambria" panose="02040503050406030204" pitchFamily="18" charset="0"/>
              </a:rPr>
              <a:t>a</a:t>
            </a:r>
            <a:r>
              <a:rPr lang="en-US" b="1" i="1" dirty="0" err="1" smtClean="0">
                <a:latin typeface="Cambria" panose="02040503050406030204" pitchFamily="18" charset="0"/>
                <a:ea typeface="Cambria" panose="02040503050406030204" pitchFamily="18" charset="0"/>
              </a:rPr>
              <a:t>nd</a:t>
            </a:r>
            <a:r>
              <a:rPr lang="en-US" b="1" i="1" dirty="0" smtClean="0">
                <a:latin typeface="Cambria" panose="02040503050406030204" pitchFamily="18" charset="0"/>
                <a:ea typeface="Cambria" panose="02040503050406030204" pitchFamily="18" charset="0"/>
              </a:rPr>
              <a:t> </a:t>
            </a:r>
            <a:r>
              <a:rPr lang="en-US" b="1" i="1" dirty="0">
                <a:latin typeface="Cambria" panose="02040503050406030204" pitchFamily="18" charset="0"/>
                <a:ea typeface="Cambria" panose="02040503050406030204" pitchFamily="18" charset="0"/>
              </a:rPr>
              <a:t>Diseases Development </a:t>
            </a:r>
            <a:r>
              <a:rPr lang="pl-PL" b="1" i="1" dirty="0" smtClean="0">
                <a:latin typeface="Cambria" panose="02040503050406030204" pitchFamily="18" charset="0"/>
                <a:ea typeface="Cambria" panose="02040503050406030204" pitchFamily="18" charset="0"/>
              </a:rPr>
              <a:t>a</a:t>
            </a:r>
            <a:r>
              <a:rPr lang="en-US" b="1" i="1" dirty="0" err="1" smtClean="0">
                <a:latin typeface="Cambria" panose="02040503050406030204" pitchFamily="18" charset="0"/>
                <a:ea typeface="Cambria" panose="02040503050406030204" pitchFamily="18" charset="0"/>
              </a:rPr>
              <a:t>nd</a:t>
            </a:r>
            <a:r>
              <a:rPr lang="en-US" b="1" i="1" dirty="0" smtClean="0">
                <a:latin typeface="Cambria" panose="02040503050406030204" pitchFamily="18" charset="0"/>
                <a:ea typeface="Cambria" panose="02040503050406030204" pitchFamily="18" charset="0"/>
              </a:rPr>
              <a:t> </a:t>
            </a:r>
            <a:r>
              <a:rPr lang="pl-PL" b="1" i="1" dirty="0" smtClean="0">
                <a:latin typeface="Cambria" panose="02040503050406030204" pitchFamily="18" charset="0"/>
                <a:ea typeface="Cambria" panose="02040503050406030204" pitchFamily="18" charset="0"/>
              </a:rPr>
              <a:t>t</a:t>
            </a:r>
            <a:r>
              <a:rPr lang="en-US" b="1" i="1" dirty="0" smtClean="0">
                <a:latin typeface="Cambria" panose="02040503050406030204" pitchFamily="18" charset="0"/>
                <a:ea typeface="Cambria" panose="02040503050406030204" pitchFamily="18" charset="0"/>
              </a:rPr>
              <a:t>heir </a:t>
            </a:r>
            <a:r>
              <a:rPr lang="en-US" b="1" i="1" dirty="0">
                <a:latin typeface="Cambria" panose="02040503050406030204" pitchFamily="18" charset="0"/>
                <a:ea typeface="Cambria" panose="02040503050406030204" pitchFamily="18" charset="0"/>
              </a:rPr>
              <a:t>Pharmacological Correction</a:t>
            </a:r>
            <a:r>
              <a:rPr lang="en-US" b="1" dirty="0">
                <a:latin typeface="Cambria" panose="02040503050406030204" pitchFamily="18" charset="0"/>
                <a:ea typeface="Cambria" panose="02040503050406030204" pitchFamily="18" charset="0"/>
              </a:rPr>
              <a:t>"</a:t>
            </a:r>
            <a:endParaRPr lang="pl-PL" b="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3575377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pattFill prst="pct5">
          <a:fgClr>
            <a:srgbClr val="00B050"/>
          </a:fgClr>
          <a:bgClr>
            <a:schemeClr val="bg1"/>
          </a:bgClr>
        </a:pattFill>
        <a:effectLst/>
      </p:bgPr>
    </p:bg>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F442E256-D7AD-10B7-4BB6-7342A81818CA}"/>
              </a:ext>
            </a:extLst>
          </p:cNvPr>
          <p:cNvSpPr>
            <a:spLocks noGrp="1"/>
          </p:cNvSpPr>
          <p:nvPr>
            <p:ph type="title"/>
          </p:nvPr>
        </p:nvSpPr>
        <p:spPr>
          <a:xfrm>
            <a:off x="798619" y="98832"/>
            <a:ext cx="10515600" cy="584750"/>
          </a:xfrm>
        </p:spPr>
        <p:txBody>
          <a:bodyPr>
            <a:normAutofit fontScale="90000"/>
          </a:bodyPr>
          <a:lstStyle/>
          <a:p>
            <a:pPr algn="ctr"/>
            <a:r>
              <a:rPr lang="pl-PL" sz="2700" b="1" dirty="0" err="1">
                <a:latin typeface="Cambria" panose="02040503050406030204" pitchFamily="18" charset="0"/>
                <a:ea typeface="Cambria" panose="02040503050406030204" pitchFamily="18" charset="0"/>
              </a:rPr>
              <a:t>Background</a:t>
            </a:r>
            <a:r>
              <a:rPr lang="pl-PL" sz="3600" b="1" dirty="0">
                <a:latin typeface="Cambria" panose="02040503050406030204" pitchFamily="18" charset="0"/>
              </a:rPr>
              <a:t> </a:t>
            </a:r>
          </a:p>
        </p:txBody>
      </p:sp>
      <p:sp>
        <p:nvSpPr>
          <p:cNvPr id="3" name="Symbol zastępczy zawartości 2">
            <a:extLst>
              <a:ext uri="{FF2B5EF4-FFF2-40B4-BE49-F238E27FC236}">
                <a16:creationId xmlns:a16="http://schemas.microsoft.com/office/drawing/2014/main" xmlns="" id="{5902DF43-0000-CE7E-06B1-F79A04F0DFA1}"/>
              </a:ext>
            </a:extLst>
          </p:cNvPr>
          <p:cNvSpPr>
            <a:spLocks noGrp="1"/>
          </p:cNvSpPr>
          <p:nvPr>
            <p:ph idx="1"/>
          </p:nvPr>
        </p:nvSpPr>
        <p:spPr>
          <a:xfrm>
            <a:off x="143891" y="577050"/>
            <a:ext cx="11825056" cy="1387612"/>
          </a:xfrm>
        </p:spPr>
        <p:txBody>
          <a:bodyPr>
            <a:normAutofit lnSpcReduction="10000"/>
          </a:bodyPr>
          <a:lstStyle/>
          <a:p>
            <a:pPr algn="just"/>
            <a:r>
              <a:rPr lang="en-US" sz="1800" dirty="0">
                <a:effectLst/>
                <a:latin typeface="Cambria" panose="02040503050406030204" pitchFamily="18" charset="0"/>
                <a:ea typeface="Times New Roman" panose="02020603050405020304" pitchFamily="18" charset="0"/>
                <a:cs typeface="Times New Roman" panose="02020603050405020304" pitchFamily="18" charset="0"/>
              </a:rPr>
              <a:t>The process of lipid peroxidation can be initiated by a variety of oxidants, including H</a:t>
            </a:r>
            <a:r>
              <a:rPr lang="en-US" sz="1800" baseline="-25000" dirty="0">
                <a:effectLst/>
                <a:latin typeface="Cambria" panose="02040503050406030204" pitchFamily="18" charset="0"/>
                <a:ea typeface="Times New Roman" panose="02020603050405020304" pitchFamily="18" charset="0"/>
                <a:cs typeface="Times New Roman" panose="02020603050405020304" pitchFamily="18" charset="0"/>
              </a:rPr>
              <a:t>2</a:t>
            </a:r>
            <a:r>
              <a:rPr lang="en-US" sz="1800" dirty="0">
                <a:effectLst/>
                <a:latin typeface="Cambria" panose="02040503050406030204" pitchFamily="18" charset="0"/>
                <a:ea typeface="Times New Roman" panose="02020603050405020304" pitchFamily="18" charset="0"/>
                <a:cs typeface="Times New Roman" panose="02020603050405020304" pitchFamily="18" charset="0"/>
              </a:rPr>
              <a:t>O</a:t>
            </a:r>
            <a:r>
              <a:rPr lang="en-US" sz="1800" baseline="-25000" dirty="0">
                <a:effectLst/>
                <a:latin typeface="Cambria" panose="02040503050406030204" pitchFamily="18" charset="0"/>
                <a:ea typeface="Times New Roman" panose="02020603050405020304" pitchFamily="18" charset="0"/>
                <a:cs typeface="Times New Roman" panose="02020603050405020304" pitchFamily="18" charset="0"/>
              </a:rPr>
              <a:t>2</a:t>
            </a:r>
            <a:r>
              <a:rPr lang="en-US" sz="1800" dirty="0">
                <a:effectLst/>
                <a:latin typeface="Cambria" panose="02040503050406030204" pitchFamily="18" charset="0"/>
                <a:ea typeface="Times New Roman" panose="02020603050405020304" pitchFamily="18" charset="0"/>
                <a:cs typeface="Times New Roman" panose="02020603050405020304" pitchFamily="18" charset="0"/>
              </a:rPr>
              <a:t>, superoxide, and highly reactive hydroxyl radicals during pathological conditions or exposure to xenobiotics and environmental pollutants (</a:t>
            </a:r>
            <a:r>
              <a:rPr lang="en-US" sz="1800" dirty="0" err="1">
                <a:effectLst/>
                <a:latin typeface="Cambria" panose="02040503050406030204" pitchFamily="18" charset="0"/>
                <a:ea typeface="Times New Roman" panose="02020603050405020304" pitchFamily="18" charset="0"/>
                <a:cs typeface="Times New Roman" panose="02020603050405020304" pitchFamily="18" charset="0"/>
              </a:rPr>
              <a:t>Girotti</a:t>
            </a:r>
            <a:r>
              <a:rPr lang="en-US" sz="1800" dirty="0">
                <a:effectLst/>
                <a:latin typeface="Cambria" panose="02040503050406030204" pitchFamily="18" charset="0"/>
                <a:ea typeface="Times New Roman" panose="02020603050405020304" pitchFamily="18" charset="0"/>
                <a:cs typeface="Times New Roman" panose="02020603050405020304" pitchFamily="18" charset="0"/>
              </a:rPr>
              <a:t>, 1985; </a:t>
            </a:r>
            <a:r>
              <a:rPr lang="en-US" sz="1800" dirty="0" err="1">
                <a:effectLst/>
                <a:latin typeface="Cambria" panose="02040503050406030204" pitchFamily="18" charset="0"/>
                <a:ea typeface="Times New Roman" panose="02020603050405020304" pitchFamily="18" charset="0"/>
                <a:cs typeface="Times New Roman" panose="02020603050405020304" pitchFamily="18" charset="0"/>
              </a:rPr>
              <a:t>Dargel</a:t>
            </a:r>
            <a:r>
              <a:rPr lang="en-US" sz="1800" dirty="0">
                <a:effectLst/>
                <a:latin typeface="Cambria" panose="02040503050406030204" pitchFamily="18" charset="0"/>
                <a:ea typeface="Times New Roman" panose="02020603050405020304" pitchFamily="18" charset="0"/>
                <a:cs typeface="Times New Roman" panose="02020603050405020304" pitchFamily="18" charset="0"/>
              </a:rPr>
              <a:t>, 1992). </a:t>
            </a:r>
            <a:endParaRPr lang="pl-PL" sz="1800" dirty="0">
              <a:effectLst/>
              <a:latin typeface="Cambria" panose="02040503050406030204" pitchFamily="18" charset="0"/>
              <a:ea typeface="Times New Roman" panose="02020603050405020304" pitchFamily="18" charset="0"/>
              <a:cs typeface="Times New Roman" panose="02020603050405020304" pitchFamily="18" charset="0"/>
            </a:endParaRPr>
          </a:p>
          <a:p>
            <a:pPr algn="just"/>
            <a:r>
              <a:rPr lang="en-US" sz="1800" dirty="0">
                <a:effectLst/>
                <a:latin typeface="Cambria" panose="02040503050406030204" pitchFamily="18" charset="0"/>
                <a:ea typeface="Times New Roman" panose="02020603050405020304" pitchFamily="18" charset="0"/>
                <a:cs typeface="Times New Roman" panose="02020603050405020304" pitchFamily="18" charset="0"/>
              </a:rPr>
              <a:t>Lipid peroxidation can alter vital membrane protein structure and function, and if unchecked, it could lead to cellular dysfunction and widespread tissue damage (Keller and Mattson, 1998). </a:t>
            </a:r>
            <a:endParaRPr lang="pl-PL" sz="1800" dirty="0">
              <a:effectLst/>
              <a:latin typeface="Cambria" panose="02040503050406030204" pitchFamily="18" charset="0"/>
              <a:ea typeface="Times New Roman" panose="02020603050405020304" pitchFamily="18" charset="0"/>
              <a:cs typeface="Times New Roman" panose="02020603050405020304" pitchFamily="18" charset="0"/>
            </a:endParaRPr>
          </a:p>
        </p:txBody>
      </p:sp>
      <p:sp>
        <p:nvSpPr>
          <p:cNvPr id="5" name="Symbol zastępczy numeru slajdu 4">
            <a:extLst>
              <a:ext uri="{FF2B5EF4-FFF2-40B4-BE49-F238E27FC236}">
                <a16:creationId xmlns:a16="http://schemas.microsoft.com/office/drawing/2014/main" xmlns="" id="{326A24F2-6F64-1FC8-F5DF-5E6F4F583564}"/>
              </a:ext>
            </a:extLst>
          </p:cNvPr>
          <p:cNvSpPr>
            <a:spLocks noGrp="1"/>
          </p:cNvSpPr>
          <p:nvPr>
            <p:ph type="sldNum" sz="quarter" idx="12"/>
          </p:nvPr>
        </p:nvSpPr>
        <p:spPr/>
        <p:txBody>
          <a:bodyPr/>
          <a:lstStyle/>
          <a:p>
            <a:fld id="{11B3733C-7411-4FFD-9068-67F5D29C9270}" type="slidenum">
              <a:rPr lang="pl-PL" b="1" smtClean="0">
                <a:solidFill>
                  <a:schemeClr val="tx1"/>
                </a:solidFill>
                <a:latin typeface="Cambria" panose="02040503050406030204" pitchFamily="18" charset="0"/>
                <a:ea typeface="Cambria" panose="02040503050406030204" pitchFamily="18" charset="0"/>
              </a:rPr>
              <a:t>2</a:t>
            </a:fld>
            <a:endParaRPr lang="pl-PL" b="1" dirty="0">
              <a:solidFill>
                <a:schemeClr val="tx1"/>
              </a:solidFill>
              <a:latin typeface="Cambria" panose="02040503050406030204" pitchFamily="18" charset="0"/>
              <a:ea typeface="Cambria" panose="02040503050406030204" pitchFamily="18" charset="0"/>
            </a:endParaRPr>
          </a:p>
        </p:txBody>
      </p:sp>
      <p:pic>
        <p:nvPicPr>
          <p:cNvPr id="4" name="Obraz 3">
            <a:extLst>
              <a:ext uri="{FF2B5EF4-FFF2-40B4-BE49-F238E27FC236}">
                <a16:creationId xmlns:a16="http://schemas.microsoft.com/office/drawing/2014/main" xmlns="" id="{309AC730-D8D7-2DBC-F819-4F4443915E2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38687" y="1851232"/>
            <a:ext cx="9864768" cy="4417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ymbol zastępczy stopki 3">
            <a:extLst>
              <a:ext uri="{FF2B5EF4-FFF2-40B4-BE49-F238E27FC236}">
                <a16:creationId xmlns:a16="http://schemas.microsoft.com/office/drawing/2014/main" xmlns="" id="{B564F56E-C3E7-0E58-A460-BDEAABB6A844}"/>
              </a:ext>
            </a:extLst>
          </p:cNvPr>
          <p:cNvSpPr>
            <a:spLocks noGrp="1"/>
          </p:cNvSpPr>
          <p:nvPr>
            <p:ph type="ftr" sz="quarter" idx="11"/>
          </p:nvPr>
        </p:nvSpPr>
        <p:spPr>
          <a:xfrm>
            <a:off x="1523673" y="6356352"/>
            <a:ext cx="8765545" cy="365125"/>
          </a:xfrm>
        </p:spPr>
        <p:txBody>
          <a:bodyPr/>
          <a:lstStyle/>
          <a:p>
            <a:r>
              <a:rPr lang="en-US" b="1" dirty="0">
                <a:solidFill>
                  <a:schemeClr val="tx1">
                    <a:lumMod val="95000"/>
                    <a:lumOff val="5000"/>
                  </a:schemeClr>
                </a:solidFill>
                <a:latin typeface="Cambria" panose="02040503050406030204" pitchFamily="18" charset="0"/>
                <a:ea typeface="Cambria" panose="02040503050406030204" pitchFamily="18" charset="0"/>
              </a:rPr>
              <a:t>"Mechanisms </a:t>
            </a:r>
            <a:r>
              <a:rPr lang="pl-PL" b="1" dirty="0" smtClean="0">
                <a:solidFill>
                  <a:schemeClr val="tx1">
                    <a:lumMod val="95000"/>
                    <a:lumOff val="5000"/>
                  </a:schemeClr>
                </a:solidFill>
                <a:latin typeface="Cambria" panose="02040503050406030204" pitchFamily="18" charset="0"/>
                <a:ea typeface="Cambria" panose="02040503050406030204" pitchFamily="18" charset="0"/>
              </a:rPr>
              <a:t>o</a:t>
            </a:r>
            <a:r>
              <a:rPr lang="en-US" b="1" dirty="0" smtClean="0">
                <a:solidFill>
                  <a:schemeClr val="tx1">
                    <a:lumMod val="95000"/>
                    <a:lumOff val="5000"/>
                  </a:schemeClr>
                </a:solidFill>
                <a:latin typeface="Cambria" panose="02040503050406030204" pitchFamily="18" charset="0"/>
                <a:ea typeface="Cambria" panose="02040503050406030204" pitchFamily="18" charset="0"/>
              </a:rPr>
              <a:t>f </a:t>
            </a:r>
            <a:r>
              <a:rPr lang="en-US" b="1" dirty="0">
                <a:solidFill>
                  <a:schemeClr val="tx1">
                    <a:lumMod val="95000"/>
                    <a:lumOff val="5000"/>
                  </a:schemeClr>
                </a:solidFill>
                <a:latin typeface="Cambria" panose="02040503050406030204" pitchFamily="18" charset="0"/>
                <a:ea typeface="Cambria" panose="02040503050406030204" pitchFamily="18" charset="0"/>
              </a:rPr>
              <a:t>Pathological Processes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Diseases Development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Their Pharmacological Correction</a:t>
            </a:r>
            <a:endParaRPr lang="pl-PL" b="1" dirty="0">
              <a:solidFill>
                <a:schemeClr val="tx1">
                  <a:lumMod val="95000"/>
                  <a:lumOff val="5000"/>
                </a:schemeClr>
              </a:solidFill>
              <a:latin typeface="Cambria" panose="02040503050406030204" pitchFamily="18" charset="0"/>
              <a:ea typeface="Cambria" panose="02040503050406030204" pitchFamily="18" charset="0"/>
            </a:endParaRPr>
          </a:p>
          <a:p>
            <a:r>
              <a:rPr lang="pl-PL" b="1" dirty="0" err="1">
                <a:solidFill>
                  <a:schemeClr val="tx1">
                    <a:lumMod val="95000"/>
                    <a:lumOff val="5000"/>
                  </a:schemeClr>
                </a:solidFill>
                <a:latin typeface="Cambria" panose="02040503050406030204" pitchFamily="18" charset="0"/>
                <a:ea typeface="Cambria" panose="02040503050406030204" pitchFamily="18" charset="0"/>
              </a:rPr>
              <a:t>November</a:t>
            </a:r>
            <a:r>
              <a:rPr lang="pl-PL" b="1" dirty="0">
                <a:solidFill>
                  <a:schemeClr val="tx1">
                    <a:lumMod val="95000"/>
                    <a:lumOff val="5000"/>
                  </a:schemeClr>
                </a:solidFill>
                <a:latin typeface="Cambria" panose="02040503050406030204" pitchFamily="18" charset="0"/>
                <a:ea typeface="Cambria" panose="02040503050406030204" pitchFamily="18" charset="0"/>
              </a:rPr>
              <a:t> 17, 2022, </a:t>
            </a:r>
            <a:r>
              <a:rPr lang="pl-PL" b="1" dirty="0" err="1">
                <a:solidFill>
                  <a:schemeClr val="tx1">
                    <a:lumMod val="95000"/>
                    <a:lumOff val="5000"/>
                  </a:schemeClr>
                </a:solidFill>
                <a:latin typeface="Cambria" panose="02040503050406030204" pitchFamily="18" charset="0"/>
                <a:ea typeface="Cambria" panose="02040503050406030204" pitchFamily="18" charset="0"/>
              </a:rPr>
              <a:t>Kharkiv</a:t>
            </a:r>
            <a:endParaRPr lang="pl-PL" b="1" dirty="0">
              <a:solidFill>
                <a:schemeClr val="tx1">
                  <a:lumMod val="95000"/>
                  <a:lumOff val="5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3615901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pattFill prst="pct5">
          <a:fgClr>
            <a:srgbClr val="00B050"/>
          </a:fgClr>
          <a:bgClr>
            <a:schemeClr val="bg1"/>
          </a:bgClr>
        </a:pattFill>
        <a:effectLst/>
      </p:bgPr>
    </p:bg>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F442E256-D7AD-10B7-4BB6-7342A81818CA}"/>
              </a:ext>
            </a:extLst>
          </p:cNvPr>
          <p:cNvSpPr>
            <a:spLocks noGrp="1"/>
          </p:cNvSpPr>
          <p:nvPr>
            <p:ph type="title"/>
          </p:nvPr>
        </p:nvSpPr>
        <p:spPr>
          <a:xfrm>
            <a:off x="731668" y="74801"/>
            <a:ext cx="10515600" cy="573270"/>
          </a:xfrm>
        </p:spPr>
        <p:txBody>
          <a:bodyPr>
            <a:normAutofit/>
          </a:bodyPr>
          <a:lstStyle/>
          <a:p>
            <a:pPr algn="ctr"/>
            <a:r>
              <a:rPr lang="pl-PL" sz="2400" b="1" dirty="0" err="1">
                <a:latin typeface="Cambria" panose="02040503050406030204" pitchFamily="18" charset="0"/>
                <a:ea typeface="Cambria" panose="02040503050406030204" pitchFamily="18" charset="0"/>
              </a:rPr>
              <a:t>Background</a:t>
            </a:r>
            <a:endParaRPr lang="pl-PL" sz="2400" dirty="0"/>
          </a:p>
        </p:txBody>
      </p:sp>
      <p:sp>
        <p:nvSpPr>
          <p:cNvPr id="3" name="Symbol zastępczy zawartości 2">
            <a:extLst>
              <a:ext uri="{FF2B5EF4-FFF2-40B4-BE49-F238E27FC236}">
                <a16:creationId xmlns:a16="http://schemas.microsoft.com/office/drawing/2014/main" xmlns="" id="{5902DF43-0000-CE7E-06B1-F79A04F0DFA1}"/>
              </a:ext>
            </a:extLst>
          </p:cNvPr>
          <p:cNvSpPr>
            <a:spLocks noGrp="1"/>
          </p:cNvSpPr>
          <p:nvPr>
            <p:ph idx="1"/>
          </p:nvPr>
        </p:nvSpPr>
        <p:spPr>
          <a:xfrm>
            <a:off x="257452" y="834501"/>
            <a:ext cx="7661430" cy="5095782"/>
          </a:xfrm>
        </p:spPr>
        <p:txBody>
          <a:bodyPr>
            <a:normAutofit/>
          </a:bodyPr>
          <a:lstStyle/>
          <a:p>
            <a:pPr algn="just"/>
            <a:r>
              <a:rPr lang="pl-PL" sz="2000" b="1" dirty="0" err="1">
                <a:latin typeface="Cambria" panose="02040503050406030204" pitchFamily="18" charset="0"/>
                <a:ea typeface="Cambria" panose="02040503050406030204" pitchFamily="18" charset="0"/>
              </a:rPr>
              <a:t>Greater</a:t>
            </a:r>
            <a:r>
              <a:rPr lang="pl-PL" sz="2000" b="1" dirty="0">
                <a:latin typeface="Cambria" panose="02040503050406030204" pitchFamily="18" charset="0"/>
                <a:ea typeface="Cambria" panose="02040503050406030204" pitchFamily="18" charset="0"/>
              </a:rPr>
              <a:t> </a:t>
            </a:r>
            <a:r>
              <a:rPr lang="pl-PL" sz="2000" b="1" dirty="0" err="1">
                <a:latin typeface="Cambria" panose="02040503050406030204" pitchFamily="18" charset="0"/>
                <a:ea typeface="Cambria" panose="02040503050406030204" pitchFamily="18" charset="0"/>
              </a:rPr>
              <a:t>celandine</a:t>
            </a:r>
            <a:r>
              <a:rPr lang="pl-PL" sz="2000" b="1" dirty="0">
                <a:latin typeface="Cambria" panose="02040503050406030204" pitchFamily="18" charset="0"/>
                <a:ea typeface="Cambria" panose="02040503050406030204" pitchFamily="18" charset="0"/>
              </a:rPr>
              <a:t> </a:t>
            </a:r>
            <a:r>
              <a:rPr lang="en-US" sz="2000" b="1" dirty="0">
                <a:latin typeface="Cambria" panose="02040503050406030204" pitchFamily="18" charset="0"/>
                <a:ea typeface="Cambria" panose="02040503050406030204" pitchFamily="18" charset="0"/>
              </a:rPr>
              <a:t>(</a:t>
            </a:r>
            <a:r>
              <a:rPr lang="en-US" sz="2000" b="1" i="1" dirty="0">
                <a:latin typeface="Cambria" panose="02040503050406030204" pitchFamily="18" charset="0"/>
                <a:ea typeface="Cambria" panose="02040503050406030204" pitchFamily="18" charset="0"/>
              </a:rPr>
              <a:t>Chelidonium majus </a:t>
            </a:r>
            <a:r>
              <a:rPr lang="en-US" sz="2000" b="1" dirty="0">
                <a:latin typeface="Cambria" panose="02040503050406030204" pitchFamily="18" charset="0"/>
                <a:ea typeface="Cambria" panose="02040503050406030204" pitchFamily="18" charset="0"/>
              </a:rPr>
              <a:t>L.)</a:t>
            </a:r>
            <a:r>
              <a:rPr lang="pl-PL" sz="2000" b="1" dirty="0">
                <a:latin typeface="Cambria" panose="02040503050406030204" pitchFamily="18" charset="0"/>
                <a:ea typeface="Cambria" panose="02040503050406030204" pitchFamily="18" charset="0"/>
              </a:rPr>
              <a:t> </a:t>
            </a:r>
            <a:r>
              <a:rPr lang="en-US" sz="2000" dirty="0">
                <a:latin typeface="Cambria" panose="02040503050406030204" pitchFamily="18" charset="0"/>
                <a:ea typeface="Cambria" panose="02040503050406030204" pitchFamily="18" charset="0"/>
              </a:rPr>
              <a:t>is a rich source of various compounds (including polyphenols, flavonoids), which may exhibit preventive activity against </a:t>
            </a:r>
            <a:r>
              <a:rPr lang="pl-PL" sz="2000" dirty="0" err="1">
                <a:latin typeface="Cambria" panose="02040503050406030204" pitchFamily="18" charset="0"/>
                <a:ea typeface="Cambria" panose="02040503050406030204" pitchFamily="18" charset="0"/>
              </a:rPr>
              <a:t>many</a:t>
            </a:r>
            <a:r>
              <a:rPr lang="pl-PL" sz="2000" dirty="0">
                <a:latin typeface="Cambria" panose="02040503050406030204" pitchFamily="18" charset="0"/>
                <a:ea typeface="Cambria" panose="02040503050406030204" pitchFamily="18" charset="0"/>
              </a:rPr>
              <a:t> </a:t>
            </a:r>
            <a:r>
              <a:rPr lang="pl-PL" sz="2000" dirty="0" err="1">
                <a:latin typeface="Cambria" panose="02040503050406030204" pitchFamily="18" charset="0"/>
                <a:ea typeface="Cambria" panose="02040503050406030204" pitchFamily="18" charset="0"/>
              </a:rPr>
              <a:t>diseases</a:t>
            </a:r>
            <a:r>
              <a:rPr lang="en-US" sz="2000" dirty="0">
                <a:latin typeface="Cambria" panose="02040503050406030204" pitchFamily="18" charset="0"/>
                <a:ea typeface="Cambria" panose="02040503050406030204" pitchFamily="18" charset="0"/>
              </a:rPr>
              <a:t> and its consequences.</a:t>
            </a:r>
          </a:p>
          <a:p>
            <a:pPr algn="just"/>
            <a:endParaRPr lang="en-US" sz="2000" dirty="0">
              <a:latin typeface="Cambria" panose="02040503050406030204" pitchFamily="18" charset="0"/>
              <a:ea typeface="Cambria" panose="02040503050406030204" pitchFamily="18" charset="0"/>
            </a:endParaRPr>
          </a:p>
          <a:p>
            <a:pPr algn="just"/>
            <a:r>
              <a:rPr lang="en-US" sz="2000" dirty="0">
                <a:latin typeface="Cambria" panose="02040503050406030204" pitchFamily="18" charset="0"/>
                <a:ea typeface="Cambria" panose="02040503050406030204" pitchFamily="18" charset="0"/>
              </a:rPr>
              <a:t>This plant may be a valuable source of natural secondary metabolites, which can potentially be recommended for use in human and veterinary medicine in the prevention and treatment of various diseases associated with oxidative stress.</a:t>
            </a:r>
            <a:endParaRPr lang="pl-PL" sz="2000" dirty="0">
              <a:latin typeface="Cambria" panose="02040503050406030204" pitchFamily="18" charset="0"/>
              <a:ea typeface="Cambria" panose="02040503050406030204" pitchFamily="18" charset="0"/>
            </a:endParaRPr>
          </a:p>
          <a:p>
            <a:pPr algn="just"/>
            <a:endParaRPr lang="en-US" sz="2000" dirty="0">
              <a:latin typeface="Cambria" panose="02040503050406030204" pitchFamily="18" charset="0"/>
              <a:ea typeface="Cambria" panose="02040503050406030204" pitchFamily="18" charset="0"/>
            </a:endParaRPr>
          </a:p>
          <a:p>
            <a:pPr algn="just"/>
            <a:r>
              <a:rPr lang="en-US" sz="2000" dirty="0">
                <a:latin typeface="Cambria" panose="02040503050406030204" pitchFamily="18" charset="0"/>
                <a:ea typeface="Cambria" panose="02040503050406030204" pitchFamily="18" charset="0"/>
              </a:rPr>
              <a:t>Modern pharmacology has taken a keen interest in this herb but has not finished with its officially approved and evidence-based status as an herbal medicine</a:t>
            </a:r>
            <a:r>
              <a:rPr lang="pl-PL" sz="2000" dirty="0">
                <a:latin typeface="Cambria" panose="02040503050406030204" pitchFamily="18" charset="0"/>
                <a:ea typeface="Cambria" panose="02040503050406030204" pitchFamily="18" charset="0"/>
              </a:rPr>
              <a:t> </a:t>
            </a:r>
            <a:r>
              <a:rPr lang="en-US" sz="2000" dirty="0">
                <a:latin typeface="Cambria" panose="02040503050406030204" pitchFamily="18" charset="0"/>
                <a:ea typeface="Cambria" panose="02040503050406030204" pitchFamily="18" charset="0"/>
              </a:rPr>
              <a:t>(</a:t>
            </a:r>
            <a:r>
              <a:rPr lang="en-US" sz="2000" dirty="0" err="1">
                <a:latin typeface="Cambria" panose="02040503050406030204" pitchFamily="18" charset="0"/>
                <a:ea typeface="Cambria" panose="02040503050406030204" pitchFamily="18" charset="0"/>
              </a:rPr>
              <a:t>Kokoska</a:t>
            </a:r>
            <a:r>
              <a:rPr lang="en-US" sz="2000" dirty="0">
                <a:latin typeface="Cambria" panose="02040503050406030204" pitchFamily="18" charset="0"/>
                <a:ea typeface="Cambria" panose="02040503050406030204" pitchFamily="18" charset="0"/>
              </a:rPr>
              <a:t> et al., 2002).</a:t>
            </a:r>
          </a:p>
        </p:txBody>
      </p:sp>
      <p:sp>
        <p:nvSpPr>
          <p:cNvPr id="5" name="Symbol zastępczy numeru slajdu 4">
            <a:extLst>
              <a:ext uri="{FF2B5EF4-FFF2-40B4-BE49-F238E27FC236}">
                <a16:creationId xmlns:a16="http://schemas.microsoft.com/office/drawing/2014/main" xmlns="" id="{326A24F2-6F64-1FC8-F5DF-5E6F4F583564}"/>
              </a:ext>
            </a:extLst>
          </p:cNvPr>
          <p:cNvSpPr>
            <a:spLocks noGrp="1"/>
          </p:cNvSpPr>
          <p:nvPr>
            <p:ph type="sldNum" sz="quarter" idx="12"/>
          </p:nvPr>
        </p:nvSpPr>
        <p:spPr/>
        <p:txBody>
          <a:bodyPr/>
          <a:lstStyle/>
          <a:p>
            <a:fld id="{11B3733C-7411-4FFD-9068-67F5D29C9270}" type="slidenum">
              <a:rPr lang="pl-PL" b="1" smtClean="0">
                <a:solidFill>
                  <a:schemeClr val="tx1"/>
                </a:solidFill>
                <a:latin typeface="Cambria" panose="02040503050406030204" pitchFamily="18" charset="0"/>
                <a:ea typeface="Cambria" panose="02040503050406030204" pitchFamily="18" charset="0"/>
              </a:rPr>
              <a:t>3</a:t>
            </a:fld>
            <a:endParaRPr lang="pl-PL" b="1" dirty="0">
              <a:solidFill>
                <a:schemeClr val="tx1"/>
              </a:solidFill>
              <a:latin typeface="Cambria" panose="02040503050406030204" pitchFamily="18" charset="0"/>
              <a:ea typeface="Cambria" panose="02040503050406030204" pitchFamily="18" charset="0"/>
            </a:endParaRPr>
          </a:p>
        </p:txBody>
      </p:sp>
      <p:pic>
        <p:nvPicPr>
          <p:cNvPr id="3080" name="Picture 8" descr="Greater Celandine Photograph by Sheila Terry/science Photo Library | Pixels">
            <a:extLst>
              <a:ext uri="{FF2B5EF4-FFF2-40B4-BE49-F238E27FC236}">
                <a16:creationId xmlns:a16="http://schemas.microsoft.com/office/drawing/2014/main" xmlns="" id="{23C82C3F-D8C3-70E0-BF4F-765B7470AF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0" y="834501"/>
            <a:ext cx="3200400" cy="4777378"/>
          </a:xfrm>
          <a:prstGeom prst="rect">
            <a:avLst/>
          </a:prstGeom>
          <a:noFill/>
          <a:extLst>
            <a:ext uri="{909E8E84-426E-40DD-AFC4-6F175D3DCCD1}">
              <a14:hiddenFill xmlns:a14="http://schemas.microsoft.com/office/drawing/2010/main">
                <a:solidFill>
                  <a:srgbClr val="FFFFFF"/>
                </a:solidFill>
              </a14:hiddenFill>
            </a:ext>
          </a:extLst>
        </p:spPr>
      </p:pic>
      <p:sp>
        <p:nvSpPr>
          <p:cNvPr id="6" name="Symbol zastępczy stopki 3">
            <a:extLst>
              <a:ext uri="{FF2B5EF4-FFF2-40B4-BE49-F238E27FC236}">
                <a16:creationId xmlns:a16="http://schemas.microsoft.com/office/drawing/2014/main" xmlns="" id="{B564F56E-C3E7-0E58-A460-BDEAABB6A844}"/>
              </a:ext>
            </a:extLst>
          </p:cNvPr>
          <p:cNvSpPr>
            <a:spLocks noGrp="1"/>
          </p:cNvSpPr>
          <p:nvPr>
            <p:ph type="ftr" sz="quarter" idx="11"/>
          </p:nvPr>
        </p:nvSpPr>
        <p:spPr>
          <a:xfrm>
            <a:off x="1523673" y="6356352"/>
            <a:ext cx="8765545" cy="365125"/>
          </a:xfrm>
        </p:spPr>
        <p:txBody>
          <a:bodyPr/>
          <a:lstStyle/>
          <a:p>
            <a:r>
              <a:rPr lang="en-US" b="1" dirty="0">
                <a:solidFill>
                  <a:schemeClr val="tx1">
                    <a:lumMod val="95000"/>
                    <a:lumOff val="5000"/>
                  </a:schemeClr>
                </a:solidFill>
                <a:latin typeface="Cambria" panose="02040503050406030204" pitchFamily="18" charset="0"/>
                <a:ea typeface="Cambria" panose="02040503050406030204" pitchFamily="18" charset="0"/>
              </a:rPr>
              <a:t>"Mechanisms </a:t>
            </a:r>
            <a:r>
              <a:rPr lang="pl-PL" b="1" dirty="0" smtClean="0">
                <a:solidFill>
                  <a:schemeClr val="tx1">
                    <a:lumMod val="95000"/>
                    <a:lumOff val="5000"/>
                  </a:schemeClr>
                </a:solidFill>
                <a:latin typeface="Cambria" panose="02040503050406030204" pitchFamily="18" charset="0"/>
                <a:ea typeface="Cambria" panose="02040503050406030204" pitchFamily="18" charset="0"/>
              </a:rPr>
              <a:t>o</a:t>
            </a:r>
            <a:r>
              <a:rPr lang="en-US" b="1" dirty="0" smtClean="0">
                <a:solidFill>
                  <a:schemeClr val="tx1">
                    <a:lumMod val="95000"/>
                    <a:lumOff val="5000"/>
                  </a:schemeClr>
                </a:solidFill>
                <a:latin typeface="Cambria" panose="02040503050406030204" pitchFamily="18" charset="0"/>
                <a:ea typeface="Cambria" panose="02040503050406030204" pitchFamily="18" charset="0"/>
              </a:rPr>
              <a:t>f </a:t>
            </a:r>
            <a:r>
              <a:rPr lang="en-US" b="1" dirty="0">
                <a:solidFill>
                  <a:schemeClr val="tx1">
                    <a:lumMod val="95000"/>
                    <a:lumOff val="5000"/>
                  </a:schemeClr>
                </a:solidFill>
                <a:latin typeface="Cambria" panose="02040503050406030204" pitchFamily="18" charset="0"/>
                <a:ea typeface="Cambria" panose="02040503050406030204" pitchFamily="18" charset="0"/>
              </a:rPr>
              <a:t>Pathological Processes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Diseases Development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Their Pharmacological Correction</a:t>
            </a:r>
            <a:endParaRPr lang="pl-PL" b="1" dirty="0">
              <a:solidFill>
                <a:schemeClr val="tx1">
                  <a:lumMod val="95000"/>
                  <a:lumOff val="5000"/>
                </a:schemeClr>
              </a:solidFill>
              <a:latin typeface="Cambria" panose="02040503050406030204" pitchFamily="18" charset="0"/>
              <a:ea typeface="Cambria" panose="02040503050406030204" pitchFamily="18" charset="0"/>
            </a:endParaRPr>
          </a:p>
          <a:p>
            <a:r>
              <a:rPr lang="pl-PL" b="1" dirty="0" err="1">
                <a:solidFill>
                  <a:schemeClr val="tx1">
                    <a:lumMod val="95000"/>
                    <a:lumOff val="5000"/>
                  </a:schemeClr>
                </a:solidFill>
                <a:latin typeface="Cambria" panose="02040503050406030204" pitchFamily="18" charset="0"/>
                <a:ea typeface="Cambria" panose="02040503050406030204" pitchFamily="18" charset="0"/>
              </a:rPr>
              <a:t>November</a:t>
            </a:r>
            <a:r>
              <a:rPr lang="pl-PL" b="1" dirty="0">
                <a:solidFill>
                  <a:schemeClr val="tx1">
                    <a:lumMod val="95000"/>
                    <a:lumOff val="5000"/>
                  </a:schemeClr>
                </a:solidFill>
                <a:latin typeface="Cambria" panose="02040503050406030204" pitchFamily="18" charset="0"/>
                <a:ea typeface="Cambria" panose="02040503050406030204" pitchFamily="18" charset="0"/>
              </a:rPr>
              <a:t> 17, 2022, </a:t>
            </a:r>
            <a:r>
              <a:rPr lang="pl-PL" b="1" dirty="0" err="1">
                <a:solidFill>
                  <a:schemeClr val="tx1">
                    <a:lumMod val="95000"/>
                    <a:lumOff val="5000"/>
                  </a:schemeClr>
                </a:solidFill>
                <a:latin typeface="Cambria" panose="02040503050406030204" pitchFamily="18" charset="0"/>
                <a:ea typeface="Cambria" panose="02040503050406030204" pitchFamily="18" charset="0"/>
              </a:rPr>
              <a:t>Kharkiv</a:t>
            </a:r>
            <a:endParaRPr lang="pl-PL" b="1" dirty="0">
              <a:solidFill>
                <a:schemeClr val="tx1">
                  <a:lumMod val="95000"/>
                  <a:lumOff val="5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3441629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pattFill prst="pct5">
          <a:fgClr>
            <a:srgbClr val="00B050"/>
          </a:fgClr>
          <a:bgClr>
            <a:schemeClr val="bg1"/>
          </a:bgClr>
        </a:pattFill>
        <a:effectLst/>
      </p:bgPr>
    </p:bg>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F442E256-D7AD-10B7-4BB6-7342A81818CA}"/>
              </a:ext>
            </a:extLst>
          </p:cNvPr>
          <p:cNvSpPr>
            <a:spLocks noGrp="1"/>
          </p:cNvSpPr>
          <p:nvPr>
            <p:ph type="title"/>
          </p:nvPr>
        </p:nvSpPr>
        <p:spPr>
          <a:xfrm>
            <a:off x="763479" y="143186"/>
            <a:ext cx="10515600" cy="478252"/>
          </a:xfrm>
        </p:spPr>
        <p:txBody>
          <a:bodyPr>
            <a:noAutofit/>
          </a:bodyPr>
          <a:lstStyle/>
          <a:p>
            <a:pPr algn="ctr"/>
            <a:r>
              <a:rPr lang="en-US" sz="2400" b="1" dirty="0">
                <a:latin typeface="Cambria" panose="02040503050406030204" pitchFamily="18" charset="0"/>
                <a:ea typeface="Cambria" panose="02040503050406030204" pitchFamily="18" charset="0"/>
              </a:rPr>
              <a:t>Background of the issue</a:t>
            </a:r>
            <a:endParaRPr lang="pl-PL" sz="2400" b="1" dirty="0"/>
          </a:p>
        </p:txBody>
      </p:sp>
      <p:sp>
        <p:nvSpPr>
          <p:cNvPr id="3" name="Symbol zastępczy zawartości 2">
            <a:extLst>
              <a:ext uri="{FF2B5EF4-FFF2-40B4-BE49-F238E27FC236}">
                <a16:creationId xmlns:a16="http://schemas.microsoft.com/office/drawing/2014/main" xmlns="" id="{5902DF43-0000-CE7E-06B1-F79A04F0DFA1}"/>
              </a:ext>
            </a:extLst>
          </p:cNvPr>
          <p:cNvSpPr>
            <a:spLocks noGrp="1"/>
          </p:cNvSpPr>
          <p:nvPr>
            <p:ph idx="1"/>
          </p:nvPr>
        </p:nvSpPr>
        <p:spPr>
          <a:xfrm>
            <a:off x="763478" y="817984"/>
            <a:ext cx="10859359" cy="1579195"/>
          </a:xfrm>
        </p:spPr>
        <p:txBody>
          <a:bodyPr>
            <a:normAutofit/>
          </a:bodyPr>
          <a:lstStyle/>
          <a:p>
            <a:pPr marL="0" indent="0" algn="just">
              <a:buNone/>
            </a:pPr>
            <a:r>
              <a:rPr lang="en-US" sz="2000" dirty="0">
                <a:latin typeface="Cambria" panose="02040503050406030204" pitchFamily="18" charset="0"/>
                <a:ea typeface="Cambria" panose="02040503050406030204" pitchFamily="18" charset="0"/>
              </a:rPr>
              <a:t>In recent years, it has been noted that in Pomeranian rivers there has been an increase in the number of fish species valuable in fishing (sea trout, brook trout, grayling, etc.) with skin lesions of varying severity, i.e. ulcerations and skin loss, turning into nodular swellings covered with mold.</a:t>
            </a:r>
            <a:endParaRPr lang="en-US" sz="2000" dirty="0">
              <a:latin typeface="Cambria" panose="02040503050406030204" pitchFamily="18" charset="0"/>
              <a:ea typeface="Cambria" panose="02040503050406030204" pitchFamily="18" charset="0"/>
            </a:endParaRPr>
          </a:p>
        </p:txBody>
      </p:sp>
      <p:sp>
        <p:nvSpPr>
          <p:cNvPr id="5" name="Symbol zastępczy numeru slajdu 4">
            <a:extLst>
              <a:ext uri="{FF2B5EF4-FFF2-40B4-BE49-F238E27FC236}">
                <a16:creationId xmlns:a16="http://schemas.microsoft.com/office/drawing/2014/main" xmlns="" id="{326A24F2-6F64-1FC8-F5DF-5E6F4F583564}"/>
              </a:ext>
            </a:extLst>
          </p:cNvPr>
          <p:cNvSpPr>
            <a:spLocks noGrp="1"/>
          </p:cNvSpPr>
          <p:nvPr>
            <p:ph type="sldNum" sz="quarter" idx="12"/>
          </p:nvPr>
        </p:nvSpPr>
        <p:spPr/>
        <p:txBody>
          <a:bodyPr/>
          <a:lstStyle/>
          <a:p>
            <a:fld id="{11B3733C-7411-4FFD-9068-67F5D29C9270}" type="slidenum">
              <a:rPr lang="pl-PL" b="1" smtClean="0">
                <a:solidFill>
                  <a:schemeClr val="tx1"/>
                </a:solidFill>
                <a:latin typeface="Cambria" panose="02040503050406030204" pitchFamily="18" charset="0"/>
                <a:ea typeface="Cambria" panose="02040503050406030204" pitchFamily="18" charset="0"/>
              </a:rPr>
              <a:t>4</a:t>
            </a:fld>
            <a:endParaRPr lang="pl-PL" b="1" dirty="0">
              <a:solidFill>
                <a:schemeClr val="tx1"/>
              </a:solidFill>
              <a:latin typeface="Cambria" panose="02040503050406030204" pitchFamily="18" charset="0"/>
              <a:ea typeface="Cambria" panose="02040503050406030204" pitchFamily="18" charset="0"/>
            </a:endParaRPr>
          </a:p>
        </p:txBody>
      </p:sp>
      <p:sp>
        <p:nvSpPr>
          <p:cNvPr id="4" name="Symbol zastępczy zawartości 2">
            <a:extLst>
              <a:ext uri="{FF2B5EF4-FFF2-40B4-BE49-F238E27FC236}">
                <a16:creationId xmlns:a16="http://schemas.microsoft.com/office/drawing/2014/main" xmlns="" id="{50738159-6981-2740-9B4E-512EAED6BB9D}"/>
              </a:ext>
            </a:extLst>
          </p:cNvPr>
          <p:cNvSpPr txBox="1">
            <a:spLocks/>
          </p:cNvSpPr>
          <p:nvPr/>
        </p:nvSpPr>
        <p:spPr>
          <a:xfrm>
            <a:off x="6021279" y="2482471"/>
            <a:ext cx="5459768" cy="28307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2000" dirty="0">
                <a:latin typeface="Cambria" panose="02040503050406030204" pitchFamily="18" charset="0"/>
                <a:ea typeface="Cambria" panose="02040503050406030204" pitchFamily="18" charset="0"/>
              </a:rPr>
              <a:t>The clinical signs resemble </a:t>
            </a:r>
            <a:r>
              <a:rPr lang="en-US" sz="2000" b="1" dirty="0">
                <a:latin typeface="Cambria" panose="02040503050406030204" pitchFamily="18" charset="0"/>
                <a:ea typeface="Cambria" panose="02040503050406030204" pitchFamily="18" charset="0"/>
              </a:rPr>
              <a:t>ulcerative dermal necrosis</a:t>
            </a:r>
            <a:r>
              <a:rPr lang="en-US" sz="2000" dirty="0">
                <a:latin typeface="Cambria" panose="02040503050406030204" pitchFamily="18" charset="0"/>
                <a:ea typeface="Cambria" panose="02040503050406030204" pitchFamily="18" charset="0"/>
              </a:rPr>
              <a:t> (</a:t>
            </a:r>
            <a:r>
              <a:rPr lang="en-US" sz="2000" b="1" dirty="0">
                <a:latin typeface="Cambria" panose="02040503050406030204" pitchFamily="18" charset="0"/>
                <a:ea typeface="Cambria" panose="02040503050406030204" pitchFamily="18" charset="0"/>
              </a:rPr>
              <a:t>UDN</a:t>
            </a:r>
            <a:r>
              <a:rPr lang="en-US" sz="2000" dirty="0">
                <a:latin typeface="Cambria" panose="02040503050406030204" pitchFamily="18" charset="0"/>
                <a:ea typeface="Cambria" panose="02040503050406030204" pitchFamily="18" charset="0"/>
              </a:rPr>
              <a:t>), a disease of unexplained etiology manifested by focal, oval skin erosions combined with depigmentation and epidermal loss.</a:t>
            </a:r>
          </a:p>
          <a:p>
            <a:pPr algn="just"/>
            <a:r>
              <a:rPr lang="en-US" sz="2000" dirty="0">
                <a:latin typeface="Cambria" panose="02040503050406030204" pitchFamily="18" charset="0"/>
                <a:ea typeface="Cambria" panose="02040503050406030204" pitchFamily="18" charset="0"/>
              </a:rPr>
              <a:t>In this situation, it is extremely important to assess the health of the fish with a focus on boosting their immunity. </a:t>
            </a:r>
          </a:p>
        </p:txBody>
      </p:sp>
      <p:pic>
        <p:nvPicPr>
          <p:cNvPr id="7" name="Рисунок 3">
            <a:extLst>
              <a:ext uri="{FF2B5EF4-FFF2-40B4-BE49-F238E27FC236}">
                <a16:creationId xmlns:a16="http://schemas.microsoft.com/office/drawing/2014/main" xmlns="" id="{6999D00C-21B5-B547-C5C8-64F2C06349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352" y="2030871"/>
            <a:ext cx="5291093" cy="373393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 name="Łącznik prosty ze strzałką 11">
            <a:extLst>
              <a:ext uri="{FF2B5EF4-FFF2-40B4-BE49-F238E27FC236}">
                <a16:creationId xmlns:a16="http://schemas.microsoft.com/office/drawing/2014/main" xmlns="" id="{7F9EFE87-439A-D09C-6E84-6F80931B0750}"/>
              </a:ext>
            </a:extLst>
          </p:cNvPr>
          <p:cNvCxnSpPr/>
          <p:nvPr/>
        </p:nvCxnSpPr>
        <p:spPr>
          <a:xfrm flipH="1">
            <a:off x="4456590" y="2974019"/>
            <a:ext cx="1873189" cy="80786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9" name="Symbol zastępczy stopki 3">
            <a:extLst>
              <a:ext uri="{FF2B5EF4-FFF2-40B4-BE49-F238E27FC236}">
                <a16:creationId xmlns:a16="http://schemas.microsoft.com/office/drawing/2014/main" xmlns="" id="{B564F56E-C3E7-0E58-A460-BDEAABB6A844}"/>
              </a:ext>
            </a:extLst>
          </p:cNvPr>
          <p:cNvSpPr>
            <a:spLocks noGrp="1"/>
          </p:cNvSpPr>
          <p:nvPr>
            <p:ph type="ftr" sz="quarter" idx="11"/>
          </p:nvPr>
        </p:nvSpPr>
        <p:spPr>
          <a:xfrm>
            <a:off x="1523673" y="6356352"/>
            <a:ext cx="8765545" cy="365125"/>
          </a:xfrm>
        </p:spPr>
        <p:txBody>
          <a:bodyPr/>
          <a:lstStyle/>
          <a:p>
            <a:r>
              <a:rPr lang="en-US" b="1" dirty="0">
                <a:solidFill>
                  <a:schemeClr val="tx1">
                    <a:lumMod val="95000"/>
                    <a:lumOff val="5000"/>
                  </a:schemeClr>
                </a:solidFill>
                <a:latin typeface="Cambria" panose="02040503050406030204" pitchFamily="18" charset="0"/>
                <a:ea typeface="Cambria" panose="02040503050406030204" pitchFamily="18" charset="0"/>
              </a:rPr>
              <a:t>"Mechanisms </a:t>
            </a:r>
            <a:r>
              <a:rPr lang="pl-PL" b="1" dirty="0" smtClean="0">
                <a:solidFill>
                  <a:schemeClr val="tx1">
                    <a:lumMod val="95000"/>
                    <a:lumOff val="5000"/>
                  </a:schemeClr>
                </a:solidFill>
                <a:latin typeface="Cambria" panose="02040503050406030204" pitchFamily="18" charset="0"/>
                <a:ea typeface="Cambria" panose="02040503050406030204" pitchFamily="18" charset="0"/>
              </a:rPr>
              <a:t>o</a:t>
            </a:r>
            <a:r>
              <a:rPr lang="en-US" b="1" dirty="0" smtClean="0">
                <a:solidFill>
                  <a:schemeClr val="tx1">
                    <a:lumMod val="95000"/>
                    <a:lumOff val="5000"/>
                  </a:schemeClr>
                </a:solidFill>
                <a:latin typeface="Cambria" panose="02040503050406030204" pitchFamily="18" charset="0"/>
                <a:ea typeface="Cambria" panose="02040503050406030204" pitchFamily="18" charset="0"/>
              </a:rPr>
              <a:t>f </a:t>
            </a:r>
            <a:r>
              <a:rPr lang="en-US" b="1" dirty="0">
                <a:solidFill>
                  <a:schemeClr val="tx1">
                    <a:lumMod val="95000"/>
                    <a:lumOff val="5000"/>
                  </a:schemeClr>
                </a:solidFill>
                <a:latin typeface="Cambria" panose="02040503050406030204" pitchFamily="18" charset="0"/>
                <a:ea typeface="Cambria" panose="02040503050406030204" pitchFamily="18" charset="0"/>
              </a:rPr>
              <a:t>Pathological Processes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Diseases Development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Their Pharmacological Correction</a:t>
            </a:r>
            <a:endParaRPr lang="pl-PL" b="1" dirty="0">
              <a:solidFill>
                <a:schemeClr val="tx1">
                  <a:lumMod val="95000"/>
                  <a:lumOff val="5000"/>
                </a:schemeClr>
              </a:solidFill>
              <a:latin typeface="Cambria" panose="02040503050406030204" pitchFamily="18" charset="0"/>
              <a:ea typeface="Cambria" panose="02040503050406030204" pitchFamily="18" charset="0"/>
            </a:endParaRPr>
          </a:p>
          <a:p>
            <a:r>
              <a:rPr lang="pl-PL" b="1" dirty="0" err="1">
                <a:solidFill>
                  <a:schemeClr val="tx1">
                    <a:lumMod val="95000"/>
                    <a:lumOff val="5000"/>
                  </a:schemeClr>
                </a:solidFill>
                <a:latin typeface="Cambria" panose="02040503050406030204" pitchFamily="18" charset="0"/>
                <a:ea typeface="Cambria" panose="02040503050406030204" pitchFamily="18" charset="0"/>
              </a:rPr>
              <a:t>November</a:t>
            </a:r>
            <a:r>
              <a:rPr lang="pl-PL" b="1" dirty="0">
                <a:solidFill>
                  <a:schemeClr val="tx1">
                    <a:lumMod val="95000"/>
                    <a:lumOff val="5000"/>
                  </a:schemeClr>
                </a:solidFill>
                <a:latin typeface="Cambria" panose="02040503050406030204" pitchFamily="18" charset="0"/>
                <a:ea typeface="Cambria" panose="02040503050406030204" pitchFamily="18" charset="0"/>
              </a:rPr>
              <a:t> 17, 2022, </a:t>
            </a:r>
            <a:r>
              <a:rPr lang="pl-PL" b="1" dirty="0" err="1">
                <a:solidFill>
                  <a:schemeClr val="tx1">
                    <a:lumMod val="95000"/>
                    <a:lumOff val="5000"/>
                  </a:schemeClr>
                </a:solidFill>
                <a:latin typeface="Cambria" panose="02040503050406030204" pitchFamily="18" charset="0"/>
                <a:ea typeface="Cambria" panose="02040503050406030204" pitchFamily="18" charset="0"/>
              </a:rPr>
              <a:t>Kharkiv</a:t>
            </a:r>
            <a:endParaRPr lang="pl-PL" b="1" dirty="0">
              <a:solidFill>
                <a:schemeClr val="tx1">
                  <a:lumMod val="95000"/>
                  <a:lumOff val="5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787370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pattFill prst="pct5">
          <a:fgClr>
            <a:srgbClr val="00B050"/>
          </a:fgClr>
          <a:bgClr>
            <a:schemeClr val="bg1"/>
          </a:bgClr>
        </a:pattFill>
        <a:effectLst/>
      </p:bgPr>
    </p:bg>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F442E256-D7AD-10B7-4BB6-7342A81818CA}"/>
              </a:ext>
            </a:extLst>
          </p:cNvPr>
          <p:cNvSpPr>
            <a:spLocks noGrp="1"/>
          </p:cNvSpPr>
          <p:nvPr>
            <p:ph type="title"/>
          </p:nvPr>
        </p:nvSpPr>
        <p:spPr>
          <a:xfrm>
            <a:off x="758301" y="187963"/>
            <a:ext cx="10515600" cy="575517"/>
          </a:xfrm>
        </p:spPr>
        <p:txBody>
          <a:bodyPr>
            <a:normAutofit/>
          </a:bodyPr>
          <a:lstStyle/>
          <a:p>
            <a:pPr algn="ctr"/>
            <a:r>
              <a:rPr lang="pl-PL" sz="2400" b="1" dirty="0" err="1">
                <a:latin typeface="Cambria" panose="02040503050406030204" pitchFamily="18" charset="0"/>
                <a:ea typeface="Cambria" panose="02040503050406030204" pitchFamily="18" charset="0"/>
              </a:rPr>
              <a:t>Purpose</a:t>
            </a:r>
            <a:r>
              <a:rPr lang="pl-PL" sz="2400" b="1" dirty="0">
                <a:latin typeface="Cambria" panose="02040503050406030204" pitchFamily="18" charset="0"/>
                <a:ea typeface="Cambria" panose="02040503050406030204" pitchFamily="18" charset="0"/>
              </a:rPr>
              <a:t> of the </a:t>
            </a:r>
            <a:r>
              <a:rPr lang="pl-PL" sz="2400" b="1" dirty="0" err="1">
                <a:latin typeface="Cambria" panose="02040503050406030204" pitchFamily="18" charset="0"/>
                <a:ea typeface="Cambria" panose="02040503050406030204" pitchFamily="18" charset="0"/>
              </a:rPr>
              <a:t>study</a:t>
            </a:r>
            <a:r>
              <a:rPr lang="pl-PL" sz="2400" b="1" dirty="0">
                <a:latin typeface="Cambria" panose="02040503050406030204" pitchFamily="18" charset="0"/>
                <a:ea typeface="Cambria" panose="02040503050406030204" pitchFamily="18" charset="0"/>
              </a:rPr>
              <a:t> </a:t>
            </a:r>
            <a:endParaRPr lang="pl-PL" sz="2400" b="1" dirty="0"/>
          </a:p>
        </p:txBody>
      </p:sp>
      <p:sp>
        <p:nvSpPr>
          <p:cNvPr id="3" name="Symbol zastępczy zawartości 2">
            <a:extLst>
              <a:ext uri="{FF2B5EF4-FFF2-40B4-BE49-F238E27FC236}">
                <a16:creationId xmlns:a16="http://schemas.microsoft.com/office/drawing/2014/main" xmlns="" id="{5902DF43-0000-CE7E-06B1-F79A04F0DFA1}"/>
              </a:ext>
            </a:extLst>
          </p:cNvPr>
          <p:cNvSpPr>
            <a:spLocks noGrp="1"/>
          </p:cNvSpPr>
          <p:nvPr>
            <p:ph idx="1"/>
          </p:nvPr>
        </p:nvSpPr>
        <p:spPr>
          <a:xfrm>
            <a:off x="514905" y="763480"/>
            <a:ext cx="11416683" cy="5379868"/>
          </a:xfrm>
        </p:spPr>
        <p:txBody>
          <a:bodyPr>
            <a:normAutofit/>
          </a:bodyPr>
          <a:lstStyle/>
          <a:p>
            <a:pPr marL="0" indent="0" algn="just">
              <a:buNone/>
            </a:pPr>
            <a:r>
              <a:rPr lang="en-US" sz="2000" dirty="0">
                <a:latin typeface="Cambria" panose="02040503050406030204" pitchFamily="18" charset="0"/>
                <a:ea typeface="Cambria" panose="02040503050406030204" pitchFamily="18" charset="0"/>
              </a:rPr>
              <a:t>Numerous plant extracts were shown to exhibit </a:t>
            </a:r>
            <a:r>
              <a:rPr lang="pl-PL" sz="2000" dirty="0" err="1">
                <a:latin typeface="Cambria" panose="02040503050406030204" pitchFamily="18" charset="0"/>
                <a:ea typeface="Cambria" panose="02040503050406030204" pitchFamily="18" charset="0"/>
              </a:rPr>
              <a:t>antioxidant</a:t>
            </a:r>
            <a:r>
              <a:rPr lang="en-US" sz="2000" dirty="0">
                <a:latin typeface="Cambria" panose="02040503050406030204" pitchFamily="18" charset="0"/>
                <a:ea typeface="Cambria" panose="02040503050406030204" pitchFamily="18" charset="0"/>
              </a:rPr>
              <a:t> properties. </a:t>
            </a:r>
            <a:endParaRPr lang="pl-PL" sz="2000" dirty="0">
              <a:latin typeface="Cambria" panose="02040503050406030204" pitchFamily="18" charset="0"/>
              <a:ea typeface="Cambria" panose="02040503050406030204" pitchFamily="18" charset="0"/>
            </a:endParaRPr>
          </a:p>
          <a:p>
            <a:pPr marL="0" indent="0" algn="just">
              <a:buNone/>
            </a:pPr>
            <a:r>
              <a:rPr lang="en-US" sz="2000" dirty="0">
                <a:latin typeface="Cambria" panose="02040503050406030204" pitchFamily="18" charset="0"/>
                <a:ea typeface="Cambria" panose="02040503050406030204" pitchFamily="18" charset="0"/>
              </a:rPr>
              <a:t>In the present study, we aimed to study the antioxidant properties of extracts derived from stalks and roots of </a:t>
            </a:r>
            <a:r>
              <a:rPr lang="en-US" sz="2000" b="1" dirty="0">
                <a:latin typeface="Cambria" panose="02040503050406030204" pitchFamily="18" charset="0"/>
                <a:ea typeface="Cambria" panose="02040503050406030204" pitchFamily="18" charset="0"/>
              </a:rPr>
              <a:t>greater celandine </a:t>
            </a:r>
            <a:r>
              <a:rPr lang="en-US" sz="2000" dirty="0">
                <a:latin typeface="Cambria" panose="02040503050406030204" pitchFamily="18" charset="0"/>
                <a:ea typeface="Cambria" panose="02040503050406030204" pitchFamily="18" charset="0"/>
              </a:rPr>
              <a:t>collected from urban and rural areas of Pomeranian regions (northern part of Poland) after </a:t>
            </a:r>
            <a:r>
              <a:rPr lang="en-US" sz="2000" i="1" dirty="0">
                <a:latin typeface="Cambria" panose="02040503050406030204" pitchFamily="18" charset="0"/>
                <a:ea typeface="Cambria" panose="02040503050406030204" pitchFamily="18" charset="0"/>
              </a:rPr>
              <a:t>in vitro </a:t>
            </a:r>
            <a:r>
              <a:rPr lang="en-US" sz="2000" dirty="0">
                <a:latin typeface="Cambria" panose="02040503050406030204" pitchFamily="18" charset="0"/>
                <a:ea typeface="Cambria" panose="02040503050406030204" pitchFamily="18" charset="0"/>
              </a:rPr>
              <a:t>treatment of blood samples collected from </a:t>
            </a:r>
            <a:r>
              <a:rPr lang="pl-PL" sz="2000" b="1" dirty="0" err="1">
                <a:latin typeface="Cambria" panose="02040503050406030204" pitchFamily="18" charset="0"/>
                <a:ea typeface="Cambria" panose="02040503050406030204" pitchFamily="18" charset="0"/>
              </a:rPr>
              <a:t>rainbow</a:t>
            </a:r>
            <a:r>
              <a:rPr lang="pl-PL" sz="2000" b="1" dirty="0">
                <a:latin typeface="Cambria" panose="02040503050406030204" pitchFamily="18" charset="0"/>
                <a:ea typeface="Cambria" panose="02040503050406030204" pitchFamily="18" charset="0"/>
              </a:rPr>
              <a:t> </a:t>
            </a:r>
            <a:r>
              <a:rPr lang="pl-PL" sz="2000" b="1" dirty="0" err="1">
                <a:latin typeface="Cambria" panose="02040503050406030204" pitchFamily="18" charset="0"/>
                <a:ea typeface="Cambria" panose="02040503050406030204" pitchFamily="18" charset="0"/>
              </a:rPr>
              <a:t>trout</a:t>
            </a:r>
            <a:r>
              <a:rPr lang="pl-PL" sz="2000" b="1" dirty="0">
                <a:latin typeface="Cambria" panose="02040503050406030204" pitchFamily="18" charset="0"/>
                <a:ea typeface="Cambria" panose="02040503050406030204" pitchFamily="18" charset="0"/>
              </a:rPr>
              <a:t> </a:t>
            </a:r>
            <a:r>
              <a:rPr lang="pl-PL" sz="2000" dirty="0">
                <a:latin typeface="Cambria" panose="02040503050406030204" pitchFamily="18" charset="0"/>
                <a:ea typeface="Cambria" panose="02040503050406030204" pitchFamily="18" charset="0"/>
              </a:rPr>
              <a:t>(</a:t>
            </a:r>
            <a:r>
              <a:rPr lang="pl-PL" sz="2000" i="1" dirty="0" err="1">
                <a:latin typeface="Cambria" panose="02040503050406030204" pitchFamily="18" charset="0"/>
                <a:ea typeface="Cambria" panose="02040503050406030204" pitchFamily="18" charset="0"/>
              </a:rPr>
              <a:t>Oncorhynchus</a:t>
            </a:r>
            <a:r>
              <a:rPr lang="pl-PL" sz="2000" i="1" dirty="0">
                <a:latin typeface="Cambria" panose="02040503050406030204" pitchFamily="18" charset="0"/>
                <a:ea typeface="Cambria" panose="02040503050406030204" pitchFamily="18" charset="0"/>
              </a:rPr>
              <a:t> </a:t>
            </a:r>
            <a:r>
              <a:rPr lang="pl-PL" sz="2000" i="1" dirty="0" err="1">
                <a:latin typeface="Cambria" panose="02040503050406030204" pitchFamily="18" charset="0"/>
                <a:ea typeface="Cambria" panose="02040503050406030204" pitchFamily="18" charset="0"/>
              </a:rPr>
              <a:t>mykiss</a:t>
            </a:r>
            <a:r>
              <a:rPr lang="pl-PL" sz="2000" i="1" dirty="0">
                <a:latin typeface="Cambria" panose="02040503050406030204" pitchFamily="18" charset="0"/>
                <a:ea typeface="Cambria" panose="02040503050406030204" pitchFamily="18" charset="0"/>
              </a:rPr>
              <a:t> </a:t>
            </a:r>
            <a:r>
              <a:rPr lang="pl-PL" sz="2000" dirty="0" err="1">
                <a:latin typeface="Cambria" panose="02040503050406030204" pitchFamily="18" charset="0"/>
                <a:ea typeface="Cambria" panose="02040503050406030204" pitchFamily="18" charset="0"/>
              </a:rPr>
              <a:t>Walbaum</a:t>
            </a:r>
            <a:r>
              <a:rPr lang="pl-PL" sz="2000" dirty="0">
                <a:latin typeface="Cambria" panose="02040503050406030204" pitchFamily="18" charset="0"/>
                <a:ea typeface="Cambria" panose="02040503050406030204" pitchFamily="18" charset="0"/>
              </a:rPr>
              <a:t>) </a:t>
            </a:r>
            <a:r>
              <a:rPr lang="pl-PL" sz="2000" dirty="0" smtClean="0">
                <a:latin typeface="Cambria" panose="02040503050406030204" pitchFamily="18" charset="0"/>
                <a:ea typeface="Cambria" panose="02040503050406030204" pitchFamily="18" charset="0"/>
              </a:rPr>
              <a:t>with </a:t>
            </a:r>
            <a:r>
              <a:rPr lang="pl-PL" sz="2000" dirty="0" err="1" smtClean="0">
                <a:latin typeface="Cambria" panose="02040503050406030204" pitchFamily="18" charset="0"/>
                <a:ea typeface="Cambria" panose="02040503050406030204" pitchFamily="18" charset="0"/>
              </a:rPr>
              <a:t>ulcerative</a:t>
            </a:r>
            <a:r>
              <a:rPr lang="pl-PL" sz="2000" dirty="0" smtClean="0">
                <a:latin typeface="Cambria" panose="02040503050406030204" pitchFamily="18" charset="0"/>
                <a:ea typeface="Cambria" panose="02040503050406030204" pitchFamily="18" charset="0"/>
              </a:rPr>
              <a:t> </a:t>
            </a:r>
            <a:r>
              <a:rPr lang="pl-PL" sz="2000" dirty="0" err="1" smtClean="0">
                <a:latin typeface="Cambria" panose="02040503050406030204" pitchFamily="18" charset="0"/>
                <a:ea typeface="Cambria" panose="02040503050406030204" pitchFamily="18" charset="0"/>
              </a:rPr>
              <a:t>dermal</a:t>
            </a:r>
            <a:r>
              <a:rPr lang="pl-PL" sz="2000" dirty="0" smtClean="0">
                <a:latin typeface="Cambria" panose="02040503050406030204" pitchFamily="18" charset="0"/>
                <a:ea typeface="Cambria" panose="02040503050406030204" pitchFamily="18" charset="0"/>
              </a:rPr>
              <a:t> </a:t>
            </a:r>
            <a:r>
              <a:rPr lang="pl-PL" sz="2000" dirty="0" err="1" smtClean="0">
                <a:latin typeface="Cambria" panose="02040503050406030204" pitchFamily="18" charset="0"/>
                <a:ea typeface="Cambria" panose="02040503050406030204" pitchFamily="18" charset="0"/>
              </a:rPr>
              <a:t>necrosis</a:t>
            </a:r>
            <a:r>
              <a:rPr lang="pl-PL" sz="2000" dirty="0" smtClean="0">
                <a:latin typeface="Cambria" panose="02040503050406030204" pitchFamily="18" charset="0"/>
                <a:ea typeface="Cambria" panose="02040503050406030204" pitchFamily="18" charset="0"/>
              </a:rPr>
              <a:t> </a:t>
            </a:r>
            <a:r>
              <a:rPr lang="pl-PL" sz="2000" dirty="0" err="1" smtClean="0">
                <a:latin typeface="Cambria" panose="02040503050406030204" pitchFamily="18" charset="0"/>
                <a:ea typeface="Cambria" panose="02040503050406030204" pitchFamily="18" charset="0"/>
              </a:rPr>
              <a:t>using</a:t>
            </a:r>
            <a:r>
              <a:rPr lang="pl-PL" sz="2000" dirty="0">
                <a:latin typeface="Cambria" panose="02040503050406030204" pitchFamily="18" charset="0"/>
                <a:ea typeface="Cambria" panose="02040503050406030204" pitchFamily="18" charset="0"/>
              </a:rPr>
              <a:t>:</a:t>
            </a:r>
          </a:p>
          <a:p>
            <a:pPr algn="just"/>
            <a:r>
              <a:rPr lang="pl-PL" sz="2000" dirty="0" smtClean="0">
                <a:latin typeface="Cambria" panose="02040503050406030204" pitchFamily="18" charset="0"/>
                <a:ea typeface="Cambria" panose="02040503050406030204" pitchFamily="18" charset="0"/>
              </a:rPr>
              <a:t>the </a:t>
            </a:r>
            <a:r>
              <a:rPr lang="en-US" sz="2000" dirty="0" smtClean="0">
                <a:latin typeface="Cambria" panose="02040503050406030204" pitchFamily="18" charset="0"/>
                <a:ea typeface="Cambria" panose="02040503050406030204" pitchFamily="18" charset="0"/>
              </a:rPr>
              <a:t>concentration </a:t>
            </a:r>
            <a:r>
              <a:rPr lang="pl-PL" sz="2000" dirty="0">
                <a:latin typeface="Cambria" panose="02040503050406030204" pitchFamily="18" charset="0"/>
                <a:ea typeface="Cambria" panose="02040503050406030204" pitchFamily="18" charset="0"/>
              </a:rPr>
              <a:t>of </a:t>
            </a:r>
            <a:r>
              <a:rPr lang="en-US" sz="2000" dirty="0">
                <a:latin typeface="Cambria" panose="02040503050406030204" pitchFamily="18" charset="0"/>
                <a:ea typeface="Cambria" panose="02040503050406030204" pitchFamily="18" charset="0"/>
              </a:rPr>
              <a:t>2-thiobarbituric acid reactive substances (</a:t>
            </a:r>
            <a:r>
              <a:rPr lang="en-US" sz="2000" b="1" dirty="0">
                <a:latin typeface="Cambria" panose="02040503050406030204" pitchFamily="18" charset="0"/>
                <a:ea typeface="Cambria" panose="02040503050406030204" pitchFamily="18" charset="0"/>
              </a:rPr>
              <a:t>TBARS</a:t>
            </a:r>
            <a:r>
              <a:rPr lang="en-US" sz="2000" dirty="0">
                <a:latin typeface="Cambria" panose="02040503050406030204" pitchFamily="18" charset="0"/>
                <a:ea typeface="Cambria" panose="02040503050406030204" pitchFamily="18" charset="0"/>
              </a:rPr>
              <a:t>) as a byproduct of lipid peroxidation (i.e. as degradation products of </a:t>
            </a:r>
            <a:r>
              <a:rPr lang="pl-PL" sz="2000" dirty="0" err="1" smtClean="0">
                <a:latin typeface="Cambria" panose="02040503050406030204" pitchFamily="18" charset="0"/>
                <a:ea typeface="Cambria" panose="02040503050406030204" pitchFamily="18" charset="0"/>
              </a:rPr>
              <a:t>lipids</a:t>
            </a:r>
            <a:r>
              <a:rPr lang="en-US" sz="2000" dirty="0" smtClean="0">
                <a:latin typeface="Cambria" panose="02040503050406030204" pitchFamily="18" charset="0"/>
                <a:ea typeface="Cambria" panose="02040503050406030204" pitchFamily="18" charset="0"/>
              </a:rPr>
              <a:t>)</a:t>
            </a:r>
            <a:r>
              <a:rPr lang="pl-PL" sz="2000" dirty="0">
                <a:latin typeface="Cambria" panose="02040503050406030204" pitchFamily="18" charset="0"/>
                <a:ea typeface="Cambria" panose="02040503050406030204" pitchFamily="18" charset="0"/>
              </a:rPr>
              <a:t>;</a:t>
            </a:r>
          </a:p>
          <a:p>
            <a:pPr algn="just"/>
            <a:r>
              <a:rPr lang="pl-PL" sz="2000" dirty="0" smtClean="0">
                <a:latin typeface="Cambria" panose="02040503050406030204" pitchFamily="18" charset="0"/>
                <a:ea typeface="Cambria" panose="02040503050406030204" pitchFamily="18" charset="0"/>
              </a:rPr>
              <a:t>the </a:t>
            </a:r>
            <a:r>
              <a:rPr lang="en-US" sz="2000" dirty="0" smtClean="0">
                <a:latin typeface="Cambria" panose="02040503050406030204" pitchFamily="18" charset="0"/>
                <a:ea typeface="Cambria" panose="02040503050406030204" pitchFamily="18" charset="0"/>
              </a:rPr>
              <a:t>concentration </a:t>
            </a:r>
            <a:r>
              <a:rPr lang="pl-PL" sz="2000" dirty="0">
                <a:latin typeface="Cambria" panose="02040503050406030204" pitchFamily="18" charset="0"/>
                <a:ea typeface="Cambria" panose="02040503050406030204" pitchFamily="18" charset="0"/>
              </a:rPr>
              <a:t>of </a:t>
            </a:r>
            <a:r>
              <a:rPr lang="en-US" sz="2000" dirty="0">
                <a:latin typeface="Cambria" panose="02040503050406030204" pitchFamily="18" charset="0"/>
                <a:ea typeface="Cambria" panose="02040503050406030204" pitchFamily="18" charset="0"/>
              </a:rPr>
              <a:t> </a:t>
            </a:r>
            <a:r>
              <a:rPr lang="pl-PL" sz="2000" b="1" dirty="0">
                <a:latin typeface="Cambria" panose="02040503050406030204" pitchFamily="18" charset="0"/>
                <a:ea typeface="Cambria" panose="02040503050406030204" pitchFamily="18" charset="0"/>
              </a:rPr>
              <a:t>aldehydic</a:t>
            </a:r>
            <a:r>
              <a:rPr lang="pl-PL" sz="2000" dirty="0">
                <a:latin typeface="Cambria" panose="02040503050406030204" pitchFamily="18" charset="0"/>
                <a:ea typeface="Cambria" panose="02040503050406030204" pitchFamily="18" charset="0"/>
              </a:rPr>
              <a:t> and </a:t>
            </a:r>
            <a:r>
              <a:rPr lang="pl-PL" sz="2000" b="1" dirty="0">
                <a:latin typeface="Cambria" panose="02040503050406030204" pitchFamily="18" charset="0"/>
                <a:ea typeface="Cambria" panose="02040503050406030204" pitchFamily="18" charset="0"/>
              </a:rPr>
              <a:t>ketonic</a:t>
            </a:r>
            <a:r>
              <a:rPr lang="pl-PL" sz="2000" dirty="0">
                <a:latin typeface="Cambria" panose="02040503050406030204" pitchFamily="18" charset="0"/>
                <a:ea typeface="Cambria" panose="02040503050406030204" pitchFamily="18" charset="0"/>
              </a:rPr>
              <a:t> </a:t>
            </a:r>
            <a:r>
              <a:rPr lang="pl-PL" sz="2000" dirty="0" err="1">
                <a:latin typeface="Cambria" panose="02040503050406030204" pitchFamily="18" charset="0"/>
                <a:ea typeface="Cambria" panose="02040503050406030204" pitchFamily="18" charset="0"/>
              </a:rPr>
              <a:t>derivatives</a:t>
            </a:r>
            <a:r>
              <a:rPr lang="pl-PL" sz="2000" dirty="0">
                <a:latin typeface="Cambria" panose="02040503050406030204" pitchFamily="18" charset="0"/>
                <a:ea typeface="Cambria" panose="02040503050406030204" pitchFamily="18" charset="0"/>
              </a:rPr>
              <a:t> as </a:t>
            </a:r>
            <a:r>
              <a:rPr lang="pl-PL" sz="2000" dirty="0" err="1">
                <a:latin typeface="Cambria" panose="02040503050406030204" pitchFamily="18" charset="0"/>
                <a:ea typeface="Cambria" panose="02040503050406030204" pitchFamily="18" charset="0"/>
              </a:rPr>
              <a:t>biomarkers</a:t>
            </a:r>
            <a:r>
              <a:rPr lang="pl-PL" sz="2000" dirty="0">
                <a:latin typeface="Cambria" panose="02040503050406030204" pitchFamily="18" charset="0"/>
                <a:ea typeface="Cambria" panose="02040503050406030204" pitchFamily="18" charset="0"/>
              </a:rPr>
              <a:t> of oxidatively </a:t>
            </a:r>
            <a:r>
              <a:rPr lang="pl-PL" sz="2000" dirty="0" err="1">
                <a:latin typeface="Cambria" panose="02040503050406030204" pitchFamily="18" charset="0"/>
                <a:ea typeface="Cambria" panose="02040503050406030204" pitchFamily="18" charset="0"/>
              </a:rPr>
              <a:t>modified</a:t>
            </a:r>
            <a:r>
              <a:rPr lang="pl-PL" sz="2000" dirty="0">
                <a:latin typeface="Cambria" panose="02040503050406030204" pitchFamily="18" charset="0"/>
                <a:ea typeface="Cambria" panose="02040503050406030204" pitchFamily="18" charset="0"/>
              </a:rPr>
              <a:t> </a:t>
            </a:r>
            <a:r>
              <a:rPr lang="pl-PL" sz="2000" dirty="0" err="1">
                <a:latin typeface="Cambria" panose="02040503050406030204" pitchFamily="18" charset="0"/>
                <a:ea typeface="Cambria" panose="02040503050406030204" pitchFamily="18" charset="0"/>
              </a:rPr>
              <a:t>proteins</a:t>
            </a:r>
            <a:r>
              <a:rPr lang="pl-PL" sz="2000" dirty="0">
                <a:latin typeface="Cambria" panose="02040503050406030204" pitchFamily="18" charset="0"/>
                <a:ea typeface="Cambria" panose="02040503050406030204" pitchFamily="18" charset="0"/>
              </a:rPr>
              <a:t>;</a:t>
            </a:r>
          </a:p>
          <a:p>
            <a:pPr algn="just"/>
            <a:r>
              <a:rPr lang="pl-PL" sz="2000" dirty="0">
                <a:latin typeface="Cambria" panose="02040503050406030204" pitchFamily="18" charset="0"/>
                <a:ea typeface="Cambria" panose="02040503050406030204" pitchFamily="18" charset="0"/>
              </a:rPr>
              <a:t>and </a:t>
            </a:r>
            <a:r>
              <a:rPr lang="pl-PL" sz="2000" dirty="0" err="1">
                <a:latin typeface="Cambria" panose="02040503050406030204" pitchFamily="18" charset="0"/>
                <a:ea typeface="Cambria" panose="02040503050406030204" pitchFamily="18" charset="0"/>
              </a:rPr>
              <a:t>level</a:t>
            </a:r>
            <a:r>
              <a:rPr lang="pl-PL" sz="2000" dirty="0">
                <a:latin typeface="Cambria" panose="02040503050406030204" pitchFamily="18" charset="0"/>
                <a:ea typeface="Cambria" panose="02040503050406030204" pitchFamily="18" charset="0"/>
              </a:rPr>
              <a:t> of </a:t>
            </a:r>
            <a:r>
              <a:rPr lang="pl-PL" sz="2000" b="1" dirty="0" err="1">
                <a:latin typeface="Cambria" panose="02040503050406030204" pitchFamily="18" charset="0"/>
                <a:ea typeface="Cambria" panose="02040503050406030204" pitchFamily="18" charset="0"/>
              </a:rPr>
              <a:t>total</a:t>
            </a:r>
            <a:r>
              <a:rPr lang="pl-PL" sz="2000" b="1" dirty="0">
                <a:latin typeface="Cambria" panose="02040503050406030204" pitchFamily="18" charset="0"/>
                <a:ea typeface="Cambria" panose="02040503050406030204" pitchFamily="18" charset="0"/>
              </a:rPr>
              <a:t> </a:t>
            </a:r>
            <a:r>
              <a:rPr lang="pl-PL" sz="2000" b="1" dirty="0" err="1">
                <a:latin typeface="Cambria" panose="02040503050406030204" pitchFamily="18" charset="0"/>
                <a:ea typeface="Cambria" panose="02040503050406030204" pitchFamily="18" charset="0"/>
              </a:rPr>
              <a:t>antioxidant</a:t>
            </a:r>
            <a:r>
              <a:rPr lang="pl-PL" sz="2000" b="1" dirty="0">
                <a:latin typeface="Cambria" panose="02040503050406030204" pitchFamily="18" charset="0"/>
                <a:ea typeface="Cambria" panose="02040503050406030204" pitchFamily="18" charset="0"/>
              </a:rPr>
              <a:t> </a:t>
            </a:r>
            <a:r>
              <a:rPr lang="pl-PL" sz="2000" b="1" dirty="0" err="1">
                <a:latin typeface="Cambria" panose="02040503050406030204" pitchFamily="18" charset="0"/>
                <a:ea typeface="Cambria" panose="02040503050406030204" pitchFamily="18" charset="0"/>
              </a:rPr>
              <a:t>capacity</a:t>
            </a:r>
            <a:r>
              <a:rPr lang="pl-PL" sz="2000" b="1" dirty="0">
                <a:latin typeface="Cambria" panose="02040503050406030204" pitchFamily="18" charset="0"/>
                <a:ea typeface="Cambria" panose="02040503050406030204" pitchFamily="18" charset="0"/>
              </a:rPr>
              <a:t> (TAC)</a:t>
            </a:r>
            <a:r>
              <a:rPr lang="pl-PL" sz="2000" dirty="0">
                <a:latin typeface="Cambria" panose="02040503050406030204" pitchFamily="18" charset="0"/>
                <a:ea typeface="Cambria" panose="02040503050406030204" pitchFamily="18" charset="0"/>
              </a:rPr>
              <a:t>.</a:t>
            </a:r>
          </a:p>
          <a:p>
            <a:pPr algn="just"/>
            <a:endParaRPr lang="pl-PL" sz="2000" dirty="0">
              <a:latin typeface="Cambria" panose="02040503050406030204" pitchFamily="18" charset="0"/>
              <a:ea typeface="Cambria" panose="02040503050406030204" pitchFamily="18" charset="0"/>
            </a:endParaRPr>
          </a:p>
        </p:txBody>
      </p:sp>
      <p:sp>
        <p:nvSpPr>
          <p:cNvPr id="5" name="Symbol zastępczy numeru slajdu 4">
            <a:extLst>
              <a:ext uri="{FF2B5EF4-FFF2-40B4-BE49-F238E27FC236}">
                <a16:creationId xmlns:a16="http://schemas.microsoft.com/office/drawing/2014/main" xmlns="" id="{326A24F2-6F64-1FC8-F5DF-5E6F4F583564}"/>
              </a:ext>
            </a:extLst>
          </p:cNvPr>
          <p:cNvSpPr>
            <a:spLocks noGrp="1"/>
          </p:cNvSpPr>
          <p:nvPr>
            <p:ph type="sldNum" sz="quarter" idx="12"/>
          </p:nvPr>
        </p:nvSpPr>
        <p:spPr/>
        <p:txBody>
          <a:bodyPr/>
          <a:lstStyle/>
          <a:p>
            <a:fld id="{11B3733C-7411-4FFD-9068-67F5D29C9270}" type="slidenum">
              <a:rPr lang="pl-PL" b="1" smtClean="0">
                <a:solidFill>
                  <a:schemeClr val="tx1"/>
                </a:solidFill>
                <a:latin typeface="Cambria" panose="02040503050406030204" pitchFamily="18" charset="0"/>
                <a:ea typeface="Cambria" panose="02040503050406030204" pitchFamily="18" charset="0"/>
              </a:rPr>
              <a:t>5</a:t>
            </a:fld>
            <a:endParaRPr lang="pl-PL" b="1" dirty="0">
              <a:solidFill>
                <a:schemeClr val="tx1"/>
              </a:solidFill>
              <a:latin typeface="Cambria" panose="02040503050406030204" pitchFamily="18" charset="0"/>
              <a:ea typeface="Cambria" panose="02040503050406030204" pitchFamily="18" charset="0"/>
            </a:endParaRPr>
          </a:p>
        </p:txBody>
      </p:sp>
      <p:pic>
        <p:nvPicPr>
          <p:cNvPr id="1026" name="Picture 2" descr="Oxidative stress and Inflammation: Causes, Effects, and Prevention">
            <a:extLst>
              <a:ext uri="{FF2B5EF4-FFF2-40B4-BE49-F238E27FC236}">
                <a16:creationId xmlns:a16="http://schemas.microsoft.com/office/drawing/2014/main" xmlns="" id="{506916C4-AA05-7BA2-A211-DE33AD5E9C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9375" y="3462398"/>
            <a:ext cx="4350058" cy="2791288"/>
          </a:xfrm>
          <a:prstGeom prst="rect">
            <a:avLst/>
          </a:prstGeom>
          <a:noFill/>
          <a:extLst>
            <a:ext uri="{909E8E84-426E-40DD-AFC4-6F175D3DCCD1}">
              <a14:hiddenFill xmlns:a14="http://schemas.microsoft.com/office/drawing/2010/main">
                <a:solidFill>
                  <a:srgbClr val="FFFFFF"/>
                </a:solidFill>
              </a14:hiddenFill>
            </a:ext>
          </a:extLst>
        </p:spPr>
      </p:pic>
      <p:sp>
        <p:nvSpPr>
          <p:cNvPr id="7" name="Symbol zastępczy stopki 3">
            <a:extLst>
              <a:ext uri="{FF2B5EF4-FFF2-40B4-BE49-F238E27FC236}">
                <a16:creationId xmlns:a16="http://schemas.microsoft.com/office/drawing/2014/main" xmlns="" id="{B564F56E-C3E7-0E58-A460-BDEAABB6A844}"/>
              </a:ext>
            </a:extLst>
          </p:cNvPr>
          <p:cNvSpPr>
            <a:spLocks noGrp="1"/>
          </p:cNvSpPr>
          <p:nvPr>
            <p:ph type="ftr" sz="quarter" idx="11"/>
          </p:nvPr>
        </p:nvSpPr>
        <p:spPr>
          <a:xfrm>
            <a:off x="1523673" y="6356352"/>
            <a:ext cx="8765545" cy="365125"/>
          </a:xfrm>
        </p:spPr>
        <p:txBody>
          <a:bodyPr/>
          <a:lstStyle/>
          <a:p>
            <a:r>
              <a:rPr lang="en-US" b="1" dirty="0">
                <a:solidFill>
                  <a:schemeClr val="tx1">
                    <a:lumMod val="95000"/>
                    <a:lumOff val="5000"/>
                  </a:schemeClr>
                </a:solidFill>
                <a:latin typeface="Cambria" panose="02040503050406030204" pitchFamily="18" charset="0"/>
                <a:ea typeface="Cambria" panose="02040503050406030204" pitchFamily="18" charset="0"/>
              </a:rPr>
              <a:t>"Mechanisms </a:t>
            </a:r>
            <a:r>
              <a:rPr lang="pl-PL" b="1" dirty="0" smtClean="0">
                <a:solidFill>
                  <a:schemeClr val="tx1">
                    <a:lumMod val="95000"/>
                    <a:lumOff val="5000"/>
                  </a:schemeClr>
                </a:solidFill>
                <a:latin typeface="Cambria" panose="02040503050406030204" pitchFamily="18" charset="0"/>
                <a:ea typeface="Cambria" panose="02040503050406030204" pitchFamily="18" charset="0"/>
              </a:rPr>
              <a:t>o</a:t>
            </a:r>
            <a:r>
              <a:rPr lang="en-US" b="1" dirty="0" smtClean="0">
                <a:solidFill>
                  <a:schemeClr val="tx1">
                    <a:lumMod val="95000"/>
                    <a:lumOff val="5000"/>
                  </a:schemeClr>
                </a:solidFill>
                <a:latin typeface="Cambria" panose="02040503050406030204" pitchFamily="18" charset="0"/>
                <a:ea typeface="Cambria" panose="02040503050406030204" pitchFamily="18" charset="0"/>
              </a:rPr>
              <a:t>f </a:t>
            </a:r>
            <a:r>
              <a:rPr lang="en-US" b="1" dirty="0">
                <a:solidFill>
                  <a:schemeClr val="tx1">
                    <a:lumMod val="95000"/>
                    <a:lumOff val="5000"/>
                  </a:schemeClr>
                </a:solidFill>
                <a:latin typeface="Cambria" panose="02040503050406030204" pitchFamily="18" charset="0"/>
                <a:ea typeface="Cambria" panose="02040503050406030204" pitchFamily="18" charset="0"/>
              </a:rPr>
              <a:t>Pathological Processes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Diseases Development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Their Pharmacological Correction</a:t>
            </a:r>
            <a:endParaRPr lang="pl-PL" b="1" dirty="0">
              <a:solidFill>
                <a:schemeClr val="tx1">
                  <a:lumMod val="95000"/>
                  <a:lumOff val="5000"/>
                </a:schemeClr>
              </a:solidFill>
              <a:latin typeface="Cambria" panose="02040503050406030204" pitchFamily="18" charset="0"/>
              <a:ea typeface="Cambria" panose="02040503050406030204" pitchFamily="18" charset="0"/>
            </a:endParaRPr>
          </a:p>
          <a:p>
            <a:r>
              <a:rPr lang="pl-PL" b="1" dirty="0" err="1">
                <a:solidFill>
                  <a:schemeClr val="tx1">
                    <a:lumMod val="95000"/>
                    <a:lumOff val="5000"/>
                  </a:schemeClr>
                </a:solidFill>
                <a:latin typeface="Cambria" panose="02040503050406030204" pitchFamily="18" charset="0"/>
                <a:ea typeface="Cambria" panose="02040503050406030204" pitchFamily="18" charset="0"/>
              </a:rPr>
              <a:t>November</a:t>
            </a:r>
            <a:r>
              <a:rPr lang="pl-PL" b="1" dirty="0">
                <a:solidFill>
                  <a:schemeClr val="tx1">
                    <a:lumMod val="95000"/>
                    <a:lumOff val="5000"/>
                  </a:schemeClr>
                </a:solidFill>
                <a:latin typeface="Cambria" panose="02040503050406030204" pitchFamily="18" charset="0"/>
                <a:ea typeface="Cambria" panose="02040503050406030204" pitchFamily="18" charset="0"/>
              </a:rPr>
              <a:t> 17, 2022, </a:t>
            </a:r>
            <a:r>
              <a:rPr lang="pl-PL" b="1" dirty="0" err="1">
                <a:solidFill>
                  <a:schemeClr val="tx1">
                    <a:lumMod val="95000"/>
                    <a:lumOff val="5000"/>
                  </a:schemeClr>
                </a:solidFill>
                <a:latin typeface="Cambria" panose="02040503050406030204" pitchFamily="18" charset="0"/>
                <a:ea typeface="Cambria" panose="02040503050406030204" pitchFamily="18" charset="0"/>
              </a:rPr>
              <a:t>Kharkiv</a:t>
            </a:r>
            <a:endParaRPr lang="pl-PL" b="1" dirty="0">
              <a:solidFill>
                <a:schemeClr val="tx1">
                  <a:lumMod val="95000"/>
                  <a:lumOff val="5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5732118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pattFill prst="pct5">
          <a:fgClr>
            <a:srgbClr val="00B050"/>
          </a:fgClr>
          <a:bgClr>
            <a:schemeClr val="bg1"/>
          </a:bgClr>
        </a:pattFill>
        <a:effectLst/>
      </p:bgPr>
    </p:bg>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F442E256-D7AD-10B7-4BB6-7342A81818CA}"/>
              </a:ext>
            </a:extLst>
          </p:cNvPr>
          <p:cNvSpPr>
            <a:spLocks noGrp="1"/>
          </p:cNvSpPr>
          <p:nvPr>
            <p:ph type="title"/>
          </p:nvPr>
        </p:nvSpPr>
        <p:spPr>
          <a:xfrm>
            <a:off x="758301" y="24448"/>
            <a:ext cx="10515600" cy="575517"/>
          </a:xfrm>
        </p:spPr>
        <p:txBody>
          <a:bodyPr>
            <a:normAutofit/>
          </a:bodyPr>
          <a:lstStyle/>
          <a:p>
            <a:pPr algn="ctr"/>
            <a:r>
              <a:rPr lang="pl-PL" sz="2400" b="1" dirty="0" err="1">
                <a:latin typeface="Cambria" panose="02040503050406030204" pitchFamily="18" charset="0"/>
                <a:ea typeface="Cambria" panose="02040503050406030204" pitchFamily="18" charset="0"/>
              </a:rPr>
              <a:t>Purpose</a:t>
            </a:r>
            <a:r>
              <a:rPr lang="pl-PL" sz="2400" b="1" dirty="0">
                <a:latin typeface="Cambria" panose="02040503050406030204" pitchFamily="18" charset="0"/>
                <a:ea typeface="Cambria" panose="02040503050406030204" pitchFamily="18" charset="0"/>
              </a:rPr>
              <a:t> of the </a:t>
            </a:r>
            <a:r>
              <a:rPr lang="pl-PL" sz="2400" b="1" dirty="0" err="1">
                <a:latin typeface="Cambria" panose="02040503050406030204" pitchFamily="18" charset="0"/>
                <a:ea typeface="Cambria" panose="02040503050406030204" pitchFamily="18" charset="0"/>
              </a:rPr>
              <a:t>study</a:t>
            </a:r>
            <a:r>
              <a:rPr lang="pl-PL" sz="2400" b="1" dirty="0">
                <a:latin typeface="Cambria" panose="02040503050406030204" pitchFamily="18" charset="0"/>
                <a:ea typeface="Cambria" panose="02040503050406030204" pitchFamily="18" charset="0"/>
              </a:rPr>
              <a:t> </a:t>
            </a:r>
            <a:endParaRPr lang="pl-PL" sz="2400" b="1" dirty="0"/>
          </a:p>
        </p:txBody>
      </p:sp>
      <p:sp>
        <p:nvSpPr>
          <p:cNvPr id="5" name="Symbol zastępczy numeru slajdu 4">
            <a:extLst>
              <a:ext uri="{FF2B5EF4-FFF2-40B4-BE49-F238E27FC236}">
                <a16:creationId xmlns:a16="http://schemas.microsoft.com/office/drawing/2014/main" xmlns="" id="{326A24F2-6F64-1FC8-F5DF-5E6F4F583564}"/>
              </a:ext>
            </a:extLst>
          </p:cNvPr>
          <p:cNvSpPr>
            <a:spLocks noGrp="1"/>
          </p:cNvSpPr>
          <p:nvPr>
            <p:ph type="sldNum" sz="quarter" idx="12"/>
          </p:nvPr>
        </p:nvSpPr>
        <p:spPr/>
        <p:txBody>
          <a:bodyPr/>
          <a:lstStyle/>
          <a:p>
            <a:fld id="{11B3733C-7411-4FFD-9068-67F5D29C9270}" type="slidenum">
              <a:rPr lang="pl-PL" b="1" smtClean="0">
                <a:solidFill>
                  <a:schemeClr val="tx1"/>
                </a:solidFill>
                <a:latin typeface="Cambria" panose="02040503050406030204" pitchFamily="18" charset="0"/>
                <a:ea typeface="Cambria" panose="02040503050406030204" pitchFamily="18" charset="0"/>
              </a:rPr>
              <a:t>6</a:t>
            </a:fld>
            <a:endParaRPr lang="pl-PL" b="1" dirty="0">
              <a:solidFill>
                <a:schemeClr val="tx1"/>
              </a:solidFill>
              <a:latin typeface="Cambria" panose="02040503050406030204" pitchFamily="18" charset="0"/>
              <a:ea typeface="Cambria" panose="02040503050406030204" pitchFamily="18" charset="0"/>
            </a:endParaRPr>
          </a:p>
        </p:txBody>
      </p:sp>
      <p:pic>
        <p:nvPicPr>
          <p:cNvPr id="8" name="Picture 2" descr="Molecules 24 01583 g002">
            <a:extLst>
              <a:ext uri="{FF2B5EF4-FFF2-40B4-BE49-F238E27FC236}">
                <a16:creationId xmlns:a16="http://schemas.microsoft.com/office/drawing/2014/main" xmlns="" id="{CE642A77-A9CE-66F6-F333-33ECF1EE5974}"/>
              </a:ext>
            </a:extLst>
          </p:cNvPr>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1837539" y="484555"/>
            <a:ext cx="8587943" cy="5756387"/>
          </a:xfrm>
          <a:noFill/>
        </p:spPr>
      </p:pic>
      <p:sp>
        <p:nvSpPr>
          <p:cNvPr id="7" name="Symbol zastępczy stopki 3">
            <a:extLst>
              <a:ext uri="{FF2B5EF4-FFF2-40B4-BE49-F238E27FC236}">
                <a16:creationId xmlns:a16="http://schemas.microsoft.com/office/drawing/2014/main" xmlns="" id="{B564F56E-C3E7-0E58-A460-BDEAABB6A844}"/>
              </a:ext>
            </a:extLst>
          </p:cNvPr>
          <p:cNvSpPr>
            <a:spLocks noGrp="1"/>
          </p:cNvSpPr>
          <p:nvPr>
            <p:ph type="ftr" sz="quarter" idx="11"/>
          </p:nvPr>
        </p:nvSpPr>
        <p:spPr>
          <a:xfrm>
            <a:off x="1523673" y="6356352"/>
            <a:ext cx="8765545" cy="365125"/>
          </a:xfrm>
        </p:spPr>
        <p:txBody>
          <a:bodyPr/>
          <a:lstStyle/>
          <a:p>
            <a:r>
              <a:rPr lang="en-US" b="1" dirty="0">
                <a:solidFill>
                  <a:schemeClr val="tx1">
                    <a:lumMod val="95000"/>
                    <a:lumOff val="5000"/>
                  </a:schemeClr>
                </a:solidFill>
                <a:latin typeface="Cambria" panose="02040503050406030204" pitchFamily="18" charset="0"/>
                <a:ea typeface="Cambria" panose="02040503050406030204" pitchFamily="18" charset="0"/>
              </a:rPr>
              <a:t>"Mechanisms </a:t>
            </a:r>
            <a:r>
              <a:rPr lang="pl-PL" b="1" dirty="0" smtClean="0">
                <a:solidFill>
                  <a:schemeClr val="tx1">
                    <a:lumMod val="95000"/>
                    <a:lumOff val="5000"/>
                  </a:schemeClr>
                </a:solidFill>
                <a:latin typeface="Cambria" panose="02040503050406030204" pitchFamily="18" charset="0"/>
                <a:ea typeface="Cambria" panose="02040503050406030204" pitchFamily="18" charset="0"/>
              </a:rPr>
              <a:t>o</a:t>
            </a:r>
            <a:r>
              <a:rPr lang="en-US" b="1" dirty="0" smtClean="0">
                <a:solidFill>
                  <a:schemeClr val="tx1">
                    <a:lumMod val="95000"/>
                    <a:lumOff val="5000"/>
                  </a:schemeClr>
                </a:solidFill>
                <a:latin typeface="Cambria" panose="02040503050406030204" pitchFamily="18" charset="0"/>
                <a:ea typeface="Cambria" panose="02040503050406030204" pitchFamily="18" charset="0"/>
              </a:rPr>
              <a:t>f </a:t>
            </a:r>
            <a:r>
              <a:rPr lang="en-US" b="1" dirty="0">
                <a:solidFill>
                  <a:schemeClr val="tx1">
                    <a:lumMod val="95000"/>
                    <a:lumOff val="5000"/>
                  </a:schemeClr>
                </a:solidFill>
                <a:latin typeface="Cambria" panose="02040503050406030204" pitchFamily="18" charset="0"/>
                <a:ea typeface="Cambria" panose="02040503050406030204" pitchFamily="18" charset="0"/>
              </a:rPr>
              <a:t>Pathological Processes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Diseases Development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Their Pharmacological Correction</a:t>
            </a:r>
            <a:endParaRPr lang="pl-PL" b="1" dirty="0">
              <a:solidFill>
                <a:schemeClr val="tx1">
                  <a:lumMod val="95000"/>
                  <a:lumOff val="5000"/>
                </a:schemeClr>
              </a:solidFill>
              <a:latin typeface="Cambria" panose="02040503050406030204" pitchFamily="18" charset="0"/>
              <a:ea typeface="Cambria" panose="02040503050406030204" pitchFamily="18" charset="0"/>
            </a:endParaRPr>
          </a:p>
          <a:p>
            <a:r>
              <a:rPr lang="pl-PL" b="1" dirty="0" err="1">
                <a:solidFill>
                  <a:schemeClr val="tx1">
                    <a:lumMod val="95000"/>
                    <a:lumOff val="5000"/>
                  </a:schemeClr>
                </a:solidFill>
                <a:latin typeface="Cambria" panose="02040503050406030204" pitchFamily="18" charset="0"/>
                <a:ea typeface="Cambria" panose="02040503050406030204" pitchFamily="18" charset="0"/>
              </a:rPr>
              <a:t>November</a:t>
            </a:r>
            <a:r>
              <a:rPr lang="pl-PL" b="1" dirty="0">
                <a:solidFill>
                  <a:schemeClr val="tx1">
                    <a:lumMod val="95000"/>
                    <a:lumOff val="5000"/>
                  </a:schemeClr>
                </a:solidFill>
                <a:latin typeface="Cambria" panose="02040503050406030204" pitchFamily="18" charset="0"/>
                <a:ea typeface="Cambria" panose="02040503050406030204" pitchFamily="18" charset="0"/>
              </a:rPr>
              <a:t> 17, 2022, </a:t>
            </a:r>
            <a:r>
              <a:rPr lang="pl-PL" b="1" dirty="0" err="1">
                <a:solidFill>
                  <a:schemeClr val="tx1">
                    <a:lumMod val="95000"/>
                    <a:lumOff val="5000"/>
                  </a:schemeClr>
                </a:solidFill>
                <a:latin typeface="Cambria" panose="02040503050406030204" pitchFamily="18" charset="0"/>
                <a:ea typeface="Cambria" panose="02040503050406030204" pitchFamily="18" charset="0"/>
              </a:rPr>
              <a:t>Kharkiv</a:t>
            </a:r>
            <a:endParaRPr lang="pl-PL" b="1" dirty="0">
              <a:solidFill>
                <a:schemeClr val="tx1">
                  <a:lumMod val="95000"/>
                  <a:lumOff val="5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2792403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pattFill prst="pct5">
          <a:fgClr>
            <a:srgbClr val="00B050"/>
          </a:fgClr>
          <a:bgClr>
            <a:schemeClr val="bg1"/>
          </a:bgClr>
        </a:pattFill>
        <a:effectLst/>
      </p:bgPr>
    </p:bg>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F442E256-D7AD-10B7-4BB6-7342A81818CA}"/>
              </a:ext>
            </a:extLst>
          </p:cNvPr>
          <p:cNvSpPr>
            <a:spLocks noGrp="1"/>
          </p:cNvSpPr>
          <p:nvPr>
            <p:ph type="title"/>
          </p:nvPr>
        </p:nvSpPr>
        <p:spPr>
          <a:xfrm>
            <a:off x="838200" y="169346"/>
            <a:ext cx="10515600" cy="549746"/>
          </a:xfrm>
        </p:spPr>
        <p:txBody>
          <a:bodyPr>
            <a:normAutofit/>
          </a:bodyPr>
          <a:lstStyle/>
          <a:p>
            <a:pPr algn="ctr"/>
            <a:r>
              <a:rPr lang="pl-PL" sz="2800" b="1" dirty="0" err="1">
                <a:latin typeface="Cambria" panose="02040503050406030204" pitchFamily="18" charset="0"/>
                <a:ea typeface="Cambria" panose="02040503050406030204" pitchFamily="18" charset="0"/>
              </a:rPr>
              <a:t>Research</a:t>
            </a:r>
            <a:r>
              <a:rPr lang="pl-PL" sz="2800" b="1" dirty="0">
                <a:latin typeface="Cambria" panose="02040503050406030204" pitchFamily="18" charset="0"/>
                <a:ea typeface="Cambria" panose="02040503050406030204" pitchFamily="18" charset="0"/>
              </a:rPr>
              <a:t> </a:t>
            </a:r>
            <a:r>
              <a:rPr lang="pl-PL" sz="2800" b="1" dirty="0" err="1" smtClean="0">
                <a:latin typeface="Cambria" panose="02040503050406030204" pitchFamily="18" charset="0"/>
                <a:ea typeface="Cambria" panose="02040503050406030204" pitchFamily="18" charset="0"/>
              </a:rPr>
              <a:t>material</a:t>
            </a:r>
            <a:endParaRPr lang="pl-PL" sz="2800" b="1" dirty="0"/>
          </a:p>
        </p:txBody>
      </p:sp>
      <p:sp>
        <p:nvSpPr>
          <p:cNvPr id="3" name="Symbol zastępczy zawartości 2">
            <a:extLst>
              <a:ext uri="{FF2B5EF4-FFF2-40B4-BE49-F238E27FC236}">
                <a16:creationId xmlns:a16="http://schemas.microsoft.com/office/drawing/2014/main" xmlns="" id="{5902DF43-0000-CE7E-06B1-F79A04F0DFA1}"/>
              </a:ext>
            </a:extLst>
          </p:cNvPr>
          <p:cNvSpPr>
            <a:spLocks noGrp="1"/>
          </p:cNvSpPr>
          <p:nvPr>
            <p:ph idx="1"/>
          </p:nvPr>
        </p:nvSpPr>
        <p:spPr>
          <a:xfrm>
            <a:off x="543387" y="1543426"/>
            <a:ext cx="5022912" cy="4253692"/>
          </a:xfrm>
        </p:spPr>
        <p:txBody>
          <a:bodyPr>
            <a:normAutofit lnSpcReduction="10000"/>
          </a:bodyPr>
          <a:lstStyle/>
          <a:p>
            <a:pPr marL="0" indent="0" algn="just">
              <a:buNone/>
            </a:pPr>
            <a:r>
              <a:rPr lang="en-US" sz="1800" dirty="0">
                <a:latin typeface="Cambria" panose="02040503050406030204" pitchFamily="18" charset="0"/>
                <a:ea typeface="Cambria" panose="02040503050406030204" pitchFamily="18" charset="0"/>
              </a:rPr>
              <a:t>Plant materials were harvested from natural habitats on the territory of the </a:t>
            </a:r>
            <a:r>
              <a:rPr lang="en-US" sz="1800" dirty="0" err="1">
                <a:latin typeface="Cambria" panose="02040503050406030204" pitchFamily="18" charset="0"/>
                <a:ea typeface="Cambria" panose="02040503050406030204" pitchFamily="18" charset="0"/>
              </a:rPr>
              <a:t>Kartuzy</a:t>
            </a:r>
            <a:r>
              <a:rPr lang="en-US" sz="1800" dirty="0">
                <a:latin typeface="Cambria" panose="02040503050406030204" pitchFamily="18" charset="0"/>
                <a:ea typeface="Cambria" panose="02040503050406030204" pitchFamily="18" charset="0"/>
              </a:rPr>
              <a:t> district (54°20′N 18°12′E) in the Pomeranian province (northern part of Poland). </a:t>
            </a:r>
            <a:endParaRPr lang="pl-PL" sz="1800" dirty="0">
              <a:latin typeface="Cambria" panose="02040503050406030204" pitchFamily="18" charset="0"/>
              <a:ea typeface="Cambria" panose="02040503050406030204" pitchFamily="18" charset="0"/>
            </a:endParaRPr>
          </a:p>
          <a:p>
            <a:pPr marL="0" indent="0" algn="just">
              <a:buNone/>
            </a:pPr>
            <a:endParaRPr lang="pl-PL" sz="1800" dirty="0">
              <a:latin typeface="Cambria" panose="02040503050406030204" pitchFamily="18" charset="0"/>
              <a:ea typeface="Cambria" panose="02040503050406030204" pitchFamily="18" charset="0"/>
            </a:endParaRPr>
          </a:p>
          <a:p>
            <a:pPr marL="0" indent="0" algn="just">
              <a:buNone/>
            </a:pPr>
            <a:r>
              <a:rPr lang="en-US" sz="1800" dirty="0">
                <a:latin typeface="Cambria" panose="02040503050406030204" pitchFamily="18" charset="0"/>
                <a:ea typeface="Cambria" panose="02040503050406030204" pitchFamily="18" charset="0"/>
              </a:rPr>
              <a:t>Plants were collected from urban (n = 5) and rural agglomerations (n = 15) on the territory of the </a:t>
            </a:r>
            <a:r>
              <a:rPr lang="en-US" sz="1800" dirty="0" err="1">
                <a:latin typeface="Cambria" panose="02040503050406030204" pitchFamily="18" charset="0"/>
                <a:ea typeface="Cambria" panose="02040503050406030204" pitchFamily="18" charset="0"/>
              </a:rPr>
              <a:t>Kartuzy</a:t>
            </a:r>
            <a:r>
              <a:rPr lang="en-US" sz="1800" dirty="0">
                <a:latin typeface="Cambria" panose="02040503050406030204" pitchFamily="18" charset="0"/>
                <a:ea typeface="Cambria" panose="02040503050406030204" pitchFamily="18" charset="0"/>
              </a:rPr>
              <a:t> district. </a:t>
            </a:r>
            <a:endParaRPr lang="pl-PL" sz="1800" dirty="0">
              <a:latin typeface="Cambria" panose="02040503050406030204" pitchFamily="18" charset="0"/>
              <a:ea typeface="Cambria" panose="02040503050406030204" pitchFamily="18" charset="0"/>
            </a:endParaRPr>
          </a:p>
          <a:p>
            <a:pPr marL="0" indent="0" algn="just">
              <a:buNone/>
            </a:pPr>
            <a:endParaRPr lang="pl-PL" sz="1800" dirty="0">
              <a:latin typeface="Cambria" panose="02040503050406030204" pitchFamily="18" charset="0"/>
              <a:ea typeface="Cambria" panose="02040503050406030204" pitchFamily="18" charset="0"/>
            </a:endParaRPr>
          </a:p>
          <a:p>
            <a:pPr marL="0" indent="0" algn="just">
              <a:buNone/>
            </a:pPr>
            <a:r>
              <a:rPr lang="en-US" sz="1800" dirty="0">
                <a:latin typeface="Cambria" panose="02040503050406030204" pitchFamily="18" charset="0"/>
                <a:ea typeface="Cambria" panose="02040503050406030204" pitchFamily="18" charset="0"/>
              </a:rPr>
              <a:t>The collected roots and stalks were brought into the laboratory for biochemical studies. Freshly washed samples of plants were weighed, crushed, and homogenized in 0.1M phosphate buffer (pH 7.4) (in proportion 1:19, w/w) at room temperature. The extracts were then filtered and used for analysis.</a:t>
            </a:r>
            <a:endParaRPr lang="pl-PL" sz="1800" dirty="0">
              <a:latin typeface="Cambria" panose="02040503050406030204" pitchFamily="18" charset="0"/>
              <a:ea typeface="Cambria" panose="02040503050406030204" pitchFamily="18" charset="0"/>
            </a:endParaRPr>
          </a:p>
          <a:p>
            <a:pPr marL="0" indent="0" algn="just">
              <a:buNone/>
            </a:pPr>
            <a:endParaRPr lang="en-US" sz="1800" dirty="0">
              <a:latin typeface="Cambria" panose="02040503050406030204" pitchFamily="18" charset="0"/>
              <a:ea typeface="Cambria" panose="02040503050406030204" pitchFamily="18" charset="0"/>
            </a:endParaRPr>
          </a:p>
        </p:txBody>
      </p:sp>
      <p:sp>
        <p:nvSpPr>
          <p:cNvPr id="5" name="Symbol zastępczy numeru slajdu 4">
            <a:extLst>
              <a:ext uri="{FF2B5EF4-FFF2-40B4-BE49-F238E27FC236}">
                <a16:creationId xmlns:a16="http://schemas.microsoft.com/office/drawing/2014/main" xmlns="" id="{326A24F2-6F64-1FC8-F5DF-5E6F4F583564}"/>
              </a:ext>
            </a:extLst>
          </p:cNvPr>
          <p:cNvSpPr>
            <a:spLocks noGrp="1"/>
          </p:cNvSpPr>
          <p:nvPr>
            <p:ph type="sldNum" sz="quarter" idx="12"/>
          </p:nvPr>
        </p:nvSpPr>
        <p:spPr/>
        <p:txBody>
          <a:bodyPr/>
          <a:lstStyle/>
          <a:p>
            <a:fld id="{11B3733C-7411-4FFD-9068-67F5D29C9270}" type="slidenum">
              <a:rPr lang="pl-PL" b="1" smtClean="0">
                <a:solidFill>
                  <a:schemeClr val="tx1"/>
                </a:solidFill>
                <a:latin typeface="Cambria" panose="02040503050406030204" pitchFamily="18" charset="0"/>
                <a:ea typeface="Cambria" panose="02040503050406030204" pitchFamily="18" charset="0"/>
              </a:rPr>
              <a:t>7</a:t>
            </a:fld>
            <a:endParaRPr lang="pl-PL" b="1" dirty="0">
              <a:solidFill>
                <a:schemeClr val="tx1"/>
              </a:solidFill>
              <a:latin typeface="Cambria" panose="02040503050406030204" pitchFamily="18" charset="0"/>
              <a:ea typeface="Cambria" panose="02040503050406030204" pitchFamily="18" charset="0"/>
            </a:endParaRPr>
          </a:p>
        </p:txBody>
      </p:sp>
      <p:sp>
        <p:nvSpPr>
          <p:cNvPr id="13" name="pole tekstowe 184">
            <a:extLst>
              <a:ext uri="{FF2B5EF4-FFF2-40B4-BE49-F238E27FC236}">
                <a16:creationId xmlns:a16="http://schemas.microsoft.com/office/drawing/2014/main" xmlns="" id="{92E4AD24-713A-C366-248F-5C1BA65029E4}"/>
              </a:ext>
            </a:extLst>
          </p:cNvPr>
          <p:cNvSpPr/>
          <p:nvPr/>
        </p:nvSpPr>
        <p:spPr>
          <a:xfrm>
            <a:off x="5983550" y="4824230"/>
            <a:ext cx="5939161" cy="1035032"/>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oAutofit/>
          </a:bodyPr>
          <a:lstStyle/>
          <a:p>
            <a:pPr algn="ctr">
              <a:lnSpc>
                <a:spcPct val="115000"/>
              </a:lnSpc>
            </a:pPr>
            <a:r>
              <a:rPr lang="en-US" sz="1300" spc="-1" dirty="0">
                <a:solidFill>
                  <a:srgbClr val="000000"/>
                </a:solidFill>
                <a:latin typeface="Cambria" panose="02040503050406030204" pitchFamily="18" charset="0"/>
                <a:ea typeface="Cambria" panose="02040503050406030204" pitchFamily="18" charset="0"/>
              </a:rPr>
              <a:t>Location of Kartuzy on the map of Poland (A), where </a:t>
            </a:r>
            <a:r>
              <a:rPr lang="en-US" sz="1300" i="1" spc="-1" dirty="0">
                <a:solidFill>
                  <a:srgbClr val="000000"/>
                </a:solidFill>
                <a:latin typeface="Cambria" panose="02040503050406030204" pitchFamily="18" charset="0"/>
                <a:ea typeface="Cambria" panose="02040503050406030204" pitchFamily="18" charset="0"/>
              </a:rPr>
              <a:t>Chelidonium majus</a:t>
            </a:r>
            <a:r>
              <a:rPr lang="en-US" sz="1300" spc="-1" dirty="0">
                <a:solidFill>
                  <a:srgbClr val="000000"/>
                </a:solidFill>
                <a:latin typeface="Cambria" panose="02040503050406030204" pitchFamily="18" charset="0"/>
                <a:ea typeface="Cambria" panose="02040503050406030204" pitchFamily="18" charset="0"/>
              </a:rPr>
              <a:t> L. was collected (B). </a:t>
            </a:r>
          </a:p>
          <a:p>
            <a:pPr algn="ctr">
              <a:lnSpc>
                <a:spcPct val="115000"/>
              </a:lnSpc>
            </a:pPr>
            <a:r>
              <a:rPr lang="en-US" sz="1300" spc="-1" dirty="0">
                <a:solidFill>
                  <a:srgbClr val="000000"/>
                </a:solidFill>
                <a:latin typeface="Cambria" panose="02040503050406030204" pitchFamily="18" charset="0"/>
                <a:ea typeface="Cambria" panose="02040503050406030204" pitchFamily="18" charset="0"/>
              </a:rPr>
              <a:t>Photo by Nataniel Stefanowski </a:t>
            </a:r>
          </a:p>
        </p:txBody>
      </p:sp>
      <p:sp>
        <p:nvSpPr>
          <p:cNvPr id="6" name="pole tekstowe 5">
            <a:extLst>
              <a:ext uri="{FF2B5EF4-FFF2-40B4-BE49-F238E27FC236}">
                <a16:creationId xmlns:a16="http://schemas.microsoft.com/office/drawing/2014/main" xmlns="" id="{620245A3-7FBF-8651-B941-CB21F0AB977B}"/>
              </a:ext>
            </a:extLst>
          </p:cNvPr>
          <p:cNvSpPr txBox="1"/>
          <p:nvPr/>
        </p:nvSpPr>
        <p:spPr>
          <a:xfrm>
            <a:off x="838200" y="1053459"/>
            <a:ext cx="2162452" cy="369332"/>
          </a:xfrm>
          <a:prstGeom prst="rect">
            <a:avLst/>
          </a:prstGeom>
          <a:noFill/>
        </p:spPr>
        <p:txBody>
          <a:bodyPr wrap="square" rtlCol="0">
            <a:spAutoFit/>
          </a:bodyPr>
          <a:lstStyle/>
          <a:p>
            <a:r>
              <a:rPr lang="pl-PL" b="1" dirty="0">
                <a:latin typeface="Cambria" panose="02040503050406030204" pitchFamily="18" charset="0"/>
                <a:ea typeface="Cambria" panose="02040503050406030204" pitchFamily="18" charset="0"/>
              </a:rPr>
              <a:t>1. Plant </a:t>
            </a:r>
            <a:r>
              <a:rPr lang="pl-PL" b="1" dirty="0" err="1">
                <a:latin typeface="Cambria" panose="02040503050406030204" pitchFamily="18" charset="0"/>
                <a:ea typeface="Cambria" panose="02040503050406030204" pitchFamily="18" charset="0"/>
              </a:rPr>
              <a:t>samples</a:t>
            </a:r>
            <a:endParaRPr lang="pl-PL" b="1" dirty="0">
              <a:latin typeface="Cambria" panose="02040503050406030204" pitchFamily="18" charset="0"/>
              <a:ea typeface="Cambria" panose="02040503050406030204" pitchFamily="18" charset="0"/>
            </a:endParaRPr>
          </a:p>
        </p:txBody>
      </p:sp>
      <p:pic>
        <p:nvPicPr>
          <p:cNvPr id="9" name="Obraz 8">
            <a:extLst>
              <a:ext uri="{FF2B5EF4-FFF2-40B4-BE49-F238E27FC236}">
                <a16:creationId xmlns:a16="http://schemas.microsoft.com/office/drawing/2014/main" xmlns="" id="{B2DB84CA-918E-7500-91DF-973C1CC2C0EA}"/>
              </a:ext>
            </a:extLst>
          </p:cNvPr>
          <p:cNvPicPr>
            <a:picLocks noChangeAspect="1"/>
          </p:cNvPicPr>
          <p:nvPr/>
        </p:nvPicPr>
        <p:blipFill>
          <a:blip r:embed="rId2"/>
          <a:stretch>
            <a:fillRect/>
          </a:stretch>
        </p:blipFill>
        <p:spPr>
          <a:xfrm>
            <a:off x="5857061" y="1616249"/>
            <a:ext cx="6172181" cy="3083149"/>
          </a:xfrm>
          <a:prstGeom prst="rect">
            <a:avLst/>
          </a:prstGeom>
        </p:spPr>
      </p:pic>
      <p:sp>
        <p:nvSpPr>
          <p:cNvPr id="11" name="Symbol zastępczy stopki 3">
            <a:extLst>
              <a:ext uri="{FF2B5EF4-FFF2-40B4-BE49-F238E27FC236}">
                <a16:creationId xmlns:a16="http://schemas.microsoft.com/office/drawing/2014/main" xmlns="" id="{B564F56E-C3E7-0E58-A460-BDEAABB6A844}"/>
              </a:ext>
            </a:extLst>
          </p:cNvPr>
          <p:cNvSpPr>
            <a:spLocks noGrp="1"/>
          </p:cNvSpPr>
          <p:nvPr>
            <p:ph type="ftr" sz="quarter" idx="11"/>
          </p:nvPr>
        </p:nvSpPr>
        <p:spPr>
          <a:xfrm>
            <a:off x="1523673" y="6356352"/>
            <a:ext cx="8765545" cy="365125"/>
          </a:xfrm>
        </p:spPr>
        <p:txBody>
          <a:bodyPr/>
          <a:lstStyle/>
          <a:p>
            <a:r>
              <a:rPr lang="en-US" b="1" dirty="0">
                <a:solidFill>
                  <a:schemeClr val="tx1">
                    <a:lumMod val="95000"/>
                    <a:lumOff val="5000"/>
                  </a:schemeClr>
                </a:solidFill>
                <a:latin typeface="Cambria" panose="02040503050406030204" pitchFamily="18" charset="0"/>
                <a:ea typeface="Cambria" panose="02040503050406030204" pitchFamily="18" charset="0"/>
              </a:rPr>
              <a:t>"Mechanisms </a:t>
            </a:r>
            <a:r>
              <a:rPr lang="pl-PL" b="1" dirty="0" smtClean="0">
                <a:solidFill>
                  <a:schemeClr val="tx1">
                    <a:lumMod val="95000"/>
                    <a:lumOff val="5000"/>
                  </a:schemeClr>
                </a:solidFill>
                <a:latin typeface="Cambria" panose="02040503050406030204" pitchFamily="18" charset="0"/>
                <a:ea typeface="Cambria" panose="02040503050406030204" pitchFamily="18" charset="0"/>
              </a:rPr>
              <a:t>o</a:t>
            </a:r>
            <a:r>
              <a:rPr lang="en-US" b="1" dirty="0" smtClean="0">
                <a:solidFill>
                  <a:schemeClr val="tx1">
                    <a:lumMod val="95000"/>
                    <a:lumOff val="5000"/>
                  </a:schemeClr>
                </a:solidFill>
                <a:latin typeface="Cambria" panose="02040503050406030204" pitchFamily="18" charset="0"/>
                <a:ea typeface="Cambria" panose="02040503050406030204" pitchFamily="18" charset="0"/>
              </a:rPr>
              <a:t>f </a:t>
            </a:r>
            <a:r>
              <a:rPr lang="en-US" b="1" dirty="0">
                <a:solidFill>
                  <a:schemeClr val="tx1">
                    <a:lumMod val="95000"/>
                    <a:lumOff val="5000"/>
                  </a:schemeClr>
                </a:solidFill>
                <a:latin typeface="Cambria" panose="02040503050406030204" pitchFamily="18" charset="0"/>
                <a:ea typeface="Cambria" panose="02040503050406030204" pitchFamily="18" charset="0"/>
              </a:rPr>
              <a:t>Pathological Processes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Diseases Development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Their Pharmacological Correction</a:t>
            </a:r>
            <a:endParaRPr lang="pl-PL" b="1" dirty="0">
              <a:solidFill>
                <a:schemeClr val="tx1">
                  <a:lumMod val="95000"/>
                  <a:lumOff val="5000"/>
                </a:schemeClr>
              </a:solidFill>
              <a:latin typeface="Cambria" panose="02040503050406030204" pitchFamily="18" charset="0"/>
              <a:ea typeface="Cambria" panose="02040503050406030204" pitchFamily="18" charset="0"/>
            </a:endParaRPr>
          </a:p>
          <a:p>
            <a:r>
              <a:rPr lang="pl-PL" b="1" dirty="0" err="1">
                <a:solidFill>
                  <a:schemeClr val="tx1">
                    <a:lumMod val="95000"/>
                    <a:lumOff val="5000"/>
                  </a:schemeClr>
                </a:solidFill>
                <a:latin typeface="Cambria" panose="02040503050406030204" pitchFamily="18" charset="0"/>
                <a:ea typeface="Cambria" panose="02040503050406030204" pitchFamily="18" charset="0"/>
              </a:rPr>
              <a:t>November</a:t>
            </a:r>
            <a:r>
              <a:rPr lang="pl-PL" b="1" dirty="0">
                <a:solidFill>
                  <a:schemeClr val="tx1">
                    <a:lumMod val="95000"/>
                    <a:lumOff val="5000"/>
                  </a:schemeClr>
                </a:solidFill>
                <a:latin typeface="Cambria" panose="02040503050406030204" pitchFamily="18" charset="0"/>
                <a:ea typeface="Cambria" panose="02040503050406030204" pitchFamily="18" charset="0"/>
              </a:rPr>
              <a:t> 17, 2022, </a:t>
            </a:r>
            <a:r>
              <a:rPr lang="pl-PL" b="1" dirty="0" err="1">
                <a:solidFill>
                  <a:schemeClr val="tx1">
                    <a:lumMod val="95000"/>
                    <a:lumOff val="5000"/>
                  </a:schemeClr>
                </a:solidFill>
                <a:latin typeface="Cambria" panose="02040503050406030204" pitchFamily="18" charset="0"/>
                <a:ea typeface="Cambria" panose="02040503050406030204" pitchFamily="18" charset="0"/>
              </a:rPr>
              <a:t>Kharkiv</a:t>
            </a:r>
            <a:endParaRPr lang="pl-PL" b="1" dirty="0">
              <a:solidFill>
                <a:schemeClr val="tx1">
                  <a:lumMod val="95000"/>
                  <a:lumOff val="5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4435851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pattFill prst="pct5">
          <a:fgClr>
            <a:srgbClr val="00B050"/>
          </a:fgClr>
          <a:bgClr>
            <a:schemeClr val="bg1"/>
          </a:bgClr>
        </a:pattFill>
        <a:effectLst/>
      </p:bgPr>
    </p:bg>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F442E256-D7AD-10B7-4BB6-7342A81818CA}"/>
              </a:ext>
            </a:extLst>
          </p:cNvPr>
          <p:cNvSpPr>
            <a:spLocks noGrp="1"/>
          </p:cNvSpPr>
          <p:nvPr>
            <p:ph type="title"/>
          </p:nvPr>
        </p:nvSpPr>
        <p:spPr>
          <a:xfrm>
            <a:off x="838200" y="169345"/>
            <a:ext cx="10676138" cy="554925"/>
          </a:xfrm>
        </p:spPr>
        <p:txBody>
          <a:bodyPr>
            <a:noAutofit/>
          </a:bodyPr>
          <a:lstStyle/>
          <a:p>
            <a:pPr algn="ctr"/>
            <a:r>
              <a:rPr lang="pl-PL" sz="2800" b="1" dirty="0" err="1">
                <a:latin typeface="Cambria" panose="02040503050406030204" pitchFamily="18" charset="0"/>
                <a:ea typeface="Cambria" panose="02040503050406030204" pitchFamily="18" charset="0"/>
              </a:rPr>
              <a:t>Research</a:t>
            </a:r>
            <a:r>
              <a:rPr lang="pl-PL" sz="2800" b="1" dirty="0">
                <a:latin typeface="Cambria" panose="02040503050406030204" pitchFamily="18" charset="0"/>
                <a:ea typeface="Cambria" panose="02040503050406030204" pitchFamily="18" charset="0"/>
              </a:rPr>
              <a:t> </a:t>
            </a:r>
            <a:r>
              <a:rPr lang="pl-PL" sz="2800" b="1" dirty="0" err="1">
                <a:latin typeface="Cambria" panose="02040503050406030204" pitchFamily="18" charset="0"/>
                <a:ea typeface="Cambria" panose="02040503050406030204" pitchFamily="18" charset="0"/>
              </a:rPr>
              <a:t>material</a:t>
            </a:r>
            <a:endParaRPr lang="pl-PL" sz="2800" b="1" dirty="0"/>
          </a:p>
        </p:txBody>
      </p:sp>
      <p:sp>
        <p:nvSpPr>
          <p:cNvPr id="3" name="Symbol zastępczy zawartości 2">
            <a:extLst>
              <a:ext uri="{FF2B5EF4-FFF2-40B4-BE49-F238E27FC236}">
                <a16:creationId xmlns:a16="http://schemas.microsoft.com/office/drawing/2014/main" xmlns="" id="{5902DF43-0000-CE7E-06B1-F79A04F0DFA1}"/>
              </a:ext>
            </a:extLst>
          </p:cNvPr>
          <p:cNvSpPr>
            <a:spLocks noGrp="1"/>
          </p:cNvSpPr>
          <p:nvPr>
            <p:ph idx="1"/>
          </p:nvPr>
        </p:nvSpPr>
        <p:spPr>
          <a:xfrm>
            <a:off x="396535" y="1957459"/>
            <a:ext cx="5699465" cy="3852909"/>
          </a:xfrm>
        </p:spPr>
        <p:txBody>
          <a:bodyPr>
            <a:normAutofit/>
          </a:bodyPr>
          <a:lstStyle/>
          <a:p>
            <a:pPr algn="just"/>
            <a:r>
              <a:rPr lang="en-US" sz="1800" dirty="0">
                <a:latin typeface="Cambria" panose="02040503050406030204" pitchFamily="18" charset="0"/>
                <a:ea typeface="Cambria" panose="02040503050406030204" pitchFamily="18" charset="0"/>
              </a:rPr>
              <a:t>Adult rainbow trout, 3-5 years of age, were collected from the site on the </a:t>
            </a:r>
            <a:r>
              <a:rPr lang="en-US" sz="1800" dirty="0" err="1">
                <a:latin typeface="Cambria" panose="02040503050406030204" pitchFamily="18" charset="0"/>
                <a:ea typeface="Cambria" panose="02040503050406030204" pitchFamily="18" charset="0"/>
              </a:rPr>
              <a:t>Słupia</a:t>
            </a:r>
            <a:r>
              <a:rPr lang="en-US" sz="1800" dirty="0">
                <a:latin typeface="Cambria" panose="02040503050406030204" pitchFamily="18" charset="0"/>
                <a:ea typeface="Cambria" panose="02040503050406030204" pitchFamily="18" charset="0"/>
              </a:rPr>
              <a:t> river, </a:t>
            </a:r>
            <a:r>
              <a:rPr lang="en-US" sz="1800" dirty="0" err="1">
                <a:latin typeface="Cambria" panose="02040503050406030204" pitchFamily="18" charset="0"/>
                <a:ea typeface="Cambria" panose="02040503050406030204" pitchFamily="18" charset="0"/>
              </a:rPr>
              <a:t>Słupsk</a:t>
            </a:r>
            <a:r>
              <a:rPr lang="en-US" sz="1800" dirty="0">
                <a:latin typeface="Cambria" panose="02040503050406030204" pitchFamily="18" charset="0"/>
                <a:ea typeface="Cambria" panose="02040503050406030204" pitchFamily="18" charset="0"/>
              </a:rPr>
              <a:t> (54°27′57″N 17°01′45″E), northern Poland. </a:t>
            </a:r>
            <a:endParaRPr lang="pl-PL" sz="1800" dirty="0">
              <a:latin typeface="Cambria" panose="02040503050406030204" pitchFamily="18" charset="0"/>
              <a:ea typeface="Cambria" panose="02040503050406030204" pitchFamily="18" charset="0"/>
            </a:endParaRPr>
          </a:p>
          <a:p>
            <a:pPr algn="just"/>
            <a:r>
              <a:rPr lang="en-US" sz="1800" dirty="0">
                <a:latin typeface="Cambria" panose="02040503050406030204" pitchFamily="18" charset="0"/>
                <a:ea typeface="Cambria" panose="02040503050406030204" pitchFamily="18" charset="0"/>
              </a:rPr>
              <a:t>The sampling for analysis from males and females of sea trout affected by ulcerative dermal syndrome (UDN) was collected directly after the catch. </a:t>
            </a:r>
            <a:endParaRPr lang="pl-PL" sz="1800" dirty="0">
              <a:latin typeface="Cambria" panose="02040503050406030204" pitchFamily="18" charset="0"/>
              <a:ea typeface="Cambria" panose="02040503050406030204" pitchFamily="18" charset="0"/>
            </a:endParaRPr>
          </a:p>
          <a:p>
            <a:pPr algn="just"/>
            <a:r>
              <a:rPr lang="en-US" sz="1800" dirty="0">
                <a:latin typeface="Cambria" panose="02040503050406030204" pitchFamily="18" charset="0"/>
                <a:ea typeface="Cambria" panose="02040503050406030204" pitchFamily="18" charset="0"/>
              </a:rPr>
              <a:t>After catching, microbiological tests were carried out. These tests suggested that </a:t>
            </a:r>
            <a:r>
              <a:rPr lang="en-US" sz="1800" i="1" dirty="0">
                <a:latin typeface="Cambria" panose="02040503050406030204" pitchFamily="18" charset="0"/>
                <a:ea typeface="Cambria" panose="02040503050406030204" pitchFamily="18" charset="0"/>
              </a:rPr>
              <a:t>Aeromonas</a:t>
            </a:r>
            <a:r>
              <a:rPr lang="en-US" sz="1800" dirty="0">
                <a:latin typeface="Cambria" panose="02040503050406030204" pitchFamily="18" charset="0"/>
                <a:ea typeface="Cambria" panose="02040503050406030204" pitchFamily="18" charset="0"/>
              </a:rPr>
              <a:t> spp. complex caused the UDN syndrome. One fish was used for each preparation.</a:t>
            </a:r>
          </a:p>
        </p:txBody>
      </p:sp>
      <p:sp>
        <p:nvSpPr>
          <p:cNvPr id="5" name="Symbol zastępczy numeru slajdu 4">
            <a:extLst>
              <a:ext uri="{FF2B5EF4-FFF2-40B4-BE49-F238E27FC236}">
                <a16:creationId xmlns:a16="http://schemas.microsoft.com/office/drawing/2014/main" xmlns="" id="{326A24F2-6F64-1FC8-F5DF-5E6F4F583564}"/>
              </a:ext>
            </a:extLst>
          </p:cNvPr>
          <p:cNvSpPr>
            <a:spLocks noGrp="1"/>
          </p:cNvSpPr>
          <p:nvPr>
            <p:ph type="sldNum" sz="quarter" idx="12"/>
          </p:nvPr>
        </p:nvSpPr>
        <p:spPr/>
        <p:txBody>
          <a:bodyPr/>
          <a:lstStyle/>
          <a:p>
            <a:fld id="{11B3733C-7411-4FFD-9068-67F5D29C9270}" type="slidenum">
              <a:rPr lang="pl-PL" b="1" smtClean="0">
                <a:solidFill>
                  <a:schemeClr val="tx1"/>
                </a:solidFill>
                <a:latin typeface="Cambria" panose="02040503050406030204" pitchFamily="18" charset="0"/>
                <a:ea typeface="Cambria" panose="02040503050406030204" pitchFamily="18" charset="0"/>
              </a:rPr>
              <a:t>8</a:t>
            </a:fld>
            <a:endParaRPr lang="pl-PL" b="1" dirty="0">
              <a:solidFill>
                <a:schemeClr val="tx1"/>
              </a:solidFill>
              <a:latin typeface="Cambria" panose="02040503050406030204" pitchFamily="18" charset="0"/>
              <a:ea typeface="Cambria" panose="02040503050406030204" pitchFamily="18" charset="0"/>
            </a:endParaRPr>
          </a:p>
        </p:txBody>
      </p:sp>
      <p:sp>
        <p:nvSpPr>
          <p:cNvPr id="13" name="pole tekstowe 184">
            <a:extLst>
              <a:ext uri="{FF2B5EF4-FFF2-40B4-BE49-F238E27FC236}">
                <a16:creationId xmlns:a16="http://schemas.microsoft.com/office/drawing/2014/main" xmlns="" id="{92E4AD24-713A-C366-248F-5C1BA65029E4}"/>
              </a:ext>
            </a:extLst>
          </p:cNvPr>
          <p:cNvSpPr/>
          <p:nvPr/>
        </p:nvSpPr>
        <p:spPr>
          <a:xfrm>
            <a:off x="6405545" y="5198556"/>
            <a:ext cx="5040297" cy="554925"/>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oAutofit/>
          </a:bodyPr>
          <a:lstStyle/>
          <a:p>
            <a:pPr algn="ctr">
              <a:lnSpc>
                <a:spcPct val="115000"/>
              </a:lnSpc>
            </a:pPr>
            <a:r>
              <a:rPr lang="en-US" sz="1300" spc="-1" dirty="0" err="1">
                <a:solidFill>
                  <a:srgbClr val="000000"/>
                </a:solidFill>
                <a:latin typeface="Cambria" panose="02040503050406030204" pitchFamily="18" charset="0"/>
                <a:ea typeface="Cambria" panose="02040503050406030204" pitchFamily="18" charset="0"/>
              </a:rPr>
              <a:t>Skotawa</a:t>
            </a:r>
            <a:r>
              <a:rPr lang="en-US" sz="1300" spc="-1" dirty="0">
                <a:solidFill>
                  <a:srgbClr val="000000"/>
                </a:solidFill>
                <a:latin typeface="Cambria" panose="02040503050406030204" pitchFamily="18" charset="0"/>
                <a:ea typeface="Cambria" panose="02040503050406030204" pitchFamily="18" charset="0"/>
              </a:rPr>
              <a:t> River (right-bank tributary of the </a:t>
            </a:r>
            <a:r>
              <a:rPr lang="en-US" sz="1300" spc="-1" dirty="0" err="1">
                <a:solidFill>
                  <a:srgbClr val="000000"/>
                </a:solidFill>
                <a:latin typeface="Cambria" panose="02040503050406030204" pitchFamily="18" charset="0"/>
                <a:ea typeface="Cambria" panose="02040503050406030204" pitchFamily="18" charset="0"/>
              </a:rPr>
              <a:t>Slupia</a:t>
            </a:r>
            <a:r>
              <a:rPr lang="en-US" sz="1300" spc="-1" dirty="0">
                <a:solidFill>
                  <a:srgbClr val="000000"/>
                </a:solidFill>
                <a:latin typeface="Cambria" panose="02040503050406030204" pitchFamily="18" charset="0"/>
                <a:ea typeface="Cambria" panose="02040503050406030204" pitchFamily="18" charset="0"/>
              </a:rPr>
              <a:t> River, northern Poland)</a:t>
            </a:r>
          </a:p>
        </p:txBody>
      </p:sp>
      <p:sp>
        <p:nvSpPr>
          <p:cNvPr id="6" name="pole tekstowe 5">
            <a:extLst>
              <a:ext uri="{FF2B5EF4-FFF2-40B4-BE49-F238E27FC236}">
                <a16:creationId xmlns:a16="http://schemas.microsoft.com/office/drawing/2014/main" xmlns="" id="{620245A3-7FBF-8651-B941-CB21F0AB977B}"/>
              </a:ext>
            </a:extLst>
          </p:cNvPr>
          <p:cNvSpPr txBox="1"/>
          <p:nvPr/>
        </p:nvSpPr>
        <p:spPr>
          <a:xfrm>
            <a:off x="833390" y="1371399"/>
            <a:ext cx="4825753" cy="369332"/>
          </a:xfrm>
          <a:prstGeom prst="rect">
            <a:avLst/>
          </a:prstGeom>
          <a:noFill/>
        </p:spPr>
        <p:txBody>
          <a:bodyPr wrap="square" rtlCol="0">
            <a:spAutoFit/>
          </a:bodyPr>
          <a:lstStyle/>
          <a:p>
            <a:r>
              <a:rPr lang="en-US" b="1" dirty="0">
                <a:latin typeface="Cambria" panose="02040503050406030204" pitchFamily="18" charset="0"/>
                <a:ea typeface="Cambria" panose="02040503050406030204" pitchFamily="18" charset="0"/>
              </a:rPr>
              <a:t>2. </a:t>
            </a:r>
            <a:r>
              <a:rPr lang="pl-PL" b="1" dirty="0">
                <a:latin typeface="Cambria" panose="02040503050406030204" pitchFamily="18" charset="0"/>
                <a:ea typeface="Cambria" panose="02040503050406030204" pitchFamily="18" charset="0"/>
              </a:rPr>
              <a:t>B</a:t>
            </a:r>
            <a:r>
              <a:rPr lang="en-US" b="1" dirty="0" err="1">
                <a:latin typeface="Cambria" panose="02040503050406030204" pitchFamily="18" charset="0"/>
                <a:ea typeface="Cambria" panose="02040503050406030204" pitchFamily="18" charset="0"/>
              </a:rPr>
              <a:t>lood</a:t>
            </a:r>
            <a:r>
              <a:rPr lang="en-US" b="1" dirty="0">
                <a:latin typeface="Cambria" panose="02040503050406030204" pitchFamily="18" charset="0"/>
                <a:ea typeface="Cambria" panose="02040503050406030204" pitchFamily="18" charset="0"/>
              </a:rPr>
              <a:t> samples of </a:t>
            </a:r>
            <a:r>
              <a:rPr lang="pl-PL" b="1" dirty="0" err="1">
                <a:latin typeface="Cambria" panose="02040503050406030204" pitchFamily="18" charset="0"/>
                <a:ea typeface="Cambria" panose="02040503050406030204" pitchFamily="18" charset="0"/>
              </a:rPr>
              <a:t>rainbow</a:t>
            </a:r>
            <a:r>
              <a:rPr lang="pl-PL" b="1" dirty="0">
                <a:latin typeface="Cambria" panose="02040503050406030204" pitchFamily="18" charset="0"/>
                <a:ea typeface="Cambria" panose="02040503050406030204" pitchFamily="18" charset="0"/>
              </a:rPr>
              <a:t> </a:t>
            </a:r>
            <a:r>
              <a:rPr lang="pl-PL" b="1" dirty="0" err="1">
                <a:latin typeface="Cambria" panose="02040503050406030204" pitchFamily="18" charset="0"/>
                <a:ea typeface="Cambria" panose="02040503050406030204" pitchFamily="18" charset="0"/>
              </a:rPr>
              <a:t>trout</a:t>
            </a:r>
            <a:r>
              <a:rPr lang="pl-PL" b="1" dirty="0">
                <a:latin typeface="Cambria" panose="02040503050406030204" pitchFamily="18" charset="0"/>
                <a:ea typeface="Cambria" panose="02040503050406030204" pitchFamily="18" charset="0"/>
              </a:rPr>
              <a:t> with UDN</a:t>
            </a:r>
            <a:endParaRPr lang="en-US" b="1" dirty="0">
              <a:latin typeface="Cambria" panose="02040503050406030204" pitchFamily="18" charset="0"/>
              <a:ea typeface="Cambria" panose="02040503050406030204" pitchFamily="18" charset="0"/>
            </a:endParaRPr>
          </a:p>
        </p:txBody>
      </p:sp>
      <p:pic>
        <p:nvPicPr>
          <p:cNvPr id="8" name="Obraz 2">
            <a:extLst>
              <a:ext uri="{FF2B5EF4-FFF2-40B4-BE49-F238E27FC236}">
                <a16:creationId xmlns:a16="http://schemas.microsoft.com/office/drawing/2014/main" xmlns="" id="{7D5CAD81-F962-80A9-87FC-7640727050A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37050" y="1957459"/>
            <a:ext cx="5177288" cy="325003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ymbol zastępczy stopki 3">
            <a:extLst>
              <a:ext uri="{FF2B5EF4-FFF2-40B4-BE49-F238E27FC236}">
                <a16:creationId xmlns:a16="http://schemas.microsoft.com/office/drawing/2014/main" xmlns="" id="{B564F56E-C3E7-0E58-A460-BDEAABB6A844}"/>
              </a:ext>
            </a:extLst>
          </p:cNvPr>
          <p:cNvSpPr>
            <a:spLocks noGrp="1"/>
          </p:cNvSpPr>
          <p:nvPr>
            <p:ph type="ftr" sz="quarter" idx="11"/>
          </p:nvPr>
        </p:nvSpPr>
        <p:spPr>
          <a:xfrm>
            <a:off x="1523673" y="6356352"/>
            <a:ext cx="8765545" cy="365125"/>
          </a:xfrm>
        </p:spPr>
        <p:txBody>
          <a:bodyPr/>
          <a:lstStyle/>
          <a:p>
            <a:r>
              <a:rPr lang="en-US" b="1" dirty="0">
                <a:solidFill>
                  <a:schemeClr val="tx1">
                    <a:lumMod val="95000"/>
                    <a:lumOff val="5000"/>
                  </a:schemeClr>
                </a:solidFill>
                <a:latin typeface="Cambria" panose="02040503050406030204" pitchFamily="18" charset="0"/>
                <a:ea typeface="Cambria" panose="02040503050406030204" pitchFamily="18" charset="0"/>
              </a:rPr>
              <a:t>"Mechanisms </a:t>
            </a:r>
            <a:r>
              <a:rPr lang="pl-PL" b="1" dirty="0" smtClean="0">
                <a:solidFill>
                  <a:schemeClr val="tx1">
                    <a:lumMod val="95000"/>
                    <a:lumOff val="5000"/>
                  </a:schemeClr>
                </a:solidFill>
                <a:latin typeface="Cambria" panose="02040503050406030204" pitchFamily="18" charset="0"/>
                <a:ea typeface="Cambria" panose="02040503050406030204" pitchFamily="18" charset="0"/>
              </a:rPr>
              <a:t>o</a:t>
            </a:r>
            <a:r>
              <a:rPr lang="en-US" b="1" dirty="0" smtClean="0">
                <a:solidFill>
                  <a:schemeClr val="tx1">
                    <a:lumMod val="95000"/>
                    <a:lumOff val="5000"/>
                  </a:schemeClr>
                </a:solidFill>
                <a:latin typeface="Cambria" panose="02040503050406030204" pitchFamily="18" charset="0"/>
                <a:ea typeface="Cambria" panose="02040503050406030204" pitchFamily="18" charset="0"/>
              </a:rPr>
              <a:t>f </a:t>
            </a:r>
            <a:r>
              <a:rPr lang="en-US" b="1" dirty="0">
                <a:solidFill>
                  <a:schemeClr val="tx1">
                    <a:lumMod val="95000"/>
                    <a:lumOff val="5000"/>
                  </a:schemeClr>
                </a:solidFill>
                <a:latin typeface="Cambria" panose="02040503050406030204" pitchFamily="18" charset="0"/>
                <a:ea typeface="Cambria" panose="02040503050406030204" pitchFamily="18" charset="0"/>
              </a:rPr>
              <a:t>Pathological Processes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Diseases Development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Their Pharmacological Correction</a:t>
            </a:r>
            <a:endParaRPr lang="pl-PL" b="1" dirty="0">
              <a:solidFill>
                <a:schemeClr val="tx1">
                  <a:lumMod val="95000"/>
                  <a:lumOff val="5000"/>
                </a:schemeClr>
              </a:solidFill>
              <a:latin typeface="Cambria" panose="02040503050406030204" pitchFamily="18" charset="0"/>
              <a:ea typeface="Cambria" panose="02040503050406030204" pitchFamily="18" charset="0"/>
            </a:endParaRPr>
          </a:p>
          <a:p>
            <a:r>
              <a:rPr lang="pl-PL" b="1" dirty="0" err="1">
                <a:solidFill>
                  <a:schemeClr val="tx1">
                    <a:lumMod val="95000"/>
                    <a:lumOff val="5000"/>
                  </a:schemeClr>
                </a:solidFill>
                <a:latin typeface="Cambria" panose="02040503050406030204" pitchFamily="18" charset="0"/>
                <a:ea typeface="Cambria" panose="02040503050406030204" pitchFamily="18" charset="0"/>
              </a:rPr>
              <a:t>November</a:t>
            </a:r>
            <a:r>
              <a:rPr lang="pl-PL" b="1" dirty="0">
                <a:solidFill>
                  <a:schemeClr val="tx1">
                    <a:lumMod val="95000"/>
                    <a:lumOff val="5000"/>
                  </a:schemeClr>
                </a:solidFill>
                <a:latin typeface="Cambria" panose="02040503050406030204" pitchFamily="18" charset="0"/>
                <a:ea typeface="Cambria" panose="02040503050406030204" pitchFamily="18" charset="0"/>
              </a:rPr>
              <a:t> 17, 2022, </a:t>
            </a:r>
            <a:r>
              <a:rPr lang="pl-PL" b="1" dirty="0" err="1">
                <a:solidFill>
                  <a:schemeClr val="tx1">
                    <a:lumMod val="95000"/>
                    <a:lumOff val="5000"/>
                  </a:schemeClr>
                </a:solidFill>
                <a:latin typeface="Cambria" panose="02040503050406030204" pitchFamily="18" charset="0"/>
                <a:ea typeface="Cambria" panose="02040503050406030204" pitchFamily="18" charset="0"/>
              </a:rPr>
              <a:t>Kharkiv</a:t>
            </a:r>
            <a:endParaRPr lang="pl-PL" b="1" dirty="0">
              <a:solidFill>
                <a:schemeClr val="tx1">
                  <a:lumMod val="95000"/>
                  <a:lumOff val="5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4684385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pattFill prst="pct5">
          <a:fgClr>
            <a:srgbClr val="00B050"/>
          </a:fgClr>
          <a:bgClr>
            <a:schemeClr val="bg1"/>
          </a:bgClr>
        </a:pattFill>
        <a:effectLst/>
      </p:bgPr>
    </p:bg>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F442E256-D7AD-10B7-4BB6-7342A81818CA}"/>
              </a:ext>
            </a:extLst>
          </p:cNvPr>
          <p:cNvSpPr>
            <a:spLocks noGrp="1"/>
          </p:cNvSpPr>
          <p:nvPr>
            <p:ph type="title"/>
          </p:nvPr>
        </p:nvSpPr>
        <p:spPr>
          <a:xfrm>
            <a:off x="838199" y="105346"/>
            <a:ext cx="10818921" cy="658134"/>
          </a:xfrm>
        </p:spPr>
        <p:txBody>
          <a:bodyPr>
            <a:normAutofit/>
          </a:bodyPr>
          <a:lstStyle/>
          <a:p>
            <a:pPr algn="ctr"/>
            <a:r>
              <a:rPr lang="pl-PL" sz="2800" b="1" dirty="0" err="1">
                <a:latin typeface="Cambria" panose="02040503050406030204" pitchFamily="18" charset="0"/>
                <a:ea typeface="Cambria" panose="02040503050406030204" pitchFamily="18" charset="0"/>
              </a:rPr>
              <a:t>Research</a:t>
            </a:r>
            <a:r>
              <a:rPr lang="pl-PL" sz="2800" b="1" dirty="0">
                <a:latin typeface="Cambria" panose="02040503050406030204" pitchFamily="18" charset="0"/>
                <a:ea typeface="Cambria" panose="02040503050406030204" pitchFamily="18" charset="0"/>
              </a:rPr>
              <a:t> </a:t>
            </a:r>
            <a:r>
              <a:rPr lang="pl-PL" sz="2800" b="1" dirty="0" err="1">
                <a:latin typeface="Cambria" panose="02040503050406030204" pitchFamily="18" charset="0"/>
                <a:ea typeface="Cambria" panose="02040503050406030204" pitchFamily="18" charset="0"/>
              </a:rPr>
              <a:t>material</a:t>
            </a:r>
            <a:endParaRPr lang="pl-PL" sz="2800" b="1" dirty="0"/>
          </a:p>
        </p:txBody>
      </p:sp>
      <p:sp>
        <p:nvSpPr>
          <p:cNvPr id="3" name="Symbol zastępczy zawartości 2">
            <a:extLst>
              <a:ext uri="{FF2B5EF4-FFF2-40B4-BE49-F238E27FC236}">
                <a16:creationId xmlns:a16="http://schemas.microsoft.com/office/drawing/2014/main" xmlns="" id="{5902DF43-0000-CE7E-06B1-F79A04F0DFA1}"/>
              </a:ext>
            </a:extLst>
          </p:cNvPr>
          <p:cNvSpPr>
            <a:spLocks noGrp="1"/>
          </p:cNvSpPr>
          <p:nvPr>
            <p:ph idx="1"/>
          </p:nvPr>
        </p:nvSpPr>
        <p:spPr>
          <a:xfrm>
            <a:off x="248574" y="1447060"/>
            <a:ext cx="5504155" cy="4493131"/>
          </a:xfrm>
        </p:spPr>
        <p:txBody>
          <a:bodyPr>
            <a:normAutofit/>
          </a:bodyPr>
          <a:lstStyle/>
          <a:p>
            <a:pPr algn="just"/>
            <a:r>
              <a:rPr lang="en-US" sz="1800" dirty="0">
                <a:latin typeface="Cambria" panose="02040503050406030204" pitchFamily="18" charset="0"/>
                <a:ea typeface="Cambria" panose="02040503050406030204" pitchFamily="18" charset="0"/>
              </a:rPr>
              <a:t>Blood was drawn from the efferent branchial arteries of the rainbow trout. </a:t>
            </a:r>
            <a:endParaRPr lang="pl-PL" sz="1800" dirty="0">
              <a:latin typeface="Cambria" panose="02040503050406030204" pitchFamily="18" charset="0"/>
              <a:ea typeface="Cambria" panose="02040503050406030204" pitchFamily="18" charset="0"/>
            </a:endParaRPr>
          </a:p>
          <a:p>
            <a:pPr algn="just"/>
            <a:r>
              <a:rPr lang="en-US" sz="1800" dirty="0">
                <a:latin typeface="Cambria" panose="02040503050406030204" pitchFamily="18" charset="0"/>
                <a:ea typeface="Cambria" panose="02040503050406030204" pitchFamily="18" charset="0"/>
              </a:rPr>
              <a:t>Blood was stored in tubes with sodium citrate as the anticoagulant and held on the ice until centrifugation at 3,000 rpm for 5 min to remove plasma. </a:t>
            </a:r>
            <a:endParaRPr lang="pl-PL" sz="1800" dirty="0">
              <a:latin typeface="Cambria" panose="02040503050406030204" pitchFamily="18" charset="0"/>
              <a:ea typeface="Cambria" panose="02040503050406030204" pitchFamily="18" charset="0"/>
            </a:endParaRPr>
          </a:p>
          <a:p>
            <a:pPr algn="just"/>
            <a:r>
              <a:rPr lang="en-US" sz="1800" dirty="0">
                <a:latin typeface="Cambria" panose="02040503050406030204" pitchFamily="18" charset="0"/>
                <a:ea typeface="Cambria" panose="02040503050406030204" pitchFamily="18" charset="0"/>
              </a:rPr>
              <a:t>The pellet of blood was re-suspended in 4 mM phosphate buffer (pH 7.4). A volume of 0.1 ml of the plant extract was added to 1.9 ml of clean erythrocytes (at a final dose of extract 5 mg per mL). </a:t>
            </a:r>
            <a:endParaRPr lang="pl-PL" sz="1800" dirty="0">
              <a:latin typeface="Cambria" panose="02040503050406030204" pitchFamily="18" charset="0"/>
              <a:ea typeface="Cambria" panose="02040503050406030204" pitchFamily="18" charset="0"/>
            </a:endParaRPr>
          </a:p>
          <a:p>
            <a:pPr algn="just"/>
            <a:r>
              <a:rPr lang="en-US" sz="1800" dirty="0">
                <a:latin typeface="Cambria" panose="02040503050406030204" pitchFamily="18" charset="0"/>
                <a:ea typeface="Cambria" panose="02040503050406030204" pitchFamily="18" charset="0"/>
              </a:rPr>
              <a:t>For positive control, 4 mM phosphate buffer was used. After incubation of the mixture at 25°C for 60 min with continuous stirring, it was centrifuged at 3,000 rpm for 5 min. Erythrocyte aliquots were used in the current study.</a:t>
            </a:r>
          </a:p>
        </p:txBody>
      </p:sp>
      <p:sp>
        <p:nvSpPr>
          <p:cNvPr id="5" name="Symbol zastępczy numeru slajdu 4">
            <a:extLst>
              <a:ext uri="{FF2B5EF4-FFF2-40B4-BE49-F238E27FC236}">
                <a16:creationId xmlns:a16="http://schemas.microsoft.com/office/drawing/2014/main" xmlns="" id="{326A24F2-6F64-1FC8-F5DF-5E6F4F583564}"/>
              </a:ext>
            </a:extLst>
          </p:cNvPr>
          <p:cNvSpPr>
            <a:spLocks noGrp="1"/>
          </p:cNvSpPr>
          <p:nvPr>
            <p:ph type="sldNum" sz="quarter" idx="12"/>
          </p:nvPr>
        </p:nvSpPr>
        <p:spPr/>
        <p:txBody>
          <a:bodyPr/>
          <a:lstStyle/>
          <a:p>
            <a:fld id="{11B3733C-7411-4FFD-9068-67F5D29C9270}" type="slidenum">
              <a:rPr lang="pl-PL" b="1" smtClean="0">
                <a:solidFill>
                  <a:schemeClr val="tx1"/>
                </a:solidFill>
                <a:latin typeface="Cambria" panose="02040503050406030204" pitchFamily="18" charset="0"/>
                <a:ea typeface="Cambria" panose="02040503050406030204" pitchFamily="18" charset="0"/>
              </a:rPr>
              <a:t>9</a:t>
            </a:fld>
            <a:endParaRPr lang="pl-PL" b="1" dirty="0">
              <a:solidFill>
                <a:schemeClr val="tx1"/>
              </a:solidFill>
              <a:latin typeface="Cambria" panose="02040503050406030204" pitchFamily="18" charset="0"/>
              <a:ea typeface="Cambria" panose="02040503050406030204" pitchFamily="18" charset="0"/>
            </a:endParaRPr>
          </a:p>
        </p:txBody>
      </p:sp>
      <p:sp>
        <p:nvSpPr>
          <p:cNvPr id="13" name="pole tekstowe 184">
            <a:extLst>
              <a:ext uri="{FF2B5EF4-FFF2-40B4-BE49-F238E27FC236}">
                <a16:creationId xmlns:a16="http://schemas.microsoft.com/office/drawing/2014/main" xmlns="" id="{92E4AD24-713A-C366-248F-5C1BA65029E4}"/>
              </a:ext>
            </a:extLst>
          </p:cNvPr>
          <p:cNvSpPr/>
          <p:nvPr/>
        </p:nvSpPr>
        <p:spPr>
          <a:xfrm>
            <a:off x="6095999" y="4400492"/>
            <a:ext cx="5782323" cy="768702"/>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oAutofit/>
          </a:bodyPr>
          <a:lstStyle/>
          <a:p>
            <a:pPr algn="ctr">
              <a:lnSpc>
                <a:spcPct val="115000"/>
              </a:lnSpc>
            </a:pPr>
            <a:r>
              <a:rPr lang="en-US" sz="1400" b="0" strike="noStrike" spc="-1" dirty="0">
                <a:solidFill>
                  <a:srgbClr val="000000"/>
                </a:solidFill>
                <a:latin typeface="Cambria" panose="02040503050406030204" pitchFamily="18" charset="0"/>
                <a:ea typeface="Cambria" panose="02040503050406030204" pitchFamily="18" charset="0"/>
              </a:rPr>
              <a:t>Photo.1. Blood tubes undergoing centrifugation; </a:t>
            </a:r>
          </a:p>
          <a:p>
            <a:pPr algn="ctr">
              <a:lnSpc>
                <a:spcPct val="115000"/>
              </a:lnSpc>
            </a:pPr>
            <a:r>
              <a:rPr lang="en-US" sz="1400" b="0" strike="noStrike" spc="-1" dirty="0">
                <a:solidFill>
                  <a:srgbClr val="000000"/>
                </a:solidFill>
                <a:latin typeface="Cambria" panose="02040503050406030204" pitchFamily="18" charset="0"/>
                <a:ea typeface="Cambria" panose="02040503050406030204" pitchFamily="18" charset="0"/>
              </a:rPr>
              <a:t>Photo 2. </a:t>
            </a:r>
            <a:r>
              <a:rPr lang="pl-PL" sz="1400" b="0" strike="noStrike" spc="-1" dirty="0">
                <a:solidFill>
                  <a:srgbClr val="000000"/>
                </a:solidFill>
                <a:latin typeface="Cambria" panose="02040503050406030204" pitchFamily="18" charset="0"/>
                <a:ea typeface="Cambria" panose="02040503050406030204" pitchFamily="18" charset="0"/>
              </a:rPr>
              <a:t>P</a:t>
            </a:r>
            <a:r>
              <a:rPr lang="en-US" sz="1400" b="0" strike="noStrike" spc="-1" dirty="0">
                <a:solidFill>
                  <a:srgbClr val="000000"/>
                </a:solidFill>
                <a:latin typeface="Cambria" panose="02040503050406030204" pitchFamily="18" charset="0"/>
                <a:ea typeface="Cambria" panose="02040503050406030204" pitchFamily="18" charset="0"/>
              </a:rPr>
              <a:t>reservation of the material</a:t>
            </a:r>
            <a:r>
              <a:rPr lang="pl-PL" sz="1400" b="0" strike="noStrike" spc="-1" dirty="0">
                <a:solidFill>
                  <a:srgbClr val="000000"/>
                </a:solidFill>
                <a:latin typeface="Cambria" panose="02040503050406030204" pitchFamily="18" charset="0"/>
                <a:ea typeface="Cambria" panose="02040503050406030204" pitchFamily="18" charset="0"/>
              </a:rPr>
              <a:t>s</a:t>
            </a:r>
            <a:r>
              <a:rPr lang="en-US" sz="1400" b="0" strike="noStrike" spc="-1" dirty="0">
                <a:solidFill>
                  <a:srgbClr val="000000"/>
                </a:solidFill>
                <a:latin typeface="Cambria" panose="02040503050406030204" pitchFamily="18" charset="0"/>
                <a:ea typeface="Cambria" panose="02040503050406030204" pitchFamily="18" charset="0"/>
              </a:rPr>
              <a:t> for testing</a:t>
            </a:r>
          </a:p>
          <a:p>
            <a:pPr algn="ctr">
              <a:lnSpc>
                <a:spcPct val="115000"/>
              </a:lnSpc>
            </a:pPr>
            <a:r>
              <a:rPr lang="pl-PL" sz="1400" b="0" strike="noStrike" spc="-1" dirty="0">
                <a:solidFill>
                  <a:srgbClr val="000000"/>
                </a:solidFill>
                <a:latin typeface="Cambria" panose="02040503050406030204" pitchFamily="18" charset="0"/>
                <a:ea typeface="Cambria" panose="02040503050406030204" pitchFamily="18" charset="0"/>
              </a:rPr>
              <a:t>P</a:t>
            </a:r>
            <a:r>
              <a:rPr lang="en-US" sz="1400" b="0" strike="noStrike" spc="-1" dirty="0" err="1">
                <a:solidFill>
                  <a:srgbClr val="000000"/>
                </a:solidFill>
                <a:latin typeface="Cambria" panose="02040503050406030204" pitchFamily="18" charset="0"/>
                <a:ea typeface="Cambria" panose="02040503050406030204" pitchFamily="18" charset="0"/>
              </a:rPr>
              <a:t>hotos</a:t>
            </a:r>
            <a:r>
              <a:rPr lang="en-US" sz="1400" b="0" strike="noStrike" spc="-1" dirty="0">
                <a:solidFill>
                  <a:srgbClr val="000000"/>
                </a:solidFill>
                <a:latin typeface="Cambria" panose="02040503050406030204" pitchFamily="18" charset="0"/>
                <a:ea typeface="Cambria" panose="02040503050406030204" pitchFamily="18" charset="0"/>
              </a:rPr>
              <a:t>: own elaboration</a:t>
            </a:r>
          </a:p>
        </p:txBody>
      </p:sp>
      <p:sp>
        <p:nvSpPr>
          <p:cNvPr id="6" name="pole tekstowe 5">
            <a:extLst>
              <a:ext uri="{FF2B5EF4-FFF2-40B4-BE49-F238E27FC236}">
                <a16:creationId xmlns:a16="http://schemas.microsoft.com/office/drawing/2014/main" xmlns="" id="{620245A3-7FBF-8651-B941-CB21F0AB977B}"/>
              </a:ext>
            </a:extLst>
          </p:cNvPr>
          <p:cNvSpPr txBox="1"/>
          <p:nvPr/>
        </p:nvSpPr>
        <p:spPr>
          <a:xfrm>
            <a:off x="420949" y="696882"/>
            <a:ext cx="4701466" cy="646331"/>
          </a:xfrm>
          <a:prstGeom prst="rect">
            <a:avLst/>
          </a:prstGeom>
          <a:noFill/>
        </p:spPr>
        <p:txBody>
          <a:bodyPr wrap="square" rtlCol="0">
            <a:spAutoFit/>
          </a:bodyPr>
          <a:lstStyle/>
          <a:p>
            <a:r>
              <a:rPr lang="en-US" b="1" dirty="0">
                <a:latin typeface="Cambria" panose="02040503050406030204" pitchFamily="18" charset="0"/>
                <a:ea typeface="Cambria" panose="02040503050406030204" pitchFamily="18" charset="0"/>
              </a:rPr>
              <a:t>2. </a:t>
            </a:r>
            <a:r>
              <a:rPr lang="pl-PL" b="1" dirty="0">
                <a:latin typeface="Cambria" panose="02040503050406030204" pitchFamily="18" charset="0"/>
                <a:ea typeface="Cambria" panose="02040503050406030204" pitchFamily="18" charset="0"/>
              </a:rPr>
              <a:t>B</a:t>
            </a:r>
            <a:r>
              <a:rPr lang="en-US" b="1" dirty="0" err="1">
                <a:latin typeface="Cambria" panose="02040503050406030204" pitchFamily="18" charset="0"/>
                <a:ea typeface="Cambria" panose="02040503050406030204" pitchFamily="18" charset="0"/>
              </a:rPr>
              <a:t>lood</a:t>
            </a:r>
            <a:r>
              <a:rPr lang="en-US" b="1" dirty="0">
                <a:latin typeface="Cambria" panose="02040503050406030204" pitchFamily="18" charset="0"/>
                <a:ea typeface="Cambria" panose="02040503050406030204" pitchFamily="18" charset="0"/>
              </a:rPr>
              <a:t> samples of </a:t>
            </a:r>
            <a:r>
              <a:rPr lang="pl-PL" b="1" dirty="0" err="1">
                <a:latin typeface="Cambria" panose="02040503050406030204" pitchFamily="18" charset="0"/>
                <a:ea typeface="Cambria" panose="02040503050406030204" pitchFamily="18" charset="0"/>
              </a:rPr>
              <a:t>rainbow</a:t>
            </a:r>
            <a:r>
              <a:rPr lang="pl-PL" b="1" dirty="0">
                <a:latin typeface="Cambria" panose="02040503050406030204" pitchFamily="18" charset="0"/>
                <a:ea typeface="Cambria" panose="02040503050406030204" pitchFamily="18" charset="0"/>
              </a:rPr>
              <a:t> </a:t>
            </a:r>
            <a:r>
              <a:rPr lang="pl-PL" b="1" dirty="0" err="1">
                <a:latin typeface="Cambria" panose="02040503050406030204" pitchFamily="18" charset="0"/>
                <a:ea typeface="Cambria" panose="02040503050406030204" pitchFamily="18" charset="0"/>
              </a:rPr>
              <a:t>trout</a:t>
            </a:r>
            <a:r>
              <a:rPr lang="pl-PL" b="1" dirty="0">
                <a:latin typeface="Cambria" panose="02040503050406030204" pitchFamily="18" charset="0"/>
                <a:ea typeface="Cambria" panose="02040503050406030204" pitchFamily="18" charset="0"/>
              </a:rPr>
              <a:t> with UDN</a:t>
            </a:r>
            <a:endParaRPr lang="en-US" b="1" dirty="0">
              <a:latin typeface="Cambria" panose="02040503050406030204" pitchFamily="18" charset="0"/>
              <a:ea typeface="Cambria" panose="02040503050406030204" pitchFamily="18" charset="0"/>
            </a:endParaRPr>
          </a:p>
        </p:txBody>
      </p:sp>
      <p:pic>
        <p:nvPicPr>
          <p:cNvPr id="7" name="Obraz 77">
            <a:extLst>
              <a:ext uri="{FF2B5EF4-FFF2-40B4-BE49-F238E27FC236}">
                <a16:creationId xmlns:a16="http://schemas.microsoft.com/office/drawing/2014/main" xmlns="" id="{8A8F2A2D-5FE4-482F-6420-2D7B96698C62}"/>
              </a:ext>
            </a:extLst>
          </p:cNvPr>
          <p:cNvPicPr/>
          <p:nvPr/>
        </p:nvPicPr>
        <p:blipFill>
          <a:blip r:embed="rId2"/>
          <a:stretch/>
        </p:blipFill>
        <p:spPr>
          <a:xfrm>
            <a:off x="9252382" y="1553354"/>
            <a:ext cx="2699640" cy="2639737"/>
          </a:xfrm>
          <a:prstGeom prst="rect">
            <a:avLst/>
          </a:prstGeom>
          <a:ln w="0">
            <a:noFill/>
          </a:ln>
        </p:spPr>
      </p:pic>
      <p:pic>
        <p:nvPicPr>
          <p:cNvPr id="8" name="Obraz 76">
            <a:extLst>
              <a:ext uri="{FF2B5EF4-FFF2-40B4-BE49-F238E27FC236}">
                <a16:creationId xmlns:a16="http://schemas.microsoft.com/office/drawing/2014/main" xmlns="" id="{6D0432D9-4E0E-5EA0-051A-1F1BE98F17EE}"/>
              </a:ext>
            </a:extLst>
          </p:cNvPr>
          <p:cNvPicPr/>
          <p:nvPr/>
        </p:nvPicPr>
        <p:blipFill>
          <a:blip r:embed="rId3"/>
          <a:stretch/>
        </p:blipFill>
        <p:spPr>
          <a:xfrm>
            <a:off x="6095999" y="1553354"/>
            <a:ext cx="3065755" cy="2625719"/>
          </a:xfrm>
          <a:prstGeom prst="rect">
            <a:avLst/>
          </a:prstGeom>
          <a:ln w="0">
            <a:noFill/>
          </a:ln>
        </p:spPr>
      </p:pic>
      <p:sp>
        <p:nvSpPr>
          <p:cNvPr id="10" name="Symbol zastępczy stopki 3">
            <a:extLst>
              <a:ext uri="{FF2B5EF4-FFF2-40B4-BE49-F238E27FC236}">
                <a16:creationId xmlns:a16="http://schemas.microsoft.com/office/drawing/2014/main" xmlns="" id="{B564F56E-C3E7-0E58-A460-BDEAABB6A844}"/>
              </a:ext>
            </a:extLst>
          </p:cNvPr>
          <p:cNvSpPr>
            <a:spLocks noGrp="1"/>
          </p:cNvSpPr>
          <p:nvPr>
            <p:ph type="ftr" sz="quarter" idx="11"/>
          </p:nvPr>
        </p:nvSpPr>
        <p:spPr>
          <a:xfrm>
            <a:off x="1523673" y="6356352"/>
            <a:ext cx="8765545" cy="365125"/>
          </a:xfrm>
        </p:spPr>
        <p:txBody>
          <a:bodyPr/>
          <a:lstStyle/>
          <a:p>
            <a:r>
              <a:rPr lang="en-US" b="1" dirty="0">
                <a:solidFill>
                  <a:schemeClr val="tx1">
                    <a:lumMod val="95000"/>
                    <a:lumOff val="5000"/>
                  </a:schemeClr>
                </a:solidFill>
                <a:latin typeface="Cambria" panose="02040503050406030204" pitchFamily="18" charset="0"/>
                <a:ea typeface="Cambria" panose="02040503050406030204" pitchFamily="18" charset="0"/>
              </a:rPr>
              <a:t>"Mechanisms </a:t>
            </a:r>
            <a:r>
              <a:rPr lang="pl-PL" b="1" dirty="0" smtClean="0">
                <a:solidFill>
                  <a:schemeClr val="tx1">
                    <a:lumMod val="95000"/>
                    <a:lumOff val="5000"/>
                  </a:schemeClr>
                </a:solidFill>
                <a:latin typeface="Cambria" panose="02040503050406030204" pitchFamily="18" charset="0"/>
                <a:ea typeface="Cambria" panose="02040503050406030204" pitchFamily="18" charset="0"/>
              </a:rPr>
              <a:t>o</a:t>
            </a:r>
            <a:r>
              <a:rPr lang="en-US" b="1" dirty="0" smtClean="0">
                <a:solidFill>
                  <a:schemeClr val="tx1">
                    <a:lumMod val="95000"/>
                    <a:lumOff val="5000"/>
                  </a:schemeClr>
                </a:solidFill>
                <a:latin typeface="Cambria" panose="02040503050406030204" pitchFamily="18" charset="0"/>
                <a:ea typeface="Cambria" panose="02040503050406030204" pitchFamily="18" charset="0"/>
              </a:rPr>
              <a:t>f </a:t>
            </a:r>
            <a:r>
              <a:rPr lang="en-US" b="1" dirty="0">
                <a:solidFill>
                  <a:schemeClr val="tx1">
                    <a:lumMod val="95000"/>
                    <a:lumOff val="5000"/>
                  </a:schemeClr>
                </a:solidFill>
                <a:latin typeface="Cambria" panose="02040503050406030204" pitchFamily="18" charset="0"/>
                <a:ea typeface="Cambria" panose="02040503050406030204" pitchFamily="18" charset="0"/>
              </a:rPr>
              <a:t>Pathological Processes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Diseases Development </a:t>
            </a:r>
            <a:r>
              <a:rPr lang="pl-PL" b="1" dirty="0" smtClean="0">
                <a:solidFill>
                  <a:schemeClr val="tx1">
                    <a:lumMod val="95000"/>
                    <a:lumOff val="5000"/>
                  </a:schemeClr>
                </a:solidFill>
                <a:latin typeface="Cambria" panose="02040503050406030204" pitchFamily="18" charset="0"/>
                <a:ea typeface="Cambria" panose="02040503050406030204" pitchFamily="18" charset="0"/>
              </a:rPr>
              <a:t>a</a:t>
            </a:r>
            <a:r>
              <a:rPr lang="en-US" b="1" dirty="0" err="1" smtClean="0">
                <a:solidFill>
                  <a:schemeClr val="tx1">
                    <a:lumMod val="95000"/>
                    <a:lumOff val="5000"/>
                  </a:schemeClr>
                </a:solidFill>
                <a:latin typeface="Cambria" panose="02040503050406030204" pitchFamily="18" charset="0"/>
                <a:ea typeface="Cambria" panose="02040503050406030204" pitchFamily="18" charset="0"/>
              </a:rPr>
              <a:t>nd</a:t>
            </a:r>
            <a:r>
              <a:rPr lang="en-US" b="1" dirty="0" smtClean="0">
                <a:solidFill>
                  <a:schemeClr val="tx1">
                    <a:lumMod val="95000"/>
                    <a:lumOff val="5000"/>
                  </a:schemeClr>
                </a:solidFill>
                <a:latin typeface="Cambria" panose="02040503050406030204" pitchFamily="18" charset="0"/>
                <a:ea typeface="Cambria" panose="02040503050406030204" pitchFamily="18" charset="0"/>
              </a:rPr>
              <a:t> </a:t>
            </a:r>
            <a:r>
              <a:rPr lang="en-US" b="1" dirty="0">
                <a:solidFill>
                  <a:schemeClr val="tx1">
                    <a:lumMod val="95000"/>
                    <a:lumOff val="5000"/>
                  </a:schemeClr>
                </a:solidFill>
                <a:latin typeface="Cambria" panose="02040503050406030204" pitchFamily="18" charset="0"/>
                <a:ea typeface="Cambria" panose="02040503050406030204" pitchFamily="18" charset="0"/>
              </a:rPr>
              <a:t>Their Pharmacological Correction</a:t>
            </a:r>
            <a:endParaRPr lang="pl-PL" b="1" dirty="0">
              <a:solidFill>
                <a:schemeClr val="tx1">
                  <a:lumMod val="95000"/>
                  <a:lumOff val="5000"/>
                </a:schemeClr>
              </a:solidFill>
              <a:latin typeface="Cambria" panose="02040503050406030204" pitchFamily="18" charset="0"/>
              <a:ea typeface="Cambria" panose="02040503050406030204" pitchFamily="18" charset="0"/>
            </a:endParaRPr>
          </a:p>
          <a:p>
            <a:r>
              <a:rPr lang="pl-PL" b="1" dirty="0" err="1">
                <a:solidFill>
                  <a:schemeClr val="tx1">
                    <a:lumMod val="95000"/>
                    <a:lumOff val="5000"/>
                  </a:schemeClr>
                </a:solidFill>
                <a:latin typeface="Cambria" panose="02040503050406030204" pitchFamily="18" charset="0"/>
                <a:ea typeface="Cambria" panose="02040503050406030204" pitchFamily="18" charset="0"/>
              </a:rPr>
              <a:t>November</a:t>
            </a:r>
            <a:r>
              <a:rPr lang="pl-PL" b="1" dirty="0">
                <a:solidFill>
                  <a:schemeClr val="tx1">
                    <a:lumMod val="95000"/>
                    <a:lumOff val="5000"/>
                  </a:schemeClr>
                </a:solidFill>
                <a:latin typeface="Cambria" panose="02040503050406030204" pitchFamily="18" charset="0"/>
                <a:ea typeface="Cambria" panose="02040503050406030204" pitchFamily="18" charset="0"/>
              </a:rPr>
              <a:t> 17, 2022, </a:t>
            </a:r>
            <a:r>
              <a:rPr lang="pl-PL" b="1" dirty="0" err="1">
                <a:solidFill>
                  <a:schemeClr val="tx1">
                    <a:lumMod val="95000"/>
                    <a:lumOff val="5000"/>
                  </a:schemeClr>
                </a:solidFill>
                <a:latin typeface="Cambria" panose="02040503050406030204" pitchFamily="18" charset="0"/>
                <a:ea typeface="Cambria" panose="02040503050406030204" pitchFamily="18" charset="0"/>
              </a:rPr>
              <a:t>Kharkiv</a:t>
            </a:r>
            <a:endParaRPr lang="pl-PL" b="1" dirty="0">
              <a:solidFill>
                <a:schemeClr val="tx1">
                  <a:lumMod val="95000"/>
                  <a:lumOff val="5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405606252"/>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793</TotalTime>
  <Words>1910</Words>
  <Application>Microsoft Office PowerPoint</Application>
  <PresentationFormat>Panoramiczny</PresentationFormat>
  <Paragraphs>142</Paragraphs>
  <Slides>19</Slides>
  <Notes>0</Notes>
  <HiddenSlides>0</HiddenSlides>
  <MMClips>0</MMClips>
  <ScaleCrop>false</ScaleCrop>
  <HeadingPairs>
    <vt:vector size="6" baseType="variant">
      <vt:variant>
        <vt:lpstr>Używane czcionki</vt:lpstr>
      </vt:variant>
      <vt:variant>
        <vt:i4>5</vt:i4>
      </vt:variant>
      <vt:variant>
        <vt:lpstr>Motyw</vt:lpstr>
      </vt:variant>
      <vt:variant>
        <vt:i4>1</vt:i4>
      </vt:variant>
      <vt:variant>
        <vt:lpstr>Tytuły slajdów</vt:lpstr>
      </vt:variant>
      <vt:variant>
        <vt:i4>19</vt:i4>
      </vt:variant>
    </vt:vector>
  </HeadingPairs>
  <TitlesOfParts>
    <vt:vector size="25" baseType="lpstr">
      <vt:lpstr>Arial</vt:lpstr>
      <vt:lpstr>Calibri</vt:lpstr>
      <vt:lpstr>Calibri Light</vt:lpstr>
      <vt:lpstr>Cambria</vt:lpstr>
      <vt:lpstr>Times New Roman</vt:lpstr>
      <vt:lpstr>Motyw pakietu Office</vt:lpstr>
      <vt:lpstr>LIPID PEROXIDATION IN THE ERYTHROCYTES OF  RAINBOW TROUT (ONCORHYNCHUS MYKISS WALBAUM)  AFFECTED BY ULCERATIVE DERMAL NECROSIS  TREATED IN VITRO BY EXTRACTS DERIVED FROM ROOTS AND STALKS OF GREAT CELANDINE (CHELIDONIUM MAJUS L.)</vt:lpstr>
      <vt:lpstr>Background </vt:lpstr>
      <vt:lpstr>Background</vt:lpstr>
      <vt:lpstr>Background of the issue</vt:lpstr>
      <vt:lpstr>Purpose of the study </vt:lpstr>
      <vt:lpstr>Purpose of the study </vt:lpstr>
      <vt:lpstr>Research material</vt:lpstr>
      <vt:lpstr>Research material</vt:lpstr>
      <vt:lpstr>Research material</vt:lpstr>
      <vt:lpstr>Research methods</vt:lpstr>
      <vt:lpstr>Research methods</vt:lpstr>
      <vt:lpstr>Research methods</vt:lpstr>
      <vt:lpstr>Prezentacja programu PowerPoint</vt:lpstr>
      <vt:lpstr>Results</vt:lpstr>
      <vt:lpstr>Results</vt:lpstr>
      <vt:lpstr>Results</vt:lpstr>
      <vt:lpstr>Results</vt:lpstr>
      <vt:lpstr>Conclusions</vt:lpstr>
      <vt:lpstr>THANK YOU FOR  YOUR ATTENTION!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WŁAŚCIWOŚCI ANTYOKSYDACYJNE GLISTNIKA JASKÓŁCZE ZIELE CHELIDONIUM MAJUS L.</dc:title>
  <dc:creator>Nataniel Stefanowski</dc:creator>
  <cp:lastModifiedBy>Halyna Tkachenko</cp:lastModifiedBy>
  <cp:revision>42</cp:revision>
  <dcterms:created xsi:type="dcterms:W3CDTF">2022-10-01T12:13:29Z</dcterms:created>
  <dcterms:modified xsi:type="dcterms:W3CDTF">2022-11-14T20:31:03Z</dcterms:modified>
</cp:coreProperties>
</file>