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  <p:sldMasterId id="2147483662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embeddedFontLst>
    <p:embeddedFont>
      <p:font typeface="Helvetica Neue" panose="020B060402020202020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422" y="-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5317536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rgbClr val="2B2B2B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 title="Page Number Shape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4" name="Google Shape;14;p2" title="Verticle Rule Line"/>
          <p:cNvCxnSpPr/>
          <p:nvPr/>
        </p:nvCxnSpPr>
        <p:spPr>
          <a:xfrm>
            <a:off x="758952" y="1280160"/>
            <a:ext cx="0" cy="557784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1078992" y="1143000"/>
            <a:ext cx="6720840" cy="3730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7200"/>
              <a:buFont typeface="Arial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1078992" y="5010912"/>
            <a:ext cx="6720840" cy="704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2200"/>
              <a:buNone/>
              <a:defRPr sz="2200"/>
            </a:lvl1pPr>
            <a:lvl2pPr lvl="1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2000"/>
              <a:buNone/>
              <a:defRPr sz="2000"/>
            </a:lvl2pPr>
            <a:lvl3pPr lvl="2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 sz="1800"/>
            </a:lvl3pPr>
            <a:lvl4pPr lvl="3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600"/>
              <a:buNone/>
              <a:defRPr sz="1600"/>
            </a:lvl4pPr>
            <a:lvl5pPr lvl="4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dt" idx="10"/>
          </p:nvPr>
        </p:nvSpPr>
        <p:spPr>
          <a:xfrm>
            <a:off x="8286356" y="6007608"/>
            <a:ext cx="314364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ftr" idx="11"/>
          </p:nvPr>
        </p:nvSpPr>
        <p:spPr>
          <a:xfrm>
            <a:off x="1078991" y="6007608"/>
            <a:ext cx="672083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marR="0" lvl="0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0" marR="0" lvl="1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>
            <a:off x="5183188" y="758951"/>
            <a:ext cx="6245352" cy="4754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000"/>
              <a:buChar char="•"/>
              <a:defRPr sz="2000"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 sz="1800"/>
            </a:lvl2pPr>
            <a:lvl3pPr marL="1371600" lvl="2" indent="-3302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600"/>
              <a:buChar char="•"/>
              <a:defRPr sz="1600"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 sz="1400"/>
            </a:lvl4pPr>
            <a:lvl5pPr marL="2286000" lvl="4" indent="-3175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400"/>
              <a:buChar char="•"/>
              <a:defRPr sz="14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2"/>
          </p:nvPr>
        </p:nvSpPr>
        <p:spPr>
          <a:xfrm>
            <a:off x="758953" y="3815080"/>
            <a:ext cx="3831336" cy="1698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4" name="Google Shape;84;p12"/>
          <p:cNvSpPr txBox="1">
            <a:spLocks noGrp="1"/>
          </p:cNvSpPr>
          <p:nvPr>
            <p:ph type="title"/>
          </p:nvPr>
        </p:nvSpPr>
        <p:spPr>
          <a:xfrm>
            <a:off x="758952" y="758952"/>
            <a:ext cx="3831336" cy="293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>
            <a:spLocks noGrp="1"/>
          </p:cNvSpPr>
          <p:nvPr>
            <p:ph type="pic" idx="2"/>
          </p:nvPr>
        </p:nvSpPr>
        <p:spPr>
          <a:xfrm>
            <a:off x="5183188" y="758951"/>
            <a:ext cx="6245352" cy="4754881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3"/>
          <p:cNvSpPr txBox="1">
            <a:spLocks noGrp="1"/>
          </p:cNvSpPr>
          <p:nvPr>
            <p:ph type="body" idx="1"/>
          </p:nvPr>
        </p:nvSpPr>
        <p:spPr>
          <a:xfrm>
            <a:off x="758952" y="3794760"/>
            <a:ext cx="3831336" cy="1719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/>
          </p:nvPr>
        </p:nvSpPr>
        <p:spPr>
          <a:xfrm>
            <a:off x="758952" y="758952"/>
            <a:ext cx="3831336" cy="2926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body" idx="1"/>
          </p:nvPr>
        </p:nvSpPr>
        <p:spPr>
          <a:xfrm rot="5400000">
            <a:off x="5929884" y="13716"/>
            <a:ext cx="4754880" cy="6245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marL="2286000" lvl="4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>
            <a:spLocks noGrp="1"/>
          </p:cNvSpPr>
          <p:nvPr>
            <p:ph type="title"/>
          </p:nvPr>
        </p:nvSpPr>
        <p:spPr>
          <a:xfrm rot="5400000">
            <a:off x="7459770" y="1774724"/>
            <a:ext cx="4986002" cy="2954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5"/>
          <p:cNvSpPr txBox="1">
            <a:spLocks noGrp="1"/>
          </p:cNvSpPr>
          <p:nvPr>
            <p:ph type="body" idx="1"/>
          </p:nvPr>
        </p:nvSpPr>
        <p:spPr>
          <a:xfrm rot="5400000">
            <a:off x="1969744" y="-451840"/>
            <a:ext cx="4986002" cy="7407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marL="2286000" lvl="4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5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5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body" idx="1"/>
          </p:nvPr>
        </p:nvSpPr>
        <p:spPr>
          <a:xfrm>
            <a:off x="5184648" y="758952"/>
            <a:ext cx="6245352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800"/>
              <a:buChar char="•"/>
              <a:defRPr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800"/>
              <a:buChar char="•"/>
              <a:defRPr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4pPr>
            <a:lvl5pPr marL="2286000" lvl="4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763051" y="2414016"/>
            <a:ext cx="10666949" cy="3099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758952" y="1389888"/>
            <a:ext cx="10671048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 i="1">
                <a:solidFill>
                  <a:srgbClr val="262626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1"/>
          </p:nvPr>
        </p:nvSpPr>
        <p:spPr>
          <a:xfrm>
            <a:off x="5184648" y="758952"/>
            <a:ext cx="6245352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marL="2286000" lvl="4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5184648" y="758952"/>
            <a:ext cx="6245352" cy="224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marL="2286000" lvl="4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5184647" y="3273551"/>
            <a:ext cx="6245351" cy="224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marL="2286000" lvl="4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rgbClr val="2B2B2B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 title="Page Number Shape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54" name="Google Shape;54;p8" title="Verticle Rule Line"/>
          <p:cNvCxnSpPr/>
          <p:nvPr/>
        </p:nvCxnSpPr>
        <p:spPr>
          <a:xfrm>
            <a:off x="758952" y="1280160"/>
            <a:ext cx="0" cy="557784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5" name="Google Shape;55;p8"/>
          <p:cNvSpPr txBox="1">
            <a:spLocks noGrp="1"/>
          </p:cNvSpPr>
          <p:nvPr>
            <p:ph type="ctrTitle"/>
          </p:nvPr>
        </p:nvSpPr>
        <p:spPr>
          <a:xfrm>
            <a:off x="1078992" y="1143000"/>
            <a:ext cx="6720840" cy="3730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7200"/>
              <a:buFont typeface="Arial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subTitle" idx="1"/>
          </p:nvPr>
        </p:nvSpPr>
        <p:spPr>
          <a:xfrm>
            <a:off x="1078992" y="5010912"/>
            <a:ext cx="6720840" cy="704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2200"/>
              <a:buNone/>
              <a:defRPr sz="2200"/>
            </a:lvl1pPr>
            <a:lvl2pPr lvl="1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2000"/>
              <a:buNone/>
              <a:defRPr sz="2000"/>
            </a:lvl2pPr>
            <a:lvl3pPr lvl="2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 sz="1800"/>
            </a:lvl3pPr>
            <a:lvl4pPr lvl="3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600"/>
              <a:buNone/>
              <a:defRPr sz="1600"/>
            </a:lvl4pPr>
            <a:lvl5pPr lvl="4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dt" idx="10"/>
          </p:nvPr>
        </p:nvSpPr>
        <p:spPr>
          <a:xfrm>
            <a:off x="8286356" y="6007608"/>
            <a:ext cx="314364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ftr" idx="11"/>
          </p:nvPr>
        </p:nvSpPr>
        <p:spPr>
          <a:xfrm>
            <a:off x="1078991" y="6007608"/>
            <a:ext cx="672083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marR="0" lvl="0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0" marR="0" lvl="1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ctr">
              <a:spcBef>
                <a:spcPts val="0"/>
              </a:spcBef>
              <a:buNone/>
              <a:defRPr sz="9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body" idx="1"/>
          </p:nvPr>
        </p:nvSpPr>
        <p:spPr>
          <a:xfrm>
            <a:off x="5184648" y="758952"/>
            <a:ext cx="6245352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200"/>
              <a:buNone/>
              <a:defRPr sz="2200" b="0" i="1"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2"/>
          </p:nvPr>
        </p:nvSpPr>
        <p:spPr>
          <a:xfrm>
            <a:off x="5190323" y="1377198"/>
            <a:ext cx="6239675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marL="2286000" lvl="4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3"/>
          </p:nvPr>
        </p:nvSpPr>
        <p:spPr>
          <a:xfrm>
            <a:off x="5184647" y="3319548"/>
            <a:ext cx="6245351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200"/>
              <a:buNone/>
              <a:defRPr sz="2200" b="0" i="1"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4"/>
          </p:nvPr>
        </p:nvSpPr>
        <p:spPr>
          <a:xfrm>
            <a:off x="5184646" y="3932372"/>
            <a:ext cx="6245352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1pPr>
            <a:lvl2pPr marL="914400" lvl="1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3pPr>
            <a:lvl4pPr marL="1828800" lvl="3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marL="2286000" lvl="4" indent="-3429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0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 title="Page Number Shape"/>
          <p:cNvSpPr/>
          <p:nvPr/>
        </p:nvSpPr>
        <p:spPr>
          <a:xfrm>
            <a:off x="11784011" y="5778801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6000"/>
              <a:buFont typeface="Arial"/>
              <a:buNone/>
              <a:defRPr sz="6000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5184648" y="758952"/>
            <a:ext cx="6245352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FEFEFE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marR="0" lvl="1" indent="-228600" algn="l" rtl="0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800"/>
              <a:buFont typeface="Arial"/>
              <a:buNone/>
              <a:defRPr sz="1800" b="0" i="1" u="none" strike="noStrike" cap="none">
                <a:solidFill>
                  <a:srgbClr val="FEFEFE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FEFEFE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marR="0" lvl="3" indent="-228600" algn="l" rtl="0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400"/>
              <a:buFont typeface="Arial"/>
              <a:buNone/>
              <a:defRPr sz="1400" b="0" i="1" u="none" strike="noStrike" cap="none">
                <a:solidFill>
                  <a:srgbClr val="FEFEFE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marR="0" lvl="4" indent="-317500" algn="l" rtl="0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FEFEFE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FEFEFE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rgbClr val="FEFEFE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rgbClr val="FEFEFE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900" b="1" u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0" marR="0" lvl="1" indent="0" algn="ctr" rtl="0">
              <a:spcBef>
                <a:spcPts val="0"/>
              </a:spcBef>
              <a:buNone/>
              <a:defRPr sz="900" b="1" u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ctr" rtl="0">
              <a:spcBef>
                <a:spcPts val="0"/>
              </a:spcBef>
              <a:buNone/>
              <a:defRPr sz="900" b="1" u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ctr" rtl="0">
              <a:spcBef>
                <a:spcPts val="0"/>
              </a:spcBef>
              <a:buNone/>
              <a:defRPr sz="900" b="1" u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ctr" rtl="0">
              <a:spcBef>
                <a:spcPts val="0"/>
              </a:spcBef>
              <a:buNone/>
              <a:defRPr sz="900" b="1" u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ctr" rtl="0">
              <a:spcBef>
                <a:spcPts val="0"/>
              </a:spcBef>
              <a:buNone/>
              <a:defRPr sz="900" b="1" u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ctr" rtl="0">
              <a:spcBef>
                <a:spcPts val="0"/>
              </a:spcBef>
              <a:buNone/>
              <a:defRPr sz="900" b="1" u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ctr" rtl="0">
              <a:spcBef>
                <a:spcPts val="0"/>
              </a:spcBef>
              <a:buNone/>
              <a:defRPr sz="900" b="1" u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ctr" rtl="0">
              <a:spcBef>
                <a:spcPts val="0"/>
              </a:spcBef>
              <a:buNone/>
              <a:defRPr sz="900" b="1" u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 title="Page Number Shape"/>
          <p:cNvSpPr/>
          <p:nvPr/>
        </p:nvSpPr>
        <p:spPr>
          <a:xfrm>
            <a:off x="11784011" y="5778801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6000"/>
              <a:buFont typeface="Arial"/>
              <a:buNone/>
              <a:defRPr sz="6000" b="0" i="1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5184648" y="758952"/>
            <a:ext cx="6245352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marR="0" lvl="1" indent="-228600" algn="l" rtl="0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"/>
              <a:buNone/>
              <a:defRPr sz="1800" b="0" i="1" u="none" strike="noStrike" cap="none">
                <a:solidFill>
                  <a:srgbClr val="262626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marR="0" lvl="3" indent="-228600" algn="l" rtl="0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Arial"/>
              <a:buNone/>
              <a:defRPr sz="1400" b="0" i="1" u="none" strike="noStrike" cap="none">
                <a:solidFill>
                  <a:srgbClr val="262626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marR="0" lvl="4" indent="-317500" algn="l" rtl="0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rgbClr val="262626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rgbClr val="262626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900" b="1" u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0" marR="0" lvl="1" indent="0" algn="ctr" rtl="0">
              <a:spcBef>
                <a:spcPts val="0"/>
              </a:spcBef>
              <a:buNone/>
              <a:defRPr sz="900" b="1" u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ctr" rtl="0">
              <a:spcBef>
                <a:spcPts val="0"/>
              </a:spcBef>
              <a:buNone/>
              <a:defRPr sz="900" b="1" u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ctr" rtl="0">
              <a:spcBef>
                <a:spcPts val="0"/>
              </a:spcBef>
              <a:buNone/>
              <a:defRPr sz="900" b="1" u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ctr" rtl="0">
              <a:spcBef>
                <a:spcPts val="0"/>
              </a:spcBef>
              <a:buNone/>
              <a:defRPr sz="900" b="1" u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ctr" rtl="0">
              <a:spcBef>
                <a:spcPts val="0"/>
              </a:spcBef>
              <a:buNone/>
              <a:defRPr sz="900" b="1" u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ctr" rtl="0">
              <a:spcBef>
                <a:spcPts val="0"/>
              </a:spcBef>
              <a:buNone/>
              <a:defRPr sz="900" b="1" u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ctr" rtl="0">
              <a:spcBef>
                <a:spcPts val="0"/>
              </a:spcBef>
              <a:buNone/>
              <a:defRPr sz="900" b="1" u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ctr" rtl="0">
              <a:spcBef>
                <a:spcPts val="0"/>
              </a:spcBef>
              <a:buNone/>
              <a:defRPr sz="900" b="1" u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2B2B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B2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09" name="Google Shape;109;p16" descr="Et bilde som inneholder nesledyr, nær&#10;&#10;Automatisk generert beskrivelse"/>
          <p:cNvPicPr preferRelativeResize="0"/>
          <p:nvPr/>
        </p:nvPicPr>
        <p:blipFill rotWithShape="1">
          <a:blip r:embed="rId3">
            <a:alphaModFix/>
          </a:blip>
          <a:srcRect b="11765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6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30000">
                <a:srgbClr val="000000"/>
              </a:gs>
              <a:gs pos="100000">
                <a:srgbClr val="000000">
                  <a:alpha val="0"/>
                </a:srgbClr>
              </a:gs>
            </a:gsLst>
            <a:lin ang="2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1" name="Google Shape;111;p16"/>
          <p:cNvSpPr txBox="1">
            <a:spLocks noGrp="1"/>
          </p:cNvSpPr>
          <p:nvPr>
            <p:ph type="ctrTitle"/>
          </p:nvPr>
        </p:nvSpPr>
        <p:spPr>
          <a:xfrm>
            <a:off x="1078992" y="1135602"/>
            <a:ext cx="9052560" cy="3546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Helvetica Neue"/>
              <a:buNone/>
            </a:pPr>
            <a:r>
              <a:rPr lang="en-US" sz="4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СТАН ЛЕГЕНЕВОЇ ТКАНИНИ</a:t>
            </a:r>
            <a:r>
              <a:rPr lang="en-US" sz="4400" b="1">
                <a:latin typeface="Helvetica Neue"/>
                <a:ea typeface="Helvetica Neue"/>
                <a:cs typeface="Helvetica Neue"/>
                <a:sym typeface="Helvetica Neue"/>
              </a:rPr>
              <a:t/>
            </a:r>
            <a:br>
              <a:rPr lang="en-US" sz="4400" b="1"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4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ПРИ COVID-19</a:t>
            </a:r>
            <a:endParaRPr sz="4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6100"/>
              <a:buFont typeface="Arial"/>
              <a:buNone/>
            </a:pPr>
            <a:endParaRPr sz="6100">
              <a:solidFill>
                <a:srgbClr val="FFFFFF"/>
              </a:solidFill>
            </a:endParaRPr>
          </a:p>
        </p:txBody>
      </p:sp>
      <p:sp>
        <p:nvSpPr>
          <p:cNvPr id="112" name="Google Shape;112;p16"/>
          <p:cNvSpPr txBox="1">
            <a:spLocks noGrp="1"/>
          </p:cNvSpPr>
          <p:nvPr>
            <p:ph type="subTitle" idx="1"/>
          </p:nvPr>
        </p:nvSpPr>
        <p:spPr>
          <a:xfrm>
            <a:off x="1130778" y="4263707"/>
            <a:ext cx="4036678" cy="5265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solidFill>
                  <a:schemeClr val="dk1"/>
                </a:solidFill>
              </a:rPr>
              <a:t>Єгорова Еваліна Сергіївна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EFEFE"/>
              </a:buClr>
              <a:buSzPts val="2200"/>
              <a:buNone/>
            </a:pPr>
            <a:endParaRPr>
              <a:solidFill>
                <a:srgbClr val="FFFFFF"/>
              </a:solidFill>
            </a:endParaRPr>
          </a:p>
        </p:txBody>
      </p:sp>
      <p:cxnSp>
        <p:nvCxnSpPr>
          <p:cNvPr id="113" name="Google Shape;113;p16"/>
          <p:cNvCxnSpPr/>
          <p:nvPr/>
        </p:nvCxnSpPr>
        <p:spPr>
          <a:xfrm>
            <a:off x="758952" y="1143293"/>
            <a:ext cx="0" cy="5714707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4" name="Google Shape;114;p16"/>
          <p:cNvSpPr/>
          <p:nvPr/>
        </p:nvSpPr>
        <p:spPr>
          <a:xfrm>
            <a:off x="11784011" y="1143293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5" name="Google Shape;115;p16"/>
          <p:cNvSpPr txBox="1"/>
          <p:nvPr/>
        </p:nvSpPr>
        <p:spPr>
          <a:xfrm>
            <a:off x="1035727" y="2663301"/>
            <a:ext cx="5533747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FEFEF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(за результатами летального випадку)</a:t>
            </a:r>
            <a:endParaRPr sz="2100">
              <a:solidFill>
                <a:srgbClr val="FEFEF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16" name="Google Shape;116;p16"/>
          <p:cNvCxnSpPr/>
          <p:nvPr/>
        </p:nvCxnSpPr>
        <p:spPr>
          <a:xfrm>
            <a:off x="1081596" y="4111101"/>
            <a:ext cx="4924146" cy="11836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7" name="Google Shape;117;p16"/>
          <p:cNvSpPr txBox="1"/>
          <p:nvPr/>
        </p:nvSpPr>
        <p:spPr>
          <a:xfrm>
            <a:off x="5600330" y="6243961"/>
            <a:ext cx="182732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18 травня 2023 р.</a:t>
            </a:r>
            <a:endParaRPr sz="16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8" name="Google Shape;118;p16"/>
          <p:cNvSpPr txBox="1"/>
          <p:nvPr/>
        </p:nvSpPr>
        <p:spPr>
          <a:xfrm>
            <a:off x="1083431" y="4896981"/>
            <a:ext cx="9052560" cy="704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Шемет Ярослав Анатолійович</a:t>
            </a: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Зябліцев Денис Сергійович</a:t>
            </a: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5"/>
          <p:cNvSpPr txBox="1">
            <a:spLocks noGrp="1"/>
          </p:cNvSpPr>
          <p:nvPr>
            <p:ph type="title"/>
          </p:nvPr>
        </p:nvSpPr>
        <p:spPr>
          <a:xfrm>
            <a:off x="7313632" y="396447"/>
            <a:ext cx="4585937" cy="5302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2400" b="1" i="0"/>
              <a:t>Тканина легені. Репрезентативні результати імуногістохімічного дослідження на CD68 (a, c, d) та CD163 (b).</a:t>
            </a:r>
            <a:br>
              <a:rPr lang="en-US" sz="2400" b="1" i="0"/>
            </a:br>
            <a:endParaRPr sz="2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2400" i="0"/>
              <a:t>a,b – велика кількість імунопозитивних макрофагів в ділянках клітинних інфільтратів; ×100;</a:t>
            </a:r>
            <a:endParaRPr sz="2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2400" i="0"/>
              <a:t>c – великі CD68+ макрофаги в просторі альвеол, дрібні позитивні клітини в міжальвеолярних перетинках; злущені альвеолярні макрофаги в просторі альвеол; ×400;</a:t>
            </a:r>
            <a:endParaRPr sz="2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2400" i="0"/>
              <a:t>d – гігантські одиничні CD68+ макрофаги в просторі альвеол; ×400.</a:t>
            </a:r>
            <a:endParaRPr sz="2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/>
              <a:t/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endParaRPr/>
          </a:p>
        </p:txBody>
      </p:sp>
      <p:pic>
        <p:nvPicPr>
          <p:cNvPr id="216" name="Google Shape;216;p25" descr="Et bilde som inneholder tekst, fliser&#10;&#10;Automatisk generert beskrivelse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5858" t="7559" r="10533" b="3320"/>
          <a:stretch/>
        </p:blipFill>
        <p:spPr>
          <a:xfrm>
            <a:off x="361115" y="234884"/>
            <a:ext cx="6772208" cy="6158018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5"/>
          <p:cNvSpPr txBox="1"/>
          <p:nvPr/>
        </p:nvSpPr>
        <p:spPr>
          <a:xfrm>
            <a:off x="362504" y="6443707"/>
            <a:ext cx="122807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Малюнок 2</a:t>
            </a:r>
            <a:endParaRPr sz="1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/>
            </a:r>
            <a:b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6"/>
          <p:cNvSpPr txBox="1">
            <a:spLocks noGrp="1"/>
          </p:cNvSpPr>
          <p:nvPr>
            <p:ph type="title"/>
          </p:nvPr>
        </p:nvSpPr>
        <p:spPr>
          <a:xfrm>
            <a:off x="936505" y="2016622"/>
            <a:ext cx="3831336" cy="475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</a:pPr>
            <a:r>
              <a:rPr lang="en-US" sz="2000" i="0"/>
              <a:t>Також було проведено дослідження з використанням моноклонального антитіла проти ACE2. 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</a:pPr>
            <a:r>
              <a:rPr lang="en-US" sz="2000" i="0"/>
              <a:t>Відмічена повна відсутність імунопозитивного забарвлення (мал. 3а).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6000"/>
              <a:buFont typeface="Arial"/>
              <a:buNone/>
            </a:pPr>
            <a:r>
              <a:rPr lang="en-US"/>
              <a:t/>
            </a:r>
            <a:br>
              <a:rPr lang="en-US"/>
            </a:br>
            <a:endParaRPr/>
          </a:p>
        </p:txBody>
      </p:sp>
      <p:pic>
        <p:nvPicPr>
          <p:cNvPr id="223" name="Google Shape;223;p2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r="50308"/>
          <a:stretch/>
        </p:blipFill>
        <p:spPr>
          <a:xfrm>
            <a:off x="5844880" y="1016894"/>
            <a:ext cx="5625100" cy="4268589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6"/>
          <p:cNvSpPr txBox="1"/>
          <p:nvPr/>
        </p:nvSpPr>
        <p:spPr>
          <a:xfrm>
            <a:off x="10386873" y="5430174"/>
            <a:ext cx="128726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Малюнок 3а</a:t>
            </a: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7"/>
          <p:cNvSpPr txBox="1">
            <a:spLocks noGrp="1"/>
          </p:cNvSpPr>
          <p:nvPr>
            <p:ph type="title"/>
          </p:nvPr>
        </p:nvSpPr>
        <p:spPr>
          <a:xfrm>
            <a:off x="940605" y="697667"/>
            <a:ext cx="10666949" cy="3099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</a:pPr>
            <a:r>
              <a:rPr lang="en-US" sz="2000" i="0"/>
              <a:t>ІГХД з маркером апоптозу протеїном каспазою-3 показало нерівномірне позитивне забарвлення, та відмічалося в епітеліальних клітинах бронхіального епітелію, в частині альвеолоцитів, в клітинних інфільтратах, в макрофагах (рис. 4a), в частині клітин ендотелію судин (рис. 4b). </a:t>
            </a:r>
            <a:endParaRPr sz="2000"/>
          </a:p>
        </p:txBody>
      </p:sp>
      <p:sp>
        <p:nvSpPr>
          <p:cNvPr id="230" name="Google Shape;230;p27"/>
          <p:cNvSpPr txBox="1">
            <a:spLocks noGrp="1"/>
          </p:cNvSpPr>
          <p:nvPr>
            <p:ph type="body" idx="1"/>
          </p:nvPr>
        </p:nvSpPr>
        <p:spPr>
          <a:xfrm>
            <a:off x="943903" y="5606781"/>
            <a:ext cx="10671048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US" sz="1800" i="0"/>
              <a:t>Малюнок 4</a:t>
            </a:r>
            <a:endParaRPr/>
          </a:p>
        </p:txBody>
      </p:sp>
      <p:pic>
        <p:nvPicPr>
          <p:cNvPr id="231" name="Google Shape;231;p27" descr="Et bilde som inneholder tekst&#10;&#10;Automatisk generert beskrivelse"/>
          <p:cNvPicPr preferRelativeResize="0"/>
          <p:nvPr/>
        </p:nvPicPr>
        <p:blipFill rotWithShape="1">
          <a:blip r:embed="rId3">
            <a:alphaModFix/>
          </a:blip>
          <a:srcRect t="429" r="242" b="51073"/>
          <a:stretch/>
        </p:blipFill>
        <p:spPr>
          <a:xfrm>
            <a:off x="1006321" y="2181178"/>
            <a:ext cx="9661196" cy="3537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8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237" name="Google Shape;237;p28"/>
          <p:cNvCxnSpPr/>
          <p:nvPr/>
        </p:nvCxnSpPr>
        <p:spPr>
          <a:xfrm>
            <a:off x="758952" y="1280160"/>
            <a:ext cx="0" cy="557784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8" name="Google Shape;238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39" name="Google Shape;239;p28" descr="Et bilde som inneholder innendørs, plante&#10;&#10;Automatisk generert beskrivels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8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30000">
                <a:srgbClr val="000000"/>
              </a:gs>
              <a:gs pos="100000">
                <a:srgbClr val="000000">
                  <a:alpha val="0"/>
                </a:srgbClr>
              </a:gs>
            </a:gsLst>
            <a:lin ang="2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41" name="Google Shape;241;p28"/>
          <p:cNvSpPr txBox="1">
            <a:spLocks noGrp="1"/>
          </p:cNvSpPr>
          <p:nvPr>
            <p:ph type="title"/>
          </p:nvPr>
        </p:nvSpPr>
        <p:spPr>
          <a:xfrm>
            <a:off x="1907575" y="1757039"/>
            <a:ext cx="9052560" cy="3546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 sz="3600" b="1" i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Висновок</a:t>
            </a:r>
            <a:endParaRPr sz="3600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7200"/>
              <a:buFont typeface="Arial"/>
              <a:buNone/>
            </a:pPr>
            <a:endParaRPr sz="7200">
              <a:solidFill>
                <a:srgbClr val="FFFFFF"/>
              </a:solidFill>
            </a:endParaRPr>
          </a:p>
        </p:txBody>
      </p:sp>
      <p:sp>
        <p:nvSpPr>
          <p:cNvPr id="242" name="Google Shape;242;p28"/>
          <p:cNvSpPr txBox="1">
            <a:spLocks noGrp="1"/>
          </p:cNvSpPr>
          <p:nvPr>
            <p:ph type="body" idx="1"/>
          </p:nvPr>
        </p:nvSpPr>
        <p:spPr>
          <a:xfrm>
            <a:off x="1078992" y="5010912"/>
            <a:ext cx="9052560" cy="704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None/>
            </a:pPr>
            <a:endParaRPr sz="2200">
              <a:solidFill>
                <a:srgbClr val="FFFFFF"/>
              </a:solidFill>
            </a:endParaRPr>
          </a:p>
        </p:txBody>
      </p:sp>
      <p:cxnSp>
        <p:nvCxnSpPr>
          <p:cNvPr id="243" name="Google Shape;243;p28"/>
          <p:cNvCxnSpPr/>
          <p:nvPr/>
        </p:nvCxnSpPr>
        <p:spPr>
          <a:xfrm>
            <a:off x="758952" y="1143293"/>
            <a:ext cx="0" cy="5714707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4" name="Google Shape;244;p28"/>
          <p:cNvSpPr/>
          <p:nvPr/>
        </p:nvSpPr>
        <p:spPr>
          <a:xfrm>
            <a:off x="11784011" y="1143293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9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250" name="Google Shape;250;p29"/>
          <p:cNvCxnSpPr/>
          <p:nvPr/>
        </p:nvCxnSpPr>
        <p:spPr>
          <a:xfrm>
            <a:off x="758952" y="1280160"/>
            <a:ext cx="0" cy="557784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1" name="Google Shape;251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52" name="Google Shape;252;p29" descr="Et bilde som inneholder skilpadde&#10;&#10;Automatisk generert beskrivels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29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30000">
                <a:srgbClr val="000000"/>
              </a:gs>
              <a:gs pos="100000">
                <a:srgbClr val="000000">
                  <a:alpha val="0"/>
                </a:srgbClr>
              </a:gs>
            </a:gsLst>
            <a:lin ang="2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54" name="Google Shape;254;p29"/>
          <p:cNvSpPr txBox="1">
            <a:spLocks noGrp="1"/>
          </p:cNvSpPr>
          <p:nvPr>
            <p:ph type="title"/>
          </p:nvPr>
        </p:nvSpPr>
        <p:spPr>
          <a:xfrm>
            <a:off x="1078992" y="1054223"/>
            <a:ext cx="8889803" cy="3546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 b="1" i="0">
                <a:solidFill>
                  <a:srgbClr val="FFFFFF"/>
                </a:solidFill>
              </a:rPr>
              <a:t>Таким чином, морфологічні дослідження легень показали наявність гострої ексудативно-геморагічної пневмонії з формуванням у альвеолах гіалінових мембран, вогнищеву організацію фібрину, склероз строми, стаз та тромбоутворення у судинах. </a:t>
            </a:r>
            <a:r>
              <a:rPr lang="en-US" sz="2400" b="1" i="0"/>
              <a:t/>
            </a:r>
            <a:br>
              <a:rPr lang="en-US" sz="2400" b="1" i="0"/>
            </a:br>
            <a:endParaRPr sz="2400" b="1" i="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 b="1" i="0">
                <a:solidFill>
                  <a:srgbClr val="FFFFFF"/>
                </a:solidFill>
              </a:rPr>
              <a:t>Ознаки важкої дихальної недостатності були спричинені заповненням повітряних просторів легень 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 b="1" i="0">
                <a:solidFill>
                  <a:srgbClr val="FFFFFF"/>
                </a:solidFill>
              </a:rPr>
              <a:t>ексудатом, злущеним епітелієм  і запальними клітинами. 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 b="1" i="0">
                <a:solidFill>
                  <a:srgbClr val="FFFFFF"/>
                </a:solidFill>
              </a:rPr>
              <a:t>Іншою причиною дихальної недостатності можна вважати фіброзно-проліферативне 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 b="1" i="0">
                <a:solidFill>
                  <a:srgbClr val="FFFFFF"/>
                </a:solidFill>
              </a:rPr>
              <a:t>ремоделювання легеневої паренхіми, що обумовлювало </a:t>
            </a:r>
            <a:br>
              <a:rPr lang="en-US" sz="2400" b="1" i="0">
                <a:solidFill>
                  <a:srgbClr val="FFFFFF"/>
                </a:solidFill>
              </a:rPr>
            </a:br>
            <a:r>
              <a:rPr lang="en-US" sz="2400" b="1" i="0">
                <a:solidFill>
                  <a:srgbClr val="FFFFFF"/>
                </a:solidFill>
              </a:rPr>
              <a:t>необхідність застосування штучної вентиляції.</a:t>
            </a:r>
            <a:r>
              <a:rPr lang="en-US" sz="2400" b="1" i="0"/>
              <a:t/>
            </a:r>
            <a:br>
              <a:rPr lang="en-US" sz="2400" b="1" i="0"/>
            </a:br>
            <a:endParaRPr sz="1800">
              <a:solidFill>
                <a:srgbClr val="FFFFFF"/>
              </a:solidFill>
            </a:endParaRPr>
          </a:p>
        </p:txBody>
      </p:sp>
      <p:cxnSp>
        <p:nvCxnSpPr>
          <p:cNvPr id="255" name="Google Shape;255;p29"/>
          <p:cNvCxnSpPr/>
          <p:nvPr/>
        </p:nvCxnSpPr>
        <p:spPr>
          <a:xfrm>
            <a:off x="758952" y="1143293"/>
            <a:ext cx="0" cy="5714707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6" name="Google Shape;256;p29"/>
          <p:cNvSpPr/>
          <p:nvPr/>
        </p:nvSpPr>
        <p:spPr>
          <a:xfrm>
            <a:off x="11784011" y="1143293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0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262" name="Google Shape;262;p30"/>
          <p:cNvCxnSpPr/>
          <p:nvPr/>
        </p:nvCxnSpPr>
        <p:spPr>
          <a:xfrm>
            <a:off x="758952" y="1280160"/>
            <a:ext cx="0" cy="557784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3" name="Google Shape;263;p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64" name="Google Shape;264;p30" descr="Et bilde som inneholder nesledyr, polypp&#10;&#10;Automatisk generert beskrivelse"/>
          <p:cNvPicPr preferRelativeResize="0"/>
          <p:nvPr/>
        </p:nvPicPr>
        <p:blipFill rotWithShape="1">
          <a:blip r:embed="rId3">
            <a:alphaModFix/>
          </a:blip>
          <a:srcRect l="11999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0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30000">
                <a:srgbClr val="000000"/>
              </a:gs>
              <a:gs pos="100000">
                <a:srgbClr val="000000">
                  <a:alpha val="0"/>
                </a:srgbClr>
              </a:gs>
            </a:gsLst>
            <a:lin ang="2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6" name="Google Shape;266;p30"/>
          <p:cNvSpPr txBox="1">
            <a:spLocks noGrp="1"/>
          </p:cNvSpPr>
          <p:nvPr>
            <p:ph type="title"/>
          </p:nvPr>
        </p:nvSpPr>
        <p:spPr>
          <a:xfrm>
            <a:off x="1034604" y="1438923"/>
            <a:ext cx="9052560" cy="3546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rPr lang="en-US" sz="2000" b="1">
                <a:solidFill>
                  <a:srgbClr val="FFFFFF"/>
                </a:solidFill>
              </a:rPr>
              <a:t>Важливе місце має активація CD68+/CD163+ макрофагів. У просторі альвеол скупчувалися гігантськи злущені альвеолярні макрофагі, тоді як у міжальвеолярних 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rPr lang="en-US" sz="2000" b="1">
                <a:solidFill>
                  <a:srgbClr val="FFFFFF"/>
                </a:solidFill>
              </a:rPr>
              <a:t>перетинках і клітинних інфільтратах виявлялися чисельні поліморфні, переважно дрібни клітини. 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rPr lang="en-US" sz="2000" b="1">
                <a:solidFill>
                  <a:srgbClr val="FFFFFF"/>
                </a:solidFill>
              </a:rPr>
              <a:t>При цьому експресії АСЕ2 у легеневій тканині  виявлено не було.</a:t>
            </a:r>
            <a:r>
              <a:rPr lang="en-US" sz="2000" b="1"/>
              <a:t/>
            </a:r>
            <a:br>
              <a:rPr lang="en-US" sz="2000" b="1"/>
            </a:br>
            <a:endParaRPr sz="2000" b="1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rPr lang="en-US" sz="2000" b="1">
                <a:solidFill>
                  <a:srgbClr val="FFFFFF"/>
                </a:solidFill>
              </a:rPr>
              <a:t>     Наше клінічне дослідження виявило позитивне забарвлення на каспазу-3 при важкій формі COVID-19, яке відмічалося в епітеліальних клітинах бронхіального епітелію і частині альвеолоцитів, в макрофагах клітинних інфільтратів, а також у клітинах ендотелію судин.  Значну активацію каспази-3 у ендотелії судин можна пояснити з одного боку безпосередньою дією S1-субодиниці SARS-CoV2. З іншого боку, значна активація апоптозу при коронавірусній іфекції, дозволяє вважати його неспецифічним результатом гіперімунного легеневого запалення</a:t>
            </a:r>
            <a:r>
              <a:rPr lang="en-US" sz="1800">
                <a:solidFill>
                  <a:srgbClr val="FFFFFF"/>
                </a:solidFill>
              </a:rPr>
              <a:t>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1800"/>
              <a:t/>
            </a:r>
            <a:br>
              <a:rPr lang="en-US" sz="1800"/>
            </a:br>
            <a:endParaRPr sz="18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endParaRPr sz="1800">
              <a:solidFill>
                <a:srgbClr val="FFFFFF"/>
              </a:solidFill>
            </a:endParaRPr>
          </a:p>
        </p:txBody>
      </p:sp>
      <p:sp>
        <p:nvSpPr>
          <p:cNvPr id="267" name="Google Shape;267;p30"/>
          <p:cNvSpPr txBox="1">
            <a:spLocks noGrp="1"/>
          </p:cNvSpPr>
          <p:nvPr>
            <p:ph type="body" idx="1"/>
          </p:nvPr>
        </p:nvSpPr>
        <p:spPr>
          <a:xfrm>
            <a:off x="1226953" y="320543"/>
            <a:ext cx="9052560" cy="704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None/>
            </a:pPr>
            <a:endParaRPr sz="2200">
              <a:solidFill>
                <a:srgbClr val="FFFFFF"/>
              </a:solidFill>
            </a:endParaRPr>
          </a:p>
        </p:txBody>
      </p:sp>
      <p:cxnSp>
        <p:nvCxnSpPr>
          <p:cNvPr id="268" name="Google Shape;268;p30"/>
          <p:cNvCxnSpPr/>
          <p:nvPr/>
        </p:nvCxnSpPr>
        <p:spPr>
          <a:xfrm>
            <a:off x="758952" y="1143293"/>
            <a:ext cx="0" cy="5714707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9" name="Google Shape;269;p30"/>
          <p:cNvSpPr/>
          <p:nvPr/>
        </p:nvSpPr>
        <p:spPr>
          <a:xfrm>
            <a:off x="11784011" y="1143293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275" name="Google Shape;275;p31"/>
          <p:cNvCxnSpPr/>
          <p:nvPr/>
        </p:nvCxnSpPr>
        <p:spPr>
          <a:xfrm>
            <a:off x="758952" y="1280160"/>
            <a:ext cx="0" cy="557784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6" name="Google Shape;276;p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77" name="Google Shape;277;p31" descr="Et bilde som inneholder kake, plante, dekorert, svømming&#10;&#10;Automatisk generert beskrivelse"/>
          <p:cNvPicPr preferRelativeResize="0"/>
          <p:nvPr/>
        </p:nvPicPr>
        <p:blipFill rotWithShape="1">
          <a:blip r:embed="rId3">
            <a:alphaModFix/>
          </a:blip>
          <a:srcRect r="19553" b="-1"/>
          <a:stretch/>
        </p:blipFill>
        <p:spPr>
          <a:xfrm>
            <a:off x="1" y="10"/>
            <a:ext cx="12191999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31"/>
          <p:cNvSpPr/>
          <p:nvPr/>
        </p:nvSpPr>
        <p:spPr>
          <a:xfrm rot="-5400000">
            <a:off x="1244600" y="-1244600"/>
            <a:ext cx="6858000" cy="9347200"/>
          </a:xfrm>
          <a:prstGeom prst="rect">
            <a:avLst/>
          </a:prstGeom>
          <a:gradFill>
            <a:gsLst>
              <a:gs pos="0">
                <a:schemeClr val="dk1"/>
              </a:gs>
              <a:gs pos="100000">
                <a:srgbClr val="000000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9" name="Google Shape;279;p31"/>
          <p:cNvSpPr txBox="1">
            <a:spLocks noGrp="1"/>
          </p:cNvSpPr>
          <p:nvPr>
            <p:ph type="title"/>
          </p:nvPr>
        </p:nvSpPr>
        <p:spPr>
          <a:xfrm>
            <a:off x="758952" y="1143000"/>
            <a:ext cx="4572000" cy="2984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</a:pPr>
            <a:r>
              <a:rPr lang="en-US">
                <a:solidFill>
                  <a:srgbClr val="FFFFFF"/>
                </a:solidFill>
              </a:rPr>
              <a:t>Дякую за увагу !</a:t>
            </a:r>
            <a:endParaRPr/>
          </a:p>
        </p:txBody>
      </p:sp>
      <p:sp>
        <p:nvSpPr>
          <p:cNvPr id="280" name="Google Shape;280;p31"/>
          <p:cNvSpPr txBox="1">
            <a:spLocks noGrp="1"/>
          </p:cNvSpPr>
          <p:nvPr>
            <p:ph type="body" idx="1"/>
          </p:nvPr>
        </p:nvSpPr>
        <p:spPr>
          <a:xfrm>
            <a:off x="758952" y="4452109"/>
            <a:ext cx="4571999" cy="1318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None/>
            </a:pPr>
            <a:endParaRPr sz="2200">
              <a:solidFill>
                <a:srgbClr val="FFFFFF"/>
              </a:solidFill>
            </a:endParaRPr>
          </a:p>
        </p:txBody>
      </p:sp>
      <p:cxnSp>
        <p:nvCxnSpPr>
          <p:cNvPr id="281" name="Google Shape;281;p31"/>
          <p:cNvCxnSpPr/>
          <p:nvPr/>
        </p:nvCxnSpPr>
        <p:spPr>
          <a:xfrm rot="10800000">
            <a:off x="758952" y="4291242"/>
            <a:ext cx="45720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82" name="Google Shape;282;p31"/>
          <p:cNvSpPr/>
          <p:nvPr/>
        </p:nvSpPr>
        <p:spPr>
          <a:xfrm>
            <a:off x="11784011" y="5788152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7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24" name="Google Shape;124;p17" descr="Et bilde som inneholder person, rom&#10;&#10;Automatisk generert beskrivelse"/>
          <p:cNvPicPr preferRelativeResize="0"/>
          <p:nvPr/>
        </p:nvPicPr>
        <p:blipFill rotWithShape="1">
          <a:blip r:embed="rId3">
            <a:alphaModFix amt="40000"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dk2">
              <a:alpha val="6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26" name="Google Shape;126;p17"/>
          <p:cNvSpPr txBox="1">
            <a:spLocks noGrp="1"/>
          </p:cNvSpPr>
          <p:nvPr>
            <p:ph type="title"/>
          </p:nvPr>
        </p:nvSpPr>
        <p:spPr>
          <a:xfrm>
            <a:off x="263352" y="3185491"/>
            <a:ext cx="4321453" cy="4312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5100"/>
              <a:buFont typeface="Arial"/>
              <a:buNone/>
            </a:pPr>
            <a:r>
              <a:rPr lang="en-US" sz="5100" i="0" dirty="0" err="1"/>
              <a:t>Актуальність</a:t>
            </a:r>
            <a:endParaRPr sz="510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5100"/>
              <a:buFont typeface="Arial"/>
              <a:buNone/>
            </a:pPr>
            <a:r>
              <a:rPr lang="en-US" sz="5100" dirty="0"/>
              <a:t/>
            </a:r>
            <a:br>
              <a:rPr lang="en-US" sz="5100" dirty="0"/>
            </a:br>
            <a:endParaRPr sz="5100" dirty="0"/>
          </a:p>
        </p:txBody>
      </p:sp>
      <p:cxnSp>
        <p:nvCxnSpPr>
          <p:cNvPr id="127" name="Google Shape;127;p17"/>
          <p:cNvCxnSpPr/>
          <p:nvPr/>
        </p:nvCxnSpPr>
        <p:spPr>
          <a:xfrm>
            <a:off x="4912021" y="1143293"/>
            <a:ext cx="0" cy="5714707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8" name="Google Shape;128;p17"/>
          <p:cNvSpPr txBox="1">
            <a:spLocks noGrp="1"/>
          </p:cNvSpPr>
          <p:nvPr>
            <p:ph type="body" idx="1"/>
          </p:nvPr>
        </p:nvSpPr>
        <p:spPr>
          <a:xfrm>
            <a:off x="5243956" y="2703074"/>
            <a:ext cx="5418561" cy="233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900"/>
              <a:buNone/>
            </a:pPr>
            <a:r>
              <a:rPr lang="en-US" sz="1900"/>
              <a:t>Станом на 04 січня 2023 року у світі було зареєстровано понад 655,6 мільйонів випадків COVID-19 і понад 6,6 мільйонів смертей. </a:t>
            </a:r>
            <a:endParaRPr sz="1900"/>
          </a:p>
          <a:p>
            <a:pPr marL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EFEFE"/>
              </a:buClr>
              <a:buSzPts val="1900"/>
              <a:buNone/>
            </a:pPr>
            <a:endParaRPr sz="1900"/>
          </a:p>
          <a:p>
            <a:pPr marL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EFEFE"/>
              </a:buClr>
              <a:buSzPts val="1900"/>
              <a:buNone/>
            </a:pPr>
            <a:r>
              <a:rPr lang="en-US" sz="1900"/>
              <a:t>Від  SARS-CoV-2  найбільшого ураження зазнають легені. </a:t>
            </a:r>
            <a:endParaRPr sz="1900"/>
          </a:p>
        </p:txBody>
      </p:sp>
      <p:sp>
        <p:nvSpPr>
          <p:cNvPr id="129" name="Google Shape;129;p17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35" name="Google Shape;135;p18"/>
          <p:cNvCxnSpPr/>
          <p:nvPr/>
        </p:nvCxnSpPr>
        <p:spPr>
          <a:xfrm>
            <a:off x="758952" y="1280160"/>
            <a:ext cx="0" cy="557784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6" name="Google Shape;136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37" name="Google Shape;137;p18" descr="Et bilde som inneholder person, innendørs, hånd&#10;&#10;Automatisk generert beskrivelse"/>
          <p:cNvPicPr preferRelativeResize="0"/>
          <p:nvPr/>
        </p:nvPicPr>
        <p:blipFill rotWithShape="1">
          <a:blip r:embed="rId3">
            <a:alphaModFix/>
          </a:blip>
          <a:srcRect l="145" r="145"/>
          <a:stretch/>
        </p:blipFill>
        <p:spPr>
          <a:xfrm>
            <a:off x="799010" y="10"/>
            <a:ext cx="12191980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8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30000">
                <a:srgbClr val="000000"/>
              </a:gs>
              <a:gs pos="100000">
                <a:srgbClr val="000000">
                  <a:alpha val="0"/>
                </a:srgbClr>
              </a:gs>
            </a:gsLst>
            <a:lin ang="2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39" name="Google Shape;139;p18"/>
          <p:cNvSpPr txBox="1">
            <a:spLocks noGrp="1"/>
          </p:cNvSpPr>
          <p:nvPr>
            <p:ph type="title"/>
          </p:nvPr>
        </p:nvSpPr>
        <p:spPr>
          <a:xfrm>
            <a:off x="1281134" y="1141987"/>
            <a:ext cx="7983217" cy="2229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rPr lang="en-US" sz="2800" b="1" i="0" dirty="0" err="1">
                <a:solidFill>
                  <a:srgbClr val="FFFFFF"/>
                </a:solidFill>
              </a:rPr>
              <a:t>На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першій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стадії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формується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дифузне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ексудативнезапалення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по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типу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гострого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респіраторного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/>
              <a:t/>
            </a:r>
            <a:br>
              <a:rPr lang="en-US" sz="2800" b="1" i="0" dirty="0"/>
            </a:br>
            <a:r>
              <a:rPr lang="en-US" sz="2800" b="1" i="0" dirty="0" err="1">
                <a:solidFill>
                  <a:srgbClr val="FFFFFF"/>
                </a:solidFill>
              </a:rPr>
              <a:t>дистрес-синдрому</a:t>
            </a:r>
            <a:r>
              <a:rPr lang="en-US" sz="2800" b="1" i="0" dirty="0">
                <a:solidFill>
                  <a:srgbClr val="FFFFFF"/>
                </a:solidFill>
              </a:rPr>
              <a:t>, </a:t>
            </a:r>
            <a:r>
              <a:rPr lang="en-US" sz="2800" b="1" i="0" dirty="0" err="1">
                <a:solidFill>
                  <a:srgbClr val="FFFFFF"/>
                </a:solidFill>
              </a:rPr>
              <a:t>частота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якого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становить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/>
              <a:t/>
            </a:r>
            <a:br>
              <a:rPr lang="en-US" sz="2800" b="1" i="0" dirty="0"/>
            </a:br>
            <a:r>
              <a:rPr lang="en-US" sz="2800" b="1" i="0" dirty="0">
                <a:solidFill>
                  <a:srgbClr val="FFFFFF"/>
                </a:solidFill>
              </a:rPr>
              <a:t>15,6-31%, </a:t>
            </a:r>
            <a:r>
              <a:rPr lang="en-US" sz="2800" b="1" i="0" dirty="0" err="1">
                <a:solidFill>
                  <a:srgbClr val="FFFFFF"/>
                </a:solidFill>
              </a:rPr>
              <a:t>зі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смертністю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до</a:t>
            </a:r>
            <a:r>
              <a:rPr lang="en-US" sz="2800" b="1" i="0" dirty="0">
                <a:solidFill>
                  <a:srgbClr val="FFFFFF"/>
                </a:solidFill>
              </a:rPr>
              <a:t> 61,5%).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rPr lang="en-US" sz="2800" b="1" i="0" dirty="0">
                <a:solidFill>
                  <a:srgbClr val="FFFFFF"/>
                </a:solidFill>
              </a:rPr>
              <a:t>В </a:t>
            </a:r>
            <a:r>
              <a:rPr lang="en-US" sz="2800" b="1" i="0" dirty="0" err="1">
                <a:solidFill>
                  <a:srgbClr val="FFFFFF"/>
                </a:solidFill>
              </a:rPr>
              <a:t>подальшому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ексудативна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стадія</a:t>
            </a:r>
            <a:r>
              <a:rPr lang="en-US" sz="2800" b="1" i="0" dirty="0">
                <a:solidFill>
                  <a:srgbClr val="FFFFFF"/>
                </a:solidFill>
              </a:rPr>
              <a:t> </a:t>
            </a:r>
            <a:r>
              <a:rPr lang="en-US" sz="2800" b="1" i="0" dirty="0" err="1">
                <a:solidFill>
                  <a:srgbClr val="FFFFFF"/>
                </a:solidFill>
              </a:rPr>
              <a:t>переходить</a:t>
            </a:r>
            <a:r>
              <a:rPr lang="en-US" sz="2800" b="1" i="0" dirty="0">
                <a:solidFill>
                  <a:srgbClr val="FFFFFF"/>
                </a:solidFill>
              </a:rPr>
              <a:t> у </a:t>
            </a:r>
            <a:r>
              <a:rPr lang="en-US" sz="2800" b="1" i="0" dirty="0"/>
              <a:t/>
            </a:r>
            <a:br>
              <a:rPr lang="en-US" sz="2800" b="1" i="0" dirty="0"/>
            </a:br>
            <a:r>
              <a:rPr lang="en-US" sz="2800" b="1" i="0" dirty="0" err="1">
                <a:solidFill>
                  <a:srgbClr val="FFFFFF"/>
                </a:solidFill>
              </a:rPr>
              <a:t>проліферативну</a:t>
            </a:r>
            <a:r>
              <a:rPr lang="en-US" sz="2800" b="1" i="0" dirty="0">
                <a:solidFill>
                  <a:srgbClr val="FFFFFF"/>
                </a:solidFill>
              </a:rPr>
              <a:t> з </a:t>
            </a:r>
            <a:r>
              <a:rPr lang="en-US" sz="2800" b="1" i="0" dirty="0" err="1">
                <a:solidFill>
                  <a:srgbClr val="FFFFFF"/>
                </a:solidFill>
              </a:rPr>
              <a:t>виходом</a:t>
            </a:r>
            <a:r>
              <a:rPr lang="en-US" sz="2800" b="1" i="0" dirty="0">
                <a:solidFill>
                  <a:srgbClr val="FFFFFF"/>
                </a:solidFill>
              </a:rPr>
              <a:t> у </a:t>
            </a:r>
            <a:r>
              <a:rPr lang="en-US" sz="2800" b="1" i="0" dirty="0" err="1">
                <a:solidFill>
                  <a:srgbClr val="FFFFFF"/>
                </a:solidFill>
              </a:rPr>
              <a:t>фіброз</a:t>
            </a:r>
            <a:r>
              <a:rPr lang="en-US" sz="2800" b="1" i="0" dirty="0">
                <a:solidFill>
                  <a:srgbClr val="FFFFFF"/>
                </a:solidFill>
              </a:rPr>
              <a:t>.</a:t>
            </a:r>
            <a:endParaRPr sz="2800" b="1" dirty="0"/>
          </a:p>
        </p:txBody>
      </p:sp>
      <p:sp>
        <p:nvSpPr>
          <p:cNvPr id="140" name="Google Shape;140;p18"/>
          <p:cNvSpPr txBox="1">
            <a:spLocks noGrp="1"/>
          </p:cNvSpPr>
          <p:nvPr>
            <p:ph type="body" idx="1"/>
          </p:nvPr>
        </p:nvSpPr>
        <p:spPr>
          <a:xfrm>
            <a:off x="1078992" y="5010912"/>
            <a:ext cx="9052560" cy="704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None/>
            </a:pPr>
            <a:endParaRPr sz="1000" i="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000"/>
              <a:buNone/>
            </a:pPr>
            <a:endParaRPr sz="1000">
              <a:solidFill>
                <a:srgbClr val="FFFFFF"/>
              </a:solidFill>
            </a:endParaRPr>
          </a:p>
        </p:txBody>
      </p:sp>
      <p:cxnSp>
        <p:nvCxnSpPr>
          <p:cNvPr id="141" name="Google Shape;141;p18"/>
          <p:cNvCxnSpPr/>
          <p:nvPr/>
        </p:nvCxnSpPr>
        <p:spPr>
          <a:xfrm>
            <a:off x="758952" y="1143293"/>
            <a:ext cx="0" cy="5714707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2" name="Google Shape;142;p18"/>
          <p:cNvSpPr/>
          <p:nvPr/>
        </p:nvSpPr>
        <p:spPr>
          <a:xfrm>
            <a:off x="11784011" y="1143293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43" name="Google Shape;143;p18" descr="Et bilde som inneholder kjøtt&#10;&#10;Automatisk generert beskrivels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04214" y="3997834"/>
            <a:ext cx="2731118" cy="2158358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144" name="Google Shape;144;p18"/>
          <p:cNvSpPr txBox="1"/>
          <p:nvPr/>
        </p:nvSpPr>
        <p:spPr>
          <a:xfrm>
            <a:off x="1404566" y="6193345"/>
            <a:ext cx="148014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Пневмонія</a:t>
            </a:r>
            <a:endParaRPr sz="12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50" name="Google Shape;150;p19"/>
          <p:cNvCxnSpPr/>
          <p:nvPr/>
        </p:nvCxnSpPr>
        <p:spPr>
          <a:xfrm>
            <a:off x="758952" y="1280160"/>
            <a:ext cx="0" cy="557784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1" name="Google Shape;151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52" name="Google Shape;152;p19"/>
          <p:cNvSpPr txBox="1">
            <a:spLocks noGrp="1"/>
          </p:cNvSpPr>
          <p:nvPr>
            <p:ph type="title"/>
          </p:nvPr>
        </p:nvSpPr>
        <p:spPr>
          <a:xfrm>
            <a:off x="5437506" y="893935"/>
            <a:ext cx="5950734" cy="4330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Arial"/>
              <a:buNone/>
            </a:pPr>
            <a:r>
              <a:rPr lang="en-US" sz="2400" b="1" i="0"/>
              <a:t>Механізми розвитку легеневого пошкодження при COVID-19 не до кінця вивчені, адже ж без ретельного розуміння того, які саме запальні шляхи та типи клітин є ключовими у розвитку легеневого пошкодження не можливо розробити цільові напрямки патогенетичної терапії.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Arial"/>
              <a:buNone/>
            </a:pPr>
            <a:r>
              <a:rPr lang="en-US" sz="2400"/>
              <a:t/>
            </a:r>
            <a:br>
              <a:rPr lang="en-US" sz="2400"/>
            </a:br>
            <a:endParaRPr sz="2400"/>
          </a:p>
        </p:txBody>
      </p:sp>
      <p:pic>
        <p:nvPicPr>
          <p:cNvPr id="153" name="Google Shape;153;p19" descr="Et bilde som inneholder person, innendørs&#10;&#10;Automatisk generert beskrivelse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23314" r="31569" b="-1"/>
          <a:stretch/>
        </p:blipFill>
        <p:spPr>
          <a:xfrm>
            <a:off x="20" y="10"/>
            <a:ext cx="4635294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9"/>
          <p:cNvSpPr/>
          <p:nvPr/>
        </p:nvSpPr>
        <p:spPr>
          <a:xfrm>
            <a:off x="11784011" y="5788152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 txBox="1">
            <a:spLocks noGrp="1"/>
          </p:cNvSpPr>
          <p:nvPr>
            <p:ph type="body" idx="1"/>
          </p:nvPr>
        </p:nvSpPr>
        <p:spPr>
          <a:xfrm>
            <a:off x="5413988" y="1550544"/>
            <a:ext cx="5283756" cy="1116682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US" sz="1800"/>
              <a:t>ангіотензин I --&gt; неактивний ангіотензин 1-9 </a:t>
            </a:r>
            <a:endParaRPr/>
          </a:p>
          <a:p>
            <a:pPr marL="0" lvl="0" indent="0" algn="just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US" sz="1800"/>
              <a:t>ангіотензин ІІ --&gt; </a:t>
            </a:r>
            <a:r>
              <a:rPr lang="en-US" sz="1800" b="1"/>
              <a:t>ангіотензин 1-7</a:t>
            </a:r>
            <a:endParaRPr/>
          </a:p>
        </p:txBody>
      </p:sp>
      <p:pic>
        <p:nvPicPr>
          <p:cNvPr id="160" name="Google Shape;160;p20" descr="Et bilde som inneholder diagram&#10;&#10;Automatisk generert beskrivelse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 l="12673" r="10890"/>
          <a:stretch/>
        </p:blipFill>
        <p:spPr>
          <a:xfrm>
            <a:off x="910684" y="1549804"/>
            <a:ext cx="3835682" cy="4304337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0"/>
          <p:cNvSpPr txBox="1">
            <a:spLocks noGrp="1"/>
          </p:cNvSpPr>
          <p:nvPr>
            <p:ph type="title"/>
          </p:nvPr>
        </p:nvSpPr>
        <p:spPr>
          <a:xfrm>
            <a:off x="988292" y="618391"/>
            <a:ext cx="9483450" cy="937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3200" b="1" i="0"/>
              <a:t>Ангіотензин-перетворюючий фермент-2 (АСЕ2)</a:t>
            </a: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/>
              <a:t/>
            </a:r>
            <a:br>
              <a:rPr lang="en-US"/>
            </a:br>
            <a:endParaRPr/>
          </a:p>
        </p:txBody>
      </p:sp>
      <p:pic>
        <p:nvPicPr>
          <p:cNvPr id="162" name="Google Shape;162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09720" y="5128656"/>
            <a:ext cx="1578193" cy="123187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0"/>
          <p:cNvSpPr txBox="1"/>
          <p:nvPr/>
        </p:nvSpPr>
        <p:spPr>
          <a:xfrm>
            <a:off x="5274814" y="3180561"/>
            <a:ext cx="6303145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пригнічує інфільтрацію запальних клітин </a:t>
            </a: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вивільнення прозапальних цитокінів</a:t>
            </a: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покращує оксигенацію </a:t>
            </a: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знижує апоптоз альвеолярного епітелію </a:t>
            </a: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пригнічує проліферацію та міграцію фібробластів </a:t>
            </a: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64" name="Google Shape;164;p20" descr="Et bilde som inneholder mørk, natthimmel&#10;&#10;Automatisk generert beskrivels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5400000">
            <a:off x="9080860" y="2109554"/>
            <a:ext cx="1171973" cy="1169846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0"/>
          <p:cNvSpPr txBox="1"/>
          <p:nvPr/>
        </p:nvSpPr>
        <p:spPr>
          <a:xfrm>
            <a:off x="7893728" y="5208232"/>
            <a:ext cx="4424039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 одного боку,є прямою мішенню </a:t>
            </a:r>
            <a:endParaRPr sz="1800" b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 вторгнення коронавірусу,</a:t>
            </a:r>
            <a:endParaRPr sz="1800" b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 іншої - проявляє низку захиних </a:t>
            </a:r>
            <a:endParaRPr sz="1800" b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ефектів при запаленні</a:t>
            </a:r>
            <a:endParaRPr sz="18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1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71" name="Google Shape;171;p21" descr="Et bilde som inneholder blå, manet&#10;&#10;Automatisk generert beskrivelse"/>
          <p:cNvPicPr preferRelativeResize="0"/>
          <p:nvPr/>
        </p:nvPicPr>
        <p:blipFill rotWithShape="1">
          <a:blip r:embed="rId3">
            <a:alphaModFix amt="40000"/>
          </a:blip>
          <a:srcRect t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dk2">
              <a:alpha val="6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73" name="Google Shape;173;p21"/>
          <p:cNvSpPr txBox="1">
            <a:spLocks noGrp="1"/>
          </p:cNvSpPr>
          <p:nvPr>
            <p:ph type="title"/>
          </p:nvPr>
        </p:nvSpPr>
        <p:spPr>
          <a:xfrm>
            <a:off x="1054874" y="1008653"/>
            <a:ext cx="3505821" cy="5392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ct val="100000"/>
              <a:buFont typeface="Arial"/>
              <a:buNone/>
            </a:pPr>
            <a:endParaRPr sz="2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ct val="100000"/>
              <a:buFont typeface="Arial"/>
              <a:buNone/>
            </a:pPr>
            <a:endParaRPr sz="2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ct val="100000"/>
              <a:buFont typeface="Arial"/>
              <a:buNone/>
            </a:pPr>
            <a:r>
              <a:rPr lang="en-US" sz="2400" b="1" i="0"/>
              <a:t>Вирішальну роль у розвитку гострого ураження легень та пов’язаних з ним розладів, таких як ГРДС і фіброз, відіграє АПОПТОЗ. </a:t>
            </a:r>
            <a:endParaRPr sz="2400"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ct val="100000"/>
              <a:buFont typeface="Arial"/>
              <a:buNone/>
            </a:pPr>
            <a:endParaRPr sz="2400"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ct val="100000"/>
              <a:buFont typeface="Arial"/>
              <a:buNone/>
            </a:pPr>
            <a:r>
              <a:rPr lang="en-US" sz="2400" b="1" i="0"/>
              <a:t>А вплив на розвиток апоптозу вважається перспективним напрямком корекції при різних пошкодженнях легенів </a:t>
            </a:r>
            <a:endParaRPr sz="2400"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ct val="100000"/>
              <a:buFont typeface="Arial"/>
              <a:buNone/>
            </a:pPr>
            <a:r>
              <a:rPr lang="en-US" sz="2000"/>
              <a:t/>
            </a:r>
            <a:br>
              <a:rPr lang="en-US" sz="2000"/>
            </a:br>
            <a:endParaRPr sz="2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ct val="100000"/>
              <a:buFont typeface="Arial"/>
              <a:buNone/>
            </a:pPr>
            <a:endParaRPr sz="2000"/>
          </a:p>
        </p:txBody>
      </p:sp>
      <p:cxnSp>
        <p:nvCxnSpPr>
          <p:cNvPr id="174" name="Google Shape;174;p21"/>
          <p:cNvCxnSpPr/>
          <p:nvPr/>
        </p:nvCxnSpPr>
        <p:spPr>
          <a:xfrm>
            <a:off x="4912021" y="1143293"/>
            <a:ext cx="0" cy="5714707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75" name="Google Shape;175;p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 rot="-2220000">
            <a:off x="6044318" y="2301469"/>
            <a:ext cx="5222060" cy="4131366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1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77" name="Google Shape;177;p21"/>
          <p:cNvSpPr txBox="1"/>
          <p:nvPr/>
        </p:nvSpPr>
        <p:spPr>
          <a:xfrm>
            <a:off x="7985902" y="5720738"/>
            <a:ext cx="179033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апоптоз</a:t>
            </a:r>
            <a:endParaRPr/>
          </a:p>
        </p:txBody>
      </p:sp>
      <p:pic>
        <p:nvPicPr>
          <p:cNvPr id="178" name="Google Shape;178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68255" y="1083538"/>
            <a:ext cx="1716834" cy="136376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1"/>
          <p:cNvSpPr txBox="1"/>
          <p:nvPr/>
        </p:nvSpPr>
        <p:spPr>
          <a:xfrm>
            <a:off x="7985450" y="1368488"/>
            <a:ext cx="25503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Каспаза-3 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(маркер апоптозу)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2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85" name="Google Shape;185;p22"/>
          <p:cNvCxnSpPr/>
          <p:nvPr/>
        </p:nvCxnSpPr>
        <p:spPr>
          <a:xfrm>
            <a:off x="758952" y="1280160"/>
            <a:ext cx="0" cy="557784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87" name="Google Shape;187;p22" descr="Et bilde som inneholder vegg, innendørs, person, blå&#10;&#10;Automatisk generert beskrivelse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r="5332"/>
          <a:stretch/>
        </p:blipFill>
        <p:spPr>
          <a:xfrm>
            <a:off x="1" y="10"/>
            <a:ext cx="12191999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2"/>
          <p:cNvSpPr/>
          <p:nvPr/>
        </p:nvSpPr>
        <p:spPr>
          <a:xfrm rot="5400000">
            <a:off x="3960126" y="-1373875"/>
            <a:ext cx="6858000" cy="9605749"/>
          </a:xfrm>
          <a:prstGeom prst="rect">
            <a:avLst/>
          </a:prstGeom>
          <a:gradFill>
            <a:gsLst>
              <a:gs pos="0">
                <a:schemeClr val="dk1"/>
              </a:gs>
              <a:gs pos="100000">
                <a:srgbClr val="000000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89" name="Google Shape;189;p22"/>
          <p:cNvSpPr txBox="1">
            <a:spLocks noGrp="1"/>
          </p:cNvSpPr>
          <p:nvPr>
            <p:ph type="title"/>
          </p:nvPr>
        </p:nvSpPr>
        <p:spPr>
          <a:xfrm>
            <a:off x="6237207" y="1794029"/>
            <a:ext cx="5303520" cy="2984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FFFFFF"/>
                </a:solidFill>
              </a:rPr>
              <a:t>Метою даного дослідження є вивчення стану легеневих макрофагів, тканинну експресію АСЕ2 та каспази-3 при COVID-19 за результатами імуногістохімічного дослідження.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Arial"/>
              <a:buNone/>
            </a:pPr>
            <a:endParaRPr sz="24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Arial"/>
              <a:buNone/>
            </a:pPr>
            <a:endParaRPr sz="24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Arial"/>
              <a:buNone/>
            </a:pPr>
            <a:endParaRPr sz="2400">
              <a:solidFill>
                <a:srgbClr val="FFFFFF"/>
              </a:solidFill>
            </a:endParaRPr>
          </a:p>
        </p:txBody>
      </p:sp>
      <p:cxnSp>
        <p:nvCxnSpPr>
          <p:cNvPr id="190" name="Google Shape;190;p22"/>
          <p:cNvCxnSpPr/>
          <p:nvPr/>
        </p:nvCxnSpPr>
        <p:spPr>
          <a:xfrm rot="10800000">
            <a:off x="6238864" y="4291242"/>
            <a:ext cx="521208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1" name="Google Shape;191;p22"/>
          <p:cNvSpPr/>
          <p:nvPr/>
        </p:nvSpPr>
        <p:spPr>
          <a:xfrm>
            <a:off x="11784011" y="5788152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3"/>
          <p:cNvSpPr/>
          <p:nvPr/>
        </p:nvSpPr>
        <p:spPr>
          <a:xfrm>
            <a:off x="11784011" y="5783564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97" name="Google Shape;197;p23"/>
          <p:cNvCxnSpPr/>
          <p:nvPr/>
        </p:nvCxnSpPr>
        <p:spPr>
          <a:xfrm>
            <a:off x="758952" y="1280160"/>
            <a:ext cx="0" cy="557784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8" name="Google Shape;198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99" name="Google Shape;199;p23" descr="Et bilde som inneholder korallrev, flere, havbunn&#10;&#10;Automatisk generert beskrivelse"/>
          <p:cNvPicPr preferRelativeResize="0"/>
          <p:nvPr/>
        </p:nvPicPr>
        <p:blipFill rotWithShape="1">
          <a:blip r:embed="rId3">
            <a:alphaModFix amt="33000"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3"/>
          <p:cNvSpPr txBox="1">
            <a:spLocks noGrp="1"/>
          </p:cNvSpPr>
          <p:nvPr>
            <p:ph type="title"/>
          </p:nvPr>
        </p:nvSpPr>
        <p:spPr>
          <a:xfrm>
            <a:off x="1271341" y="1283563"/>
            <a:ext cx="9052560" cy="3546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2400" b="1" i="0"/>
              <a:t>Пацієнтка В., 47 років. </a:t>
            </a:r>
            <a:br>
              <a:rPr lang="en-US" sz="2400" b="1" i="0"/>
            </a:br>
            <a:r>
              <a:rPr lang="en-US" sz="2400" b="1" i="0"/>
              <a:t/>
            </a:r>
            <a:br>
              <a:rPr lang="en-US" sz="2400" b="1" i="0"/>
            </a:br>
            <a:r>
              <a:rPr lang="en-US" sz="2400" b="1" i="0" u="sng"/>
              <a:t>Діагноз:</a:t>
            </a:r>
            <a:r>
              <a:rPr lang="en-US" sz="2400" b="1" i="0"/>
              <a:t> вагітність ІІ, 33 тижні; поєднана прееклампсія важкого ступеня на фоні хронічної гіпертонії ІІ ст.; ожиріння ІV ст. На момент госпіталізації відмічено першіння в горлі, сухий кашель, температура 36,6оС. Сатурація кисню 87%.</a:t>
            </a:r>
            <a:br>
              <a:rPr lang="en-US" sz="2400" b="1" i="0"/>
            </a:br>
            <a:endParaRPr sz="2400" b="1" i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2400" b="1" i="0" u="sng"/>
              <a:t> Остаточний діагноз:</a:t>
            </a:r>
            <a:r>
              <a:rPr lang="en-US" sz="2400" b="1" i="0"/>
              <a:t> вірусно-бактеріальна двобічна нижньодольова пневмонія, ДН ІІ, поєднана прееклампсія важкого ступеня на фоні хронічної гіпертензії ІІ ст. На наступний день температура 35,0оС, сатурація кисню 65%, переведена на ШВЛ, після чого наступила смерть.</a:t>
            </a:r>
            <a:br>
              <a:rPr lang="en-US" sz="2400" b="1" i="0"/>
            </a:br>
            <a:endParaRPr sz="2400" b="1" i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2400" b="1" i="0"/>
              <a:t> Методом полімеразної ланцюгової реакції в крові виявлений коронавірус SARS-CoV-2.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1800"/>
              <a:t/>
            </a:r>
            <a:br>
              <a:rPr lang="en-US" sz="1800"/>
            </a:br>
            <a:endParaRPr sz="2400" b="1"/>
          </a:p>
        </p:txBody>
      </p:sp>
      <p:sp>
        <p:nvSpPr>
          <p:cNvPr id="201" name="Google Shape;201;p23"/>
          <p:cNvSpPr txBox="1">
            <a:spLocks noGrp="1"/>
          </p:cNvSpPr>
          <p:nvPr>
            <p:ph type="body" idx="1"/>
          </p:nvPr>
        </p:nvSpPr>
        <p:spPr>
          <a:xfrm>
            <a:off x="1197361" y="342738"/>
            <a:ext cx="9052560" cy="704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None/>
            </a:pPr>
            <a:r>
              <a:rPr lang="en-US" sz="2800" b="1" i="0"/>
              <a:t>Опис клінічного випадку</a:t>
            </a:r>
            <a:endParaRPr sz="2800"/>
          </a:p>
        </p:txBody>
      </p:sp>
      <p:cxnSp>
        <p:nvCxnSpPr>
          <p:cNvPr id="202" name="Google Shape;202;p23"/>
          <p:cNvCxnSpPr/>
          <p:nvPr/>
        </p:nvCxnSpPr>
        <p:spPr>
          <a:xfrm>
            <a:off x="758952" y="1143293"/>
            <a:ext cx="0" cy="5714707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3" name="Google Shape;203;p23"/>
          <p:cNvSpPr/>
          <p:nvPr/>
        </p:nvSpPr>
        <p:spPr>
          <a:xfrm>
            <a:off x="11784011" y="1143293"/>
            <a:ext cx="407988" cy="819150"/>
          </a:xfrm>
          <a:custGeom>
            <a:avLst/>
            <a:gdLst/>
            <a:ahLst/>
            <a:cxnLst/>
            <a:rect l="l" t="t" r="r" b="b"/>
            <a:pathLst>
              <a:path w="1799" h="3612" extrusionOk="0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4"/>
          <p:cNvSpPr txBox="1">
            <a:spLocks noGrp="1"/>
          </p:cNvSpPr>
          <p:nvPr>
            <p:ph type="title"/>
          </p:nvPr>
        </p:nvSpPr>
        <p:spPr>
          <a:xfrm>
            <a:off x="6840156" y="507419"/>
            <a:ext cx="5000228" cy="4814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2400" b="1" i="0"/>
              <a:t>Тканина легені </a:t>
            </a:r>
            <a:br>
              <a:rPr lang="en-US" sz="2400" b="1" i="0"/>
            </a:br>
            <a:r>
              <a:rPr lang="en-US" sz="2400" b="1" i="0"/>
              <a:t>(забарвлення гематоксиліном та еозином).</a:t>
            </a:r>
            <a:br>
              <a:rPr lang="en-US" sz="2400" b="1" i="0"/>
            </a:br>
            <a:r>
              <a:rPr lang="en-US" sz="2400" b="1" i="0"/>
              <a:t>Cерозно-геморагічна пневмонія</a:t>
            </a:r>
            <a:r>
              <a:rPr lang="en-US"/>
              <a:t/>
            </a:r>
            <a:br>
              <a:rPr lang="en-US"/>
            </a:br>
            <a:r>
              <a:rPr lang="en-US" sz="2200" i="0"/>
              <a:t>а – виражене повнокрів᾿я, крововиливи, десквамований епітелій у просторі альвеол, формування багатоядерних клітин; ×400;</a:t>
            </a:r>
            <a:endParaRPr sz="220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2200" i="0"/>
              <a:t>b – злущені альвеолярні макрофаги в просторі альвеол, лімфо-моноцитраний інфільтрат; ×400;</a:t>
            </a:r>
            <a:endParaRPr sz="220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2200" i="0"/>
              <a:t>c – повнокрів᾿я паренхіми, чисельні крововиливи, формування гіалінових мембран, стаз, тромбоз дрібних судин; ×100;</a:t>
            </a:r>
            <a:endParaRPr sz="220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z="2200" i="0"/>
              <a:t>d – стінка бронха, злущений епітелій, вогнищеве нашарування фібрину на поверхні, дисциркуляторні розлади, тромбоз судин; ×100</a:t>
            </a:r>
            <a:endParaRPr sz="2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/>
              <a:t/>
            </a:r>
            <a:br>
              <a:rPr lang="en-US"/>
            </a:br>
            <a:endParaRPr/>
          </a:p>
        </p:txBody>
      </p:sp>
      <p:pic>
        <p:nvPicPr>
          <p:cNvPr id="209" name="Google Shape;209;p24" descr="Et bilde som inneholder tekst, stoff&#10;&#10;Automatisk generert beskrivelse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7515" t="10675" r="11478" b="4947"/>
          <a:stretch/>
        </p:blipFill>
        <p:spPr>
          <a:xfrm>
            <a:off x="361115" y="448441"/>
            <a:ext cx="6387668" cy="5727597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4"/>
          <p:cNvSpPr txBox="1"/>
          <p:nvPr/>
        </p:nvSpPr>
        <p:spPr>
          <a:xfrm>
            <a:off x="362504" y="6258757"/>
            <a:ext cx="155359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Малюнок 1</a:t>
            </a: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/>
            </a:r>
            <a:b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eadlinesVTI">
  <a:themeElements>
    <a:clrScheme name="Headlines">
      <a:dk1>
        <a:srgbClr val="000000"/>
      </a:dk1>
      <a:lt1>
        <a:srgbClr val="FFFFFF"/>
      </a:lt1>
      <a:dk2>
        <a:srgbClr val="232C41"/>
      </a:dk2>
      <a:lt2>
        <a:srgbClr val="F6F4EF"/>
      </a:lt2>
      <a:accent1>
        <a:srgbClr val="439EB7"/>
      </a:accent1>
      <a:accent2>
        <a:srgbClr val="E20E65"/>
      </a:accent2>
      <a:accent3>
        <a:srgbClr val="F59324"/>
      </a:accent3>
      <a:accent4>
        <a:srgbClr val="5046B9"/>
      </a:accent4>
      <a:accent5>
        <a:srgbClr val="5CB678"/>
      </a:accent5>
      <a:accent6>
        <a:srgbClr val="9717F7"/>
      </a:accent6>
      <a:hlink>
        <a:srgbClr val="E80095"/>
      </a:hlink>
      <a:folHlink>
        <a:srgbClr val="8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eadlinesVTI">
  <a:themeElements>
    <a:clrScheme name="Headlines">
      <a:dk1>
        <a:srgbClr val="000000"/>
      </a:dk1>
      <a:lt1>
        <a:srgbClr val="FFFFFF"/>
      </a:lt1>
      <a:dk2>
        <a:srgbClr val="232C41"/>
      </a:dk2>
      <a:lt2>
        <a:srgbClr val="F6F4EF"/>
      </a:lt2>
      <a:accent1>
        <a:srgbClr val="439EB7"/>
      </a:accent1>
      <a:accent2>
        <a:srgbClr val="E20E65"/>
      </a:accent2>
      <a:accent3>
        <a:srgbClr val="F59324"/>
      </a:accent3>
      <a:accent4>
        <a:srgbClr val="5046B9"/>
      </a:accent4>
      <a:accent5>
        <a:srgbClr val="5CB678"/>
      </a:accent5>
      <a:accent6>
        <a:srgbClr val="9717F7"/>
      </a:accent6>
      <a:hlink>
        <a:srgbClr val="E80095"/>
      </a:hlink>
      <a:folHlink>
        <a:srgbClr val="8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Microsoft Office PowerPoint</Application>
  <PresentationFormat>Произвольный</PresentationFormat>
  <Paragraphs>77</Paragraphs>
  <Slides>16</Slides>
  <Notes>16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Helvetica Neue</vt:lpstr>
      <vt:lpstr>Avenir</vt:lpstr>
      <vt:lpstr>Courier New</vt:lpstr>
      <vt:lpstr>Times New Roman</vt:lpstr>
      <vt:lpstr>HeadlinesVTI</vt:lpstr>
      <vt:lpstr>HeadlinesVTI</vt:lpstr>
      <vt:lpstr>СТАН ЛЕГЕНЕВОЇ ТКАНИНИ ПРИ COVID-19 </vt:lpstr>
      <vt:lpstr>Актуальність  </vt:lpstr>
      <vt:lpstr>На першій стадії формується дифузне ексудативнезапалення по типу гострого респіраторного  дистрес-синдрому, частота якого становить  15,6-31%, зі смертністю до 61,5%). В подальшому ексудативна стадія переходить у  проліферативну з виходом у фіброз.</vt:lpstr>
      <vt:lpstr>Механізми розвитку легеневого пошкодження при COVID-19 не до кінця вивчені, адже ж без ретельного розуміння того, які саме запальні шляхи та типи клітин є ключовими у розвитку легеневого пошкодження не можливо розробити цільові напрямки патогенетичної терапії.  </vt:lpstr>
      <vt:lpstr>Ангіотензин-перетворюючий фермент-2 (АСЕ2)  </vt:lpstr>
      <vt:lpstr>  Вирішальну роль у розвитку гострого ураження легень та пов’язаних з ним розладів, таких як ГРДС і фіброз, відіграє АПОПТОЗ.   А вплив на розвиток апоптозу вважається перспективним напрямком корекції при різних пошкодженнях легенів    </vt:lpstr>
      <vt:lpstr>Метою даного дослідження є вивчення стану легеневих макрофагів, тканинну експресію АСЕ2 та каспази-3 при COVID-19 за результатами імуногістохімічного дослідження.   </vt:lpstr>
      <vt:lpstr>Пацієнтка В., 47 років.   Діагноз: вагітність ІІ, 33 тижні; поєднана прееклампсія важкого ступеня на фоні хронічної гіпертонії ІІ ст.; ожиріння ІV ст. На момент госпіталізації відмічено першіння в горлі, сухий кашель, температура 36,6оС. Сатурація кисню 87%.   Остаточний діагноз: вірусно-бактеріальна двобічна нижньодольова пневмонія, ДН ІІ, поєднана прееклампсія важкого ступеня на фоні хронічної гіпертензії ІІ ст. На наступний день температура 35,0оС, сатурація кисню 65%, переведена на ШВЛ, після чого наступила смерть.   Методом полімеразної ланцюгової реакції в крові виявлений коронавірус SARS-CoV-2.  </vt:lpstr>
      <vt:lpstr>Тканина легені  (забарвлення гематоксиліном та еозином). Cерозно-геморагічна пневмонія а – виражене повнокрів᾿я, крововиливи, десквамований епітелій у просторі альвеол, формування багатоядерних клітин; ×400; b – злущені альвеолярні макрофаги в просторі альвеол, лімфо-моноцитраний інфільтрат; ×400; c – повнокрів᾿я паренхіми, чисельні крововиливи, формування гіалінових мембран, стаз, тромбоз дрібних судин; ×100; d – стінка бронха, злущений епітелій, вогнищеве нашарування фібрину на поверхні, дисциркуляторні розлади, тромбоз судин; ×100  </vt:lpstr>
      <vt:lpstr>Тканина легені. Репрезентативні результати імуногістохімічного дослідження на CD68 (a, c, d) та CD163 (b).  a,b – велика кількість імунопозитивних макрофагів в ділянках клітинних інфільтратів; ×100; c – великі CD68+ макрофаги в просторі альвеол, дрібні позитивні клітини в міжальвеолярних перетинках; злущені альвеолярні макрофаги в просторі альвеол; ×400; d – гігантські одиничні CD68+ макрофаги в просторі альвеол; ×400.   </vt:lpstr>
      <vt:lpstr>Також було проведено дослідження з використанням моноклонального антитіла проти ACE2.  Відмічена повна відсутність імунопозитивного забарвлення (мал. 3а).  </vt:lpstr>
      <vt:lpstr>ІГХД з маркером апоптозу протеїном каспазою-3 показало нерівномірне позитивне забарвлення, та відмічалося в епітеліальних клітинах бронхіального епітелію, в частині альвеолоцитів, в клітинних інфільтратах, в макрофагах (рис. 4a), в частині клітин ендотелію судин (рис. 4b). </vt:lpstr>
      <vt:lpstr>Висновок </vt:lpstr>
      <vt:lpstr>Таким чином, морфологічні дослідження легень показали наявність гострої ексудативно-геморагічної пневмонії з формуванням у альвеолах гіалінових мембран, вогнищеву організацію фібрину, склероз строми, стаз та тромбоутворення у судинах.   Ознаки важкої дихальної недостатності були спричинені заповненням повітряних просторів легень  ексудатом, злущеним епітелієм  і запальними клітинами.  Іншою причиною дихальної недостатності можна вважати фіброзно-проліферативне  ремоделювання легеневої паренхіми, що обумовлювало  необхідність застосування штучної вентиляції. </vt:lpstr>
      <vt:lpstr>Важливе місце має активація CD68+/CD163+ макрофагів. У просторі альвеол скупчувалися гігантськи злущені альвеолярні макрофагі, тоді як у міжальвеолярних  перетинках і клітинних інфільтратах виявлялися чисельні поліморфні, переважно дрібни клітини.  При цьому експресії АСЕ2 у легеневій тканині  виявлено не було.       Наше клінічне дослідження виявило позитивне забарвлення на каспазу-3 при важкій формі COVID-19, яке відмічалося в епітеліальних клітинах бронхіального епітелію і частині альвеолоцитів, в макрофагах клітинних інфільтратів, а також у клітинах ендотелію судин.  Значну активацію каспази-3 у ендотелії судин можна пояснити з одного боку безпосередньою дією S1-субодиниці SARS-CoV2. З іншого боку, значна активація апоптозу при коронавірусній іфекції, дозволяє вважати його неспецифічним результатом гіперімунного легеневого запалення.   </vt:lpstr>
      <vt:lpstr>Дякую за увагу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 ЛЕГЕНЕВОЇ ТКАНИНИ ПРИ COVID-19</dc:title>
  <dc:creator>Сотр. хроноендокрино</dc:creator>
  <cp:lastModifiedBy>bondarenko</cp:lastModifiedBy>
  <cp:revision>2</cp:revision>
  <dcterms:modified xsi:type="dcterms:W3CDTF">2023-05-10T12:33:33Z</dcterms:modified>
</cp:coreProperties>
</file>