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lear Sans Bold" panose="020B0604020202020204" charset="0"/>
      <p:regular r:id="rId19"/>
    </p:embeddedFont>
    <p:embeddedFont>
      <p:font typeface="Clear Sans Regular" panose="020B0604020202020204" charset="0"/>
      <p:regular r:id="rId20"/>
    </p:embeddedFont>
    <p:embeddedFont>
      <p:font typeface="Clear Sans Regular Bold" panose="020B0604020202020204" charset="0"/>
      <p:regular r:id="rId21"/>
    </p:embeddedFont>
    <p:embeddedFont>
      <p:font typeface="Foda Display" panose="020B0604020202020204" charset="-78"/>
      <p:regular r:id="rId22"/>
    </p:embeddedFont>
    <p:embeddedFont>
      <p:font typeface="Open Sans Bold" panose="020B0806030504020204" pitchFamily="34" charset="0"/>
      <p:regular r:id="rId23"/>
      <p:bold r:id="rId24"/>
    </p:embeddedFont>
    <p:embeddedFont>
      <p:font typeface="Open Sans Extra Bold" panose="020B0604020202020204" charset="0"/>
      <p:regular r:id="rId25"/>
    </p:embeddedFont>
    <p:embeddedFont>
      <p:font typeface="Open Sans Light Bold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49223" y="2486491"/>
            <a:ext cx="13189553" cy="5097565"/>
            <a:chOff x="0" y="0"/>
            <a:chExt cx="11887135" cy="4594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87136" cy="4594200"/>
            </a:xfrm>
            <a:custGeom>
              <a:avLst/>
              <a:gdLst/>
              <a:ahLst/>
              <a:cxnLst/>
              <a:rect l="l" t="t" r="r" b="b"/>
              <a:pathLst>
                <a:path w="11887136" h="4594200">
                  <a:moveTo>
                    <a:pt x="0" y="0"/>
                  </a:moveTo>
                  <a:lnTo>
                    <a:pt x="0" y="4594200"/>
                  </a:lnTo>
                  <a:lnTo>
                    <a:pt x="11887136" y="4594200"/>
                  </a:lnTo>
                  <a:lnTo>
                    <a:pt x="11887136" y="0"/>
                  </a:lnTo>
                  <a:lnTo>
                    <a:pt x="0" y="0"/>
                  </a:lnTo>
                  <a:close/>
                  <a:moveTo>
                    <a:pt x="11826175" y="4533240"/>
                  </a:moveTo>
                  <a:lnTo>
                    <a:pt x="59690" y="4533240"/>
                  </a:lnTo>
                  <a:lnTo>
                    <a:pt x="59690" y="59690"/>
                  </a:lnTo>
                  <a:lnTo>
                    <a:pt x="11826175" y="59690"/>
                  </a:lnTo>
                  <a:lnTo>
                    <a:pt x="11826175" y="4533240"/>
                  </a:lnTo>
                  <a:close/>
                </a:path>
              </a:pathLst>
            </a:custGeom>
            <a:solidFill>
              <a:srgbClr val="F2EFEB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070260" y="3664853"/>
            <a:ext cx="12147480" cy="274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89"/>
              </a:lnSpc>
            </a:pPr>
            <a:r>
              <a:rPr lang="en-US" sz="4491" dirty="0">
                <a:solidFill>
                  <a:srgbClr val="F2EFEB"/>
                </a:solidFill>
                <a:latin typeface="Clear Sans Bold Bold"/>
              </a:rPr>
              <a:t>ВПЛИВ РОБОЧОГО МІСЦЯ НА ПОСТАВУ ТА УДОСКОНАЛЕННЯ НАВИЧОК ОРГАНІЗАЦІЇ НАВЧАЛЬНОГО МІСЦЯ ЗГІДНО САНІТАРНОГО ЗАКОНОДАВСТВА</a:t>
            </a:r>
          </a:p>
          <a:p>
            <a:pPr algn="ctr">
              <a:lnSpc>
                <a:spcPts val="120"/>
              </a:lnSpc>
            </a:pPr>
            <a:endParaRPr lang="en-US" sz="4491" dirty="0">
              <a:solidFill>
                <a:srgbClr val="F2EFEB"/>
              </a:solidFill>
              <a:latin typeface="Clear Sans Bold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833772" y="8006999"/>
            <a:ext cx="6620456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000" spc="330">
                <a:solidFill>
                  <a:srgbClr val="F2EFEB"/>
                </a:solidFill>
                <a:latin typeface="Clear Sans Regular"/>
              </a:rPr>
              <a:t>Медведєв Ігор Олександрович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833772" y="8944292"/>
            <a:ext cx="6620456" cy="4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2EFEB"/>
                </a:solidFill>
                <a:latin typeface="Open Sans Extra Bold"/>
              </a:rPr>
              <a:t> 18 травня 2023 р.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56481" y="714692"/>
            <a:ext cx="10775038" cy="941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F2EFEB"/>
                </a:solidFill>
                <a:latin typeface="Open Sans Extra Bold"/>
              </a:rPr>
              <a:t>ХАРКІВСЬКИЙ НАЦІОНАЛЬНИЙ МЕДИЧНИЙ УНІВЕРСИТЕТ</a:t>
            </a:r>
          </a:p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2EFEB"/>
                </a:solidFill>
                <a:latin typeface="Open Sans Extra Bold"/>
              </a:rPr>
              <a:t>КАФЕДРА ГІГІЄНИ ТА ЕКОЛОГІЇ №1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23042" y="2128579"/>
            <a:ext cx="14216870" cy="7741522"/>
            <a:chOff x="0" y="-38100"/>
            <a:chExt cx="18955827" cy="10322029"/>
          </a:xfrm>
        </p:grpSpPr>
        <p:sp>
          <p:nvSpPr>
            <p:cNvPr id="3" name="TextBox 3"/>
            <p:cNvSpPr txBox="1"/>
            <p:nvPr/>
          </p:nvSpPr>
          <p:spPr>
            <a:xfrm>
              <a:off x="11564744" y="8987716"/>
              <a:ext cx="7391083" cy="9930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23"/>
                </a:lnSpc>
              </a:pP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поза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лотоса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чи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інша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незручна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поза</a:t>
              </a:r>
              <a:endParaRPr lang="en-US" sz="2159" dirty="0">
                <a:solidFill>
                  <a:srgbClr val="000000"/>
                </a:solidFill>
                <a:latin typeface="Open Sans Extra Bold"/>
              </a:endParaRPr>
            </a:p>
            <a:p>
              <a:pPr algn="ctr">
                <a:lnSpc>
                  <a:spcPts val="3023"/>
                </a:lnSpc>
              </a:pP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75%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091627"/>
              <a:ext cx="3920665" cy="970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23"/>
                </a:lnSpc>
              </a:pPr>
              <a:r>
                <a:rPr lang="en-US" sz="2159">
                  <a:solidFill>
                    <a:srgbClr val="000000"/>
                  </a:solidFill>
                  <a:latin typeface="Open Sans Extra Bold"/>
                </a:rPr>
                <a:t>відповідно до норм</a:t>
              </a:r>
            </a:p>
            <a:p>
              <a:pPr algn="ctr">
                <a:lnSpc>
                  <a:spcPts val="3023"/>
                </a:lnSpc>
              </a:pPr>
              <a:r>
                <a:rPr lang="en-US" sz="2159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4978935" y="-38100"/>
              <a:ext cx="5163409" cy="9930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23"/>
                </a:lnSpc>
              </a:pP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фізіологічне</a:t>
              </a: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 </a:t>
              </a:r>
              <a:r>
                <a:rPr lang="en-US" sz="2159" dirty="0" err="1">
                  <a:solidFill>
                    <a:srgbClr val="000000"/>
                  </a:solidFill>
                  <a:latin typeface="Open Sans Extra Bold"/>
                </a:rPr>
                <a:t>положення</a:t>
              </a:r>
              <a:endParaRPr lang="en-US" sz="2159" dirty="0">
                <a:solidFill>
                  <a:srgbClr val="000000"/>
                </a:solidFill>
                <a:latin typeface="Open Sans Extra Bold"/>
              </a:endParaRPr>
            </a:p>
            <a:p>
              <a:pPr algn="ctr">
                <a:lnSpc>
                  <a:spcPts val="3023"/>
                </a:lnSpc>
              </a:pPr>
              <a:r>
                <a:rPr lang="en-US" sz="2159" dirty="0">
                  <a:solidFill>
                    <a:srgbClr val="000000"/>
                  </a:solidFill>
                  <a:latin typeface="Open Sans Extra Bold"/>
                </a:rPr>
                <a:t>5%</a:t>
              </a:r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3671582" y="1168748"/>
              <a:ext cx="9115181" cy="9115181"/>
              <a:chOff x="0" y="0"/>
              <a:chExt cx="2540000" cy="254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-24375" y="0"/>
                <a:ext cx="2666456" cy="2640919"/>
              </a:xfrm>
              <a:custGeom>
                <a:avLst/>
                <a:gdLst/>
                <a:ahLst/>
                <a:cxnLst/>
                <a:rect l="l" t="t" r="r" b="b"/>
                <a:pathLst>
                  <a:path w="2666456" h="2640919">
                    <a:moveTo>
                      <a:pt x="1294375" y="0"/>
                    </a:moveTo>
                    <a:cubicBezTo>
                      <a:pt x="1813826" y="0"/>
                      <a:pt x="2280914" y="316339"/>
                      <a:pt x="2473685" y="798696"/>
                    </a:cubicBezTo>
                    <a:cubicBezTo>
                      <a:pt x="2666456" y="1281054"/>
                      <a:pt x="2546046" y="1832182"/>
                      <a:pt x="2169672" y="2190193"/>
                    </a:cubicBezTo>
                    <a:cubicBezTo>
                      <a:pt x="1793297" y="2548204"/>
                      <a:pt x="1236839" y="2640919"/>
                      <a:pt x="764719" y="2424281"/>
                    </a:cubicBezTo>
                    <a:cubicBezTo>
                      <a:pt x="292599" y="2207643"/>
                      <a:pt x="0" y="1725328"/>
                      <a:pt x="25962" y="1206526"/>
                    </a:cubicBezTo>
                    <a:lnTo>
                      <a:pt x="1294375" y="127000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0" y="44053"/>
                <a:ext cx="1270000" cy="1225947"/>
              </a:xfrm>
              <a:custGeom>
                <a:avLst/>
                <a:gdLst/>
                <a:ahLst/>
                <a:cxnLst/>
                <a:rect l="l" t="t" r="r" b="b"/>
                <a:pathLst>
                  <a:path w="1270000" h="1225947">
                    <a:moveTo>
                      <a:pt x="0" y="1225947"/>
                    </a:moveTo>
                    <a:cubicBezTo>
                      <a:pt x="0" y="652252"/>
                      <a:pt x="384611" y="149791"/>
                      <a:pt x="938406" y="0"/>
                    </a:cubicBezTo>
                    <a:lnTo>
                      <a:pt x="1270000" y="1225947"/>
                    </a:lnTo>
                    <a:close/>
                  </a:path>
                </a:pathLst>
              </a:custGeom>
              <a:solidFill>
                <a:srgbClr val="41B8D5"/>
              </a:solidFill>
            </p:spPr>
          </p:sp>
          <p:sp>
            <p:nvSpPr>
              <p:cNvPr id="9" name="Freeform 9"/>
              <p:cNvSpPr/>
              <p:nvPr/>
            </p:nvSpPr>
            <p:spPr>
              <a:xfrm>
                <a:off x="877548" y="0"/>
                <a:ext cx="392452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392452" h="1270000">
                    <a:moveTo>
                      <a:pt x="0" y="62158"/>
                    </a:moveTo>
                    <a:cubicBezTo>
                      <a:pt x="126706" y="20989"/>
                      <a:pt x="259099" y="13"/>
                      <a:pt x="392325" y="0"/>
                    </a:cubicBezTo>
                    <a:lnTo>
                      <a:pt x="392452" y="1270000"/>
                    </a:lnTo>
                    <a:close/>
                  </a:path>
                </a:pathLst>
              </a:custGeom>
              <a:solidFill>
                <a:srgbClr val="2D8BBA"/>
              </a:solidFill>
            </p:spPr>
          </p:sp>
        </p:grpSp>
      </p:grpSp>
      <p:grpSp>
        <p:nvGrpSpPr>
          <p:cNvPr id="10" name="Group 10"/>
          <p:cNvGrpSpPr/>
          <p:nvPr/>
        </p:nvGrpSpPr>
        <p:grpSpPr>
          <a:xfrm>
            <a:off x="0" y="0"/>
            <a:ext cx="18288000" cy="1970322"/>
            <a:chOff x="0" y="0"/>
            <a:chExt cx="4816593" cy="51893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16592" cy="518933"/>
            </a:xfrm>
            <a:custGeom>
              <a:avLst/>
              <a:gdLst/>
              <a:ahLst/>
              <a:cxnLst/>
              <a:rect l="l" t="t" r="r" b="b"/>
              <a:pathLst>
                <a:path w="4816592" h="518933">
                  <a:moveTo>
                    <a:pt x="42333" y="0"/>
                  </a:moveTo>
                  <a:lnTo>
                    <a:pt x="4774259" y="0"/>
                  </a:lnTo>
                  <a:cubicBezTo>
                    <a:pt x="4785487" y="0"/>
                    <a:pt x="4796254" y="4460"/>
                    <a:pt x="4804193" y="12399"/>
                  </a:cubicBezTo>
                  <a:cubicBezTo>
                    <a:pt x="4812132" y="20338"/>
                    <a:pt x="4816592" y="31106"/>
                    <a:pt x="4816592" y="42333"/>
                  </a:cubicBezTo>
                  <a:lnTo>
                    <a:pt x="4816592" y="476599"/>
                  </a:lnTo>
                  <a:cubicBezTo>
                    <a:pt x="4816592" y="487827"/>
                    <a:pt x="4812132" y="498594"/>
                    <a:pt x="4804193" y="506533"/>
                  </a:cubicBezTo>
                  <a:cubicBezTo>
                    <a:pt x="4796254" y="514473"/>
                    <a:pt x="4785487" y="518933"/>
                    <a:pt x="4774259" y="518933"/>
                  </a:cubicBezTo>
                  <a:lnTo>
                    <a:pt x="42333" y="518933"/>
                  </a:lnTo>
                  <a:cubicBezTo>
                    <a:pt x="31106" y="518933"/>
                    <a:pt x="20338" y="514473"/>
                    <a:pt x="12399" y="506533"/>
                  </a:cubicBezTo>
                  <a:cubicBezTo>
                    <a:pt x="4460" y="498594"/>
                    <a:pt x="0" y="487827"/>
                    <a:pt x="0" y="476599"/>
                  </a:cubicBezTo>
                  <a:lnTo>
                    <a:pt x="0" y="42333"/>
                  </a:lnTo>
                  <a:cubicBezTo>
                    <a:pt x="0" y="31106"/>
                    <a:pt x="4460" y="20338"/>
                    <a:pt x="12399" y="12399"/>
                  </a:cubicBezTo>
                  <a:cubicBezTo>
                    <a:pt x="20338" y="4460"/>
                    <a:pt x="31106" y="0"/>
                    <a:pt x="42333" y="0"/>
                  </a:cubicBezTo>
                  <a:close/>
                </a:path>
              </a:pathLst>
            </a:custGeom>
            <a:solidFill>
              <a:srgbClr val="1C2120"/>
            </a:solidFill>
            <a:ln w="95250">
              <a:solidFill>
                <a:srgbClr val="000000"/>
              </a:solidFill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0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49314" y="6013628"/>
            <a:ext cx="1997548" cy="41148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8071028"/>
            <a:ext cx="4603189" cy="2830961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848088" y="596582"/>
            <a:ext cx="14591824" cy="778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>
                <a:solidFill>
                  <a:srgbClr val="FFFFFF"/>
                </a:solidFill>
                <a:latin typeface="Open Sans Extra Bold"/>
              </a:rPr>
              <a:t> Поза у якій перебуває людина під час роботи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64070" y="2862756"/>
            <a:ext cx="10559859" cy="6846403"/>
            <a:chOff x="0" y="0"/>
            <a:chExt cx="14079812" cy="912853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5159246" y="0"/>
              <a:ext cx="8561968" cy="8561968"/>
              <a:chOff x="0" y="0"/>
              <a:chExt cx="10287000" cy="102870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-6350" y="0"/>
                <a:ext cx="10299700" cy="10287000"/>
              </a:xfrm>
              <a:custGeom>
                <a:avLst/>
                <a:gdLst/>
                <a:ahLst/>
                <a:cxnLst/>
                <a:rect l="l" t="t" r="r" b="b"/>
                <a:pathLst>
                  <a:path w="10299700" h="10287000">
                    <a:moveTo>
                      <a:pt x="0" y="0"/>
                    </a:moveTo>
                    <a:lnTo>
                      <a:pt x="12700" y="0"/>
                    </a:lnTo>
                    <a:lnTo>
                      <a:pt x="12700" y="10287000"/>
                    </a:lnTo>
                    <a:lnTo>
                      <a:pt x="0" y="10287000"/>
                    </a:lnTo>
                    <a:close/>
                    <a:moveTo>
                      <a:pt x="2057400" y="0"/>
                    </a:moveTo>
                    <a:lnTo>
                      <a:pt x="2070100" y="0"/>
                    </a:lnTo>
                    <a:lnTo>
                      <a:pt x="2070100" y="10287000"/>
                    </a:lnTo>
                    <a:lnTo>
                      <a:pt x="2057400" y="10287000"/>
                    </a:lnTo>
                    <a:close/>
                    <a:moveTo>
                      <a:pt x="4114800" y="0"/>
                    </a:moveTo>
                    <a:lnTo>
                      <a:pt x="4127500" y="0"/>
                    </a:lnTo>
                    <a:lnTo>
                      <a:pt x="4127500" y="10287000"/>
                    </a:lnTo>
                    <a:lnTo>
                      <a:pt x="4114800" y="10287000"/>
                    </a:lnTo>
                    <a:close/>
                    <a:moveTo>
                      <a:pt x="6172200" y="0"/>
                    </a:moveTo>
                    <a:lnTo>
                      <a:pt x="6184900" y="0"/>
                    </a:lnTo>
                    <a:lnTo>
                      <a:pt x="6184900" y="10287000"/>
                    </a:lnTo>
                    <a:lnTo>
                      <a:pt x="6172200" y="10287000"/>
                    </a:lnTo>
                    <a:close/>
                    <a:moveTo>
                      <a:pt x="8229600" y="0"/>
                    </a:moveTo>
                    <a:lnTo>
                      <a:pt x="8242300" y="0"/>
                    </a:lnTo>
                    <a:lnTo>
                      <a:pt x="8242300" y="10287000"/>
                    </a:lnTo>
                    <a:lnTo>
                      <a:pt x="8229600" y="10287000"/>
                    </a:lnTo>
                    <a:close/>
                    <a:moveTo>
                      <a:pt x="10287000" y="0"/>
                    </a:moveTo>
                    <a:lnTo>
                      <a:pt x="10299700" y="0"/>
                    </a:lnTo>
                    <a:lnTo>
                      <a:pt x="10299700" y="10287000"/>
                    </a:lnTo>
                    <a:lnTo>
                      <a:pt x="10287000" y="102870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</p:grpSp>
        <p:sp>
          <p:nvSpPr>
            <p:cNvPr id="5" name="TextBox 5"/>
            <p:cNvSpPr txBox="1"/>
            <p:nvPr/>
          </p:nvSpPr>
          <p:spPr>
            <a:xfrm>
              <a:off x="4899745" y="8692993"/>
              <a:ext cx="519003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0%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6513041" y="8692993"/>
              <a:ext cx="717197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10%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225435" y="8692993"/>
              <a:ext cx="717197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9937828" y="8692993"/>
              <a:ext cx="717197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30%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650222" y="8692993"/>
              <a:ext cx="717197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40%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3362616" y="8692993"/>
              <a:ext cx="717197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50%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083148"/>
              <a:ext cx="4990121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Відчули дуже помітні болі 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307286" y="4044162"/>
              <a:ext cx="3682835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Незначні проблеми 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240" y="7005176"/>
              <a:ext cx="4862881" cy="435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796"/>
                </a:lnSpc>
              </a:pPr>
              <a:r>
                <a:rPr lang="en-US" sz="1997">
                  <a:solidFill>
                    <a:srgbClr val="000000"/>
                  </a:solidFill>
                  <a:latin typeface="Open Sans Extra Bold"/>
                </a:rPr>
                <a:t>Не мають ніяких проблем </a:t>
              </a:r>
            </a:p>
          </p:txBody>
        </p:sp>
        <p:grpSp>
          <p:nvGrpSpPr>
            <p:cNvPr id="14" name="Group 14"/>
            <p:cNvGrpSpPr>
              <a:grpSpLocks noChangeAspect="1"/>
            </p:cNvGrpSpPr>
            <p:nvPr/>
          </p:nvGrpSpPr>
          <p:grpSpPr>
            <a:xfrm>
              <a:off x="5159246" y="0"/>
              <a:ext cx="8567253" cy="8561968"/>
              <a:chOff x="0" y="0"/>
              <a:chExt cx="10293350" cy="102870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0293350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10293350" h="3171825">
                    <a:moveTo>
                      <a:pt x="0" y="0"/>
                    </a:moveTo>
                    <a:lnTo>
                      <a:pt x="10039604" y="0"/>
                    </a:lnTo>
                    <a:cubicBezTo>
                      <a:pt x="10179745" y="0"/>
                      <a:pt x="10293350" y="113606"/>
                      <a:pt x="10293350" y="253746"/>
                    </a:cubicBezTo>
                    <a:lnTo>
                      <a:pt x="10293350" y="2918079"/>
                    </a:lnTo>
                    <a:cubicBezTo>
                      <a:pt x="10293350" y="3058219"/>
                      <a:pt x="10179745" y="3171825"/>
                      <a:pt x="10039604" y="3171825"/>
                    </a:cubicBezTo>
                    <a:lnTo>
                      <a:pt x="0" y="3171825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16" name="Freeform 16"/>
              <p:cNvSpPr/>
              <p:nvPr/>
            </p:nvSpPr>
            <p:spPr>
              <a:xfrm>
                <a:off x="0" y="3557588"/>
                <a:ext cx="5149850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5149850" h="3171825">
                    <a:moveTo>
                      <a:pt x="0" y="0"/>
                    </a:moveTo>
                    <a:lnTo>
                      <a:pt x="4896104" y="0"/>
                    </a:lnTo>
                    <a:cubicBezTo>
                      <a:pt x="4963402" y="0"/>
                      <a:pt x="5027943" y="26734"/>
                      <a:pt x="5075529" y="74320"/>
                    </a:cubicBezTo>
                    <a:cubicBezTo>
                      <a:pt x="5123116" y="121907"/>
                      <a:pt x="5149850" y="186448"/>
                      <a:pt x="5149850" y="253746"/>
                    </a:cubicBezTo>
                    <a:lnTo>
                      <a:pt x="5149850" y="2918078"/>
                    </a:lnTo>
                    <a:cubicBezTo>
                      <a:pt x="5149850" y="2985376"/>
                      <a:pt x="5123116" y="3049917"/>
                      <a:pt x="5075529" y="3097504"/>
                    </a:cubicBezTo>
                    <a:cubicBezTo>
                      <a:pt x="5027943" y="3145090"/>
                      <a:pt x="4963402" y="3171824"/>
                      <a:pt x="4896104" y="3171824"/>
                    </a:cubicBezTo>
                    <a:lnTo>
                      <a:pt x="0" y="3171824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17" name="Freeform 17"/>
              <p:cNvSpPr/>
              <p:nvPr/>
            </p:nvSpPr>
            <p:spPr>
              <a:xfrm>
                <a:off x="0" y="7115175"/>
                <a:ext cx="5149850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5149850" h="3171825">
                    <a:moveTo>
                      <a:pt x="0" y="0"/>
                    </a:moveTo>
                    <a:lnTo>
                      <a:pt x="4896104" y="0"/>
                    </a:lnTo>
                    <a:cubicBezTo>
                      <a:pt x="5036244" y="0"/>
                      <a:pt x="5149850" y="113605"/>
                      <a:pt x="5149850" y="253746"/>
                    </a:cubicBezTo>
                    <a:lnTo>
                      <a:pt x="5149850" y="2918079"/>
                    </a:lnTo>
                    <a:cubicBezTo>
                      <a:pt x="5149850" y="3058220"/>
                      <a:pt x="5036244" y="3171825"/>
                      <a:pt x="4896104" y="3171825"/>
                    </a:cubicBezTo>
                    <a:lnTo>
                      <a:pt x="0" y="3171825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sp>
        <p:nvSpPr>
          <p:cNvPr id="18" name="AutoShape 18"/>
          <p:cNvSpPr/>
          <p:nvPr/>
        </p:nvSpPr>
        <p:spPr>
          <a:xfrm flipV="1">
            <a:off x="0" y="0"/>
            <a:ext cx="0" cy="1028700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-19050" y="10287000"/>
            <a:ext cx="18307050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9050" y="0"/>
            <a:ext cx="18268950" cy="1905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18288000" y="-19050"/>
            <a:ext cx="20" cy="1032510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30203" y="5901864"/>
            <a:ext cx="3291840" cy="4114800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5867406" y="380534"/>
            <a:ext cx="6102306" cy="15320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uk-UA" sz="8800" dirty="0">
                <a:solidFill>
                  <a:srgbClr val="000000"/>
                </a:solidFill>
                <a:latin typeface="Open Sans Light Bold"/>
              </a:rPr>
              <a:t>НАСЛІДКИ</a:t>
            </a:r>
            <a:endParaRPr lang="en-US" sz="8800" dirty="0">
              <a:solidFill>
                <a:srgbClr val="000000"/>
              </a:solidFill>
              <a:latin typeface="Open Sans Light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65798" y="7536155"/>
            <a:ext cx="2375730" cy="275084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2247" y="2884031"/>
            <a:ext cx="16343504" cy="6068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Представленим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дослідженням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ми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хочемо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привернути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увагу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суспільства, до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проблем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здоров'я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людини, що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викликані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війною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та як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наслідок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переходом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у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дистанційний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формат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Foda Display"/>
              </a:rPr>
              <a:t>роботи</a:t>
            </a:r>
            <a:r>
              <a:rPr lang="en-US" sz="3000" dirty="0">
                <a:solidFill>
                  <a:srgbClr val="000000"/>
                </a:solidFill>
                <a:latin typeface="Foda Display"/>
              </a:rPr>
              <a:t>. </a:t>
            </a:r>
          </a:p>
          <a:p>
            <a:pPr algn="ctr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Foda Display"/>
            </a:endParaRPr>
          </a:p>
          <a:p>
            <a:pPr algn="ctr">
              <a:lnSpc>
                <a:spcPts val="4060"/>
              </a:lnSpc>
            </a:pP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Постійна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дистанційна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робота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за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комп’ютером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викликає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серйозні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проблеми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з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поставою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у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студентської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спільноти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,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школярів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та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викладачів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, що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підтверджують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результати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опитування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.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Отже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,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ми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рекомендуємо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звернути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увагу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студентів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,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школярів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та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працівників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газулі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освіти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на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важливість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правильної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постави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.</a:t>
            </a:r>
          </a:p>
          <a:p>
            <a:pPr algn="ctr">
              <a:lnSpc>
                <a:spcPts val="4060"/>
              </a:lnSpc>
            </a:pPr>
            <a:endParaRPr lang="en-US" sz="2900" dirty="0">
              <a:solidFill>
                <a:srgbClr val="000000"/>
              </a:solidFill>
              <a:latin typeface="Foda Display"/>
            </a:endParaRPr>
          </a:p>
          <a:p>
            <a:pPr algn="ctr">
              <a:lnSpc>
                <a:spcPts val="4060"/>
              </a:lnSpc>
            </a:pP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Враховуючи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те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, що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постава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є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важливою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фізіологічною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потребою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людини,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дотримання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правил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сидіння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за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робочим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місцем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має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велике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Foda Display"/>
              </a:rPr>
              <a:t>значення</a:t>
            </a:r>
            <a:r>
              <a:rPr lang="en-US" sz="2900" dirty="0">
                <a:solidFill>
                  <a:srgbClr val="000000"/>
                </a:solidFill>
                <a:latin typeface="Foda Display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26063" y="455805"/>
            <a:ext cx="6035873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Open Sans Light Bold"/>
              </a:rPr>
              <a:t>Висновки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020550" y="5369317"/>
            <a:ext cx="5238750" cy="411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28700" y="787835"/>
            <a:ext cx="3628505" cy="41148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939064" y="4274503"/>
            <a:ext cx="10409873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Open Sans Light Bold"/>
              </a:rPr>
              <a:t>ДЯКУЮ ЗА УВАГУ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22991" y="1084867"/>
            <a:ext cx="9265919" cy="8173433"/>
            <a:chOff x="0" y="0"/>
            <a:chExt cx="9585617" cy="84554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585617" cy="8455437"/>
            </a:xfrm>
            <a:custGeom>
              <a:avLst/>
              <a:gdLst/>
              <a:ahLst/>
              <a:cxnLst/>
              <a:rect l="l" t="t" r="r" b="b"/>
              <a:pathLst>
                <a:path w="9585617" h="8455437">
                  <a:moveTo>
                    <a:pt x="0" y="0"/>
                  </a:moveTo>
                  <a:lnTo>
                    <a:pt x="0" y="8455437"/>
                  </a:lnTo>
                  <a:lnTo>
                    <a:pt x="9585617" y="8455437"/>
                  </a:lnTo>
                  <a:lnTo>
                    <a:pt x="9585617" y="0"/>
                  </a:lnTo>
                  <a:lnTo>
                    <a:pt x="0" y="0"/>
                  </a:lnTo>
                  <a:close/>
                  <a:moveTo>
                    <a:pt x="9524657" y="8394478"/>
                  </a:moveTo>
                  <a:lnTo>
                    <a:pt x="59690" y="8394478"/>
                  </a:lnTo>
                  <a:lnTo>
                    <a:pt x="59690" y="59690"/>
                  </a:lnTo>
                  <a:lnTo>
                    <a:pt x="9524657" y="59690"/>
                  </a:lnTo>
                  <a:lnTo>
                    <a:pt x="9524657" y="8394478"/>
                  </a:lnTo>
                  <a:close/>
                </a:path>
              </a:pathLst>
            </a:custGeom>
            <a:solidFill>
              <a:srgbClr val="1C2120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1907354" y="0"/>
            <a:ext cx="4405229" cy="3304708"/>
          </a:xfrm>
          <a:prstGeom prst="rect">
            <a:avLst/>
          </a:prstGeom>
          <a:solidFill>
            <a:srgbClr val="1C2120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97963" y="2809234"/>
            <a:ext cx="10333564" cy="583846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844635" y="1058891"/>
            <a:ext cx="3028029" cy="838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59"/>
              </a:lnSpc>
            </a:pPr>
            <a:r>
              <a:rPr lang="en-US" sz="5199" spc="155">
                <a:solidFill>
                  <a:srgbClr val="F2EFEB"/>
                </a:solidFill>
                <a:latin typeface="Clear Sans Regular Bold"/>
              </a:rPr>
              <a:t>План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37259" y="4481377"/>
            <a:ext cx="5932281" cy="3075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37"/>
              </a:lnSpc>
            </a:pPr>
            <a:r>
              <a:rPr lang="en-US" sz="3424" spc="34">
                <a:solidFill>
                  <a:srgbClr val="1C2120"/>
                </a:solidFill>
                <a:latin typeface="Clear Sans Regular"/>
              </a:rPr>
              <a:t>1.Актуальність проблеми</a:t>
            </a:r>
          </a:p>
          <a:p>
            <a:pPr>
              <a:lnSpc>
                <a:spcPts val="5137"/>
              </a:lnSpc>
            </a:pPr>
            <a:r>
              <a:rPr lang="en-US" sz="3424" spc="34">
                <a:solidFill>
                  <a:srgbClr val="1C2120"/>
                </a:solidFill>
                <a:latin typeface="Clear Sans Regular"/>
              </a:rPr>
              <a:t>2.Мета</a:t>
            </a:r>
          </a:p>
          <a:p>
            <a:pPr>
              <a:lnSpc>
                <a:spcPts val="5137"/>
              </a:lnSpc>
            </a:pPr>
            <a:r>
              <a:rPr lang="en-US" sz="3424" spc="34">
                <a:solidFill>
                  <a:srgbClr val="1C2120"/>
                </a:solidFill>
                <a:latin typeface="Clear Sans Regular"/>
              </a:rPr>
              <a:t>3.Результати</a:t>
            </a:r>
          </a:p>
          <a:p>
            <a:pPr>
              <a:lnSpc>
                <a:spcPts val="5137"/>
              </a:lnSpc>
            </a:pPr>
            <a:r>
              <a:rPr lang="en-US" sz="3424" spc="34">
                <a:solidFill>
                  <a:srgbClr val="1C2120"/>
                </a:solidFill>
                <a:latin typeface="Clear Sans Regular"/>
              </a:rPr>
              <a:t>4.Підбиття підсумків</a:t>
            </a:r>
          </a:p>
          <a:p>
            <a:pPr>
              <a:lnSpc>
                <a:spcPts val="3937"/>
              </a:lnSpc>
            </a:pPr>
            <a:endParaRPr lang="en-US" sz="3424" spc="34">
              <a:solidFill>
                <a:srgbClr val="1C2120"/>
              </a:solidFill>
              <a:latin typeface="Clear Sans Regula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10735" y="1819168"/>
            <a:ext cx="14466529" cy="5757646"/>
            <a:chOff x="0" y="0"/>
            <a:chExt cx="33596864" cy="13371477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33452085" cy="13226697"/>
            </a:xfrm>
            <a:custGeom>
              <a:avLst/>
              <a:gdLst/>
              <a:ahLst/>
              <a:cxnLst/>
              <a:rect l="l" t="t" r="r" b="b"/>
              <a:pathLst>
                <a:path w="33452085" h="13226697">
                  <a:moveTo>
                    <a:pt x="0" y="0"/>
                  </a:moveTo>
                  <a:lnTo>
                    <a:pt x="33452085" y="0"/>
                  </a:lnTo>
                  <a:lnTo>
                    <a:pt x="33452085" y="13226697"/>
                  </a:lnTo>
                  <a:lnTo>
                    <a:pt x="0" y="132266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2120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3596864" cy="13371477"/>
            </a:xfrm>
            <a:custGeom>
              <a:avLst/>
              <a:gdLst/>
              <a:ahLst/>
              <a:cxnLst/>
              <a:rect l="l" t="t" r="r" b="b"/>
              <a:pathLst>
                <a:path w="33596864" h="13371477">
                  <a:moveTo>
                    <a:pt x="33452085" y="13226697"/>
                  </a:moveTo>
                  <a:lnTo>
                    <a:pt x="33596864" y="13226697"/>
                  </a:lnTo>
                  <a:lnTo>
                    <a:pt x="33596864" y="13371477"/>
                  </a:lnTo>
                  <a:lnTo>
                    <a:pt x="33452085" y="13371477"/>
                  </a:lnTo>
                  <a:lnTo>
                    <a:pt x="33452085" y="13226697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3226697"/>
                  </a:lnTo>
                  <a:lnTo>
                    <a:pt x="0" y="13226697"/>
                  </a:lnTo>
                  <a:lnTo>
                    <a:pt x="0" y="144780"/>
                  </a:lnTo>
                  <a:close/>
                  <a:moveTo>
                    <a:pt x="0" y="13226697"/>
                  </a:moveTo>
                  <a:lnTo>
                    <a:pt x="144780" y="13226697"/>
                  </a:lnTo>
                  <a:lnTo>
                    <a:pt x="144780" y="13371477"/>
                  </a:lnTo>
                  <a:lnTo>
                    <a:pt x="0" y="13371477"/>
                  </a:lnTo>
                  <a:lnTo>
                    <a:pt x="0" y="13226697"/>
                  </a:lnTo>
                  <a:close/>
                  <a:moveTo>
                    <a:pt x="33452085" y="144780"/>
                  </a:moveTo>
                  <a:lnTo>
                    <a:pt x="33596864" y="144780"/>
                  </a:lnTo>
                  <a:lnTo>
                    <a:pt x="33596864" y="13226697"/>
                  </a:lnTo>
                  <a:lnTo>
                    <a:pt x="33452085" y="13226697"/>
                  </a:lnTo>
                  <a:lnTo>
                    <a:pt x="33452085" y="144780"/>
                  </a:lnTo>
                  <a:close/>
                  <a:moveTo>
                    <a:pt x="144780" y="13226697"/>
                  </a:moveTo>
                  <a:lnTo>
                    <a:pt x="33452085" y="13226697"/>
                  </a:lnTo>
                  <a:lnTo>
                    <a:pt x="33452085" y="13371477"/>
                  </a:lnTo>
                  <a:lnTo>
                    <a:pt x="144780" y="13371477"/>
                  </a:lnTo>
                  <a:lnTo>
                    <a:pt x="144780" y="13226697"/>
                  </a:lnTo>
                  <a:close/>
                  <a:moveTo>
                    <a:pt x="33452085" y="0"/>
                  </a:moveTo>
                  <a:lnTo>
                    <a:pt x="33596864" y="0"/>
                  </a:lnTo>
                  <a:lnTo>
                    <a:pt x="33596864" y="144780"/>
                  </a:lnTo>
                  <a:lnTo>
                    <a:pt x="33452085" y="144780"/>
                  </a:lnTo>
                  <a:lnTo>
                    <a:pt x="3345208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33452085" y="0"/>
                  </a:lnTo>
                  <a:lnTo>
                    <a:pt x="3345208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F2EFEB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697575" y="7837365"/>
            <a:ext cx="4561725" cy="1898874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037855" y="1766770"/>
            <a:ext cx="12212287" cy="7286604"/>
            <a:chOff x="0" y="0"/>
            <a:chExt cx="16283050" cy="9715472"/>
          </a:xfrm>
        </p:grpSpPr>
        <p:sp>
          <p:nvSpPr>
            <p:cNvPr id="7" name="TextBox 7"/>
            <p:cNvSpPr txBox="1"/>
            <p:nvPr/>
          </p:nvSpPr>
          <p:spPr>
            <a:xfrm>
              <a:off x="0" y="247078"/>
              <a:ext cx="16279071" cy="7367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151"/>
                </a:lnSpc>
              </a:pPr>
              <a:r>
                <a:rPr lang="en-US" sz="3375" spc="212" dirty="0">
                  <a:solidFill>
                    <a:srgbClr val="F2EFEB"/>
                  </a:solidFill>
                  <a:latin typeface="Foda Display"/>
                </a:rPr>
                <a:t>З ПОЧАТКУ ПОВНОМАСШТАБНОГО ВТОРГНЕННЯ НА ТЕРИТОРІЮ УКРАЇНИ, ШКОЛЯРІ, СТУДЕНТИ, ВЧИТЕЛІ, ВИКЛАДАЧІ БУЛИ ЗМУШЕНІ ПРАЦЮВАТИ У ДИСТАНЦІЙНОМУ ФОРМАТІ ТАК ЯК, БІЛЬШІСТЬ ЗАКЛАДІВ ОСВІТИ НА ЧАС ПОЧАТКУ БОЙОВИХ ДІЙ МУСИЛИ ПРИПИНИТИ ОФЛАЙН РОБОТУ.</a:t>
              </a:r>
            </a:p>
            <a:p>
              <a:pPr algn="ctr">
                <a:lnSpc>
                  <a:spcPts val="4151"/>
                </a:lnSpc>
              </a:pPr>
              <a:r>
                <a:rPr lang="en-US" sz="3375" spc="212" dirty="0">
                  <a:solidFill>
                    <a:srgbClr val="F2EFEB"/>
                  </a:solidFill>
                  <a:latin typeface="Foda Display"/>
                </a:rPr>
                <a:t>НА РАЗІ ДЕЯКІ ЗАКЛАДИ ВИЙШЛИ НА ОЧНИЙ ФОРМАТ НАВЧАННЯ, АЛЕ БІЛЬШІСТЬ ТИХ ЗАКЛАДІВ ЩО ЗНАХОДЯТЬСЯ БЛИЗЬКО ДО ЛІНІЇ ЗІТКНЕННЯ ПРОДОВЖУЮТЬ ПРАЦЮВАТИ ОНЛАЙН.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985857"/>
              <a:ext cx="16283050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7764733" cy="8173433"/>
            <a:chOff x="0" y="0"/>
            <a:chExt cx="8032637" cy="84554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032637" cy="8455437"/>
            </a:xfrm>
            <a:custGeom>
              <a:avLst/>
              <a:gdLst/>
              <a:ahLst/>
              <a:cxnLst/>
              <a:rect l="l" t="t" r="r" b="b"/>
              <a:pathLst>
                <a:path w="8032637" h="8455437">
                  <a:moveTo>
                    <a:pt x="0" y="0"/>
                  </a:moveTo>
                  <a:lnTo>
                    <a:pt x="0" y="8455437"/>
                  </a:lnTo>
                  <a:lnTo>
                    <a:pt x="8032637" y="8455437"/>
                  </a:lnTo>
                  <a:lnTo>
                    <a:pt x="8032637" y="0"/>
                  </a:lnTo>
                  <a:lnTo>
                    <a:pt x="0" y="0"/>
                  </a:lnTo>
                  <a:close/>
                  <a:moveTo>
                    <a:pt x="7971676" y="8394478"/>
                  </a:moveTo>
                  <a:lnTo>
                    <a:pt x="59690" y="8394478"/>
                  </a:lnTo>
                  <a:lnTo>
                    <a:pt x="59690" y="59690"/>
                  </a:lnTo>
                  <a:lnTo>
                    <a:pt x="7971677" y="59690"/>
                  </a:lnTo>
                  <a:lnTo>
                    <a:pt x="7971677" y="8394478"/>
                  </a:lnTo>
                  <a:close/>
                </a:path>
              </a:pathLst>
            </a:custGeom>
            <a:solidFill>
              <a:srgbClr val="1C2120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16430709" y="1028700"/>
            <a:ext cx="828591" cy="8229600"/>
          </a:xfrm>
          <a:prstGeom prst="rect">
            <a:avLst/>
          </a:prstGeom>
          <a:solidFill>
            <a:srgbClr val="1C2120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40953" r="1701"/>
          <a:stretch>
            <a:fillRect/>
          </a:stretch>
        </p:blipFill>
        <p:spPr>
          <a:xfrm>
            <a:off x="9144000" y="1028700"/>
            <a:ext cx="7083433" cy="822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686753" y="6093491"/>
            <a:ext cx="3314284" cy="41148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495906" y="1562100"/>
            <a:ext cx="6830319" cy="7874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2"/>
              </a:lnSpc>
            </a:pP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Метою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нашого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досліду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було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привернення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уваги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щодо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проблем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постави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учнів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,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студентів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,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викладачів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,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вчителів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у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зв'язку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з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переходом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на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дистанційне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навчання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та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невідповідністю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робочого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місця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щодо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санітарних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норм</a:t>
            </a:r>
            <a:endParaRPr lang="en-US" sz="3074" spc="30" dirty="0">
              <a:solidFill>
                <a:srgbClr val="1C2120"/>
              </a:solidFill>
              <a:latin typeface="Foda Display"/>
            </a:endParaRPr>
          </a:p>
          <a:p>
            <a:pPr>
              <a:lnSpc>
                <a:spcPts val="4612"/>
              </a:lnSpc>
            </a:pPr>
            <a:endParaRPr lang="en-US" sz="3074" spc="30" dirty="0">
              <a:solidFill>
                <a:srgbClr val="1C2120"/>
              </a:solidFill>
              <a:latin typeface="Foda Display"/>
            </a:endParaRPr>
          </a:p>
          <a:p>
            <a:pPr>
              <a:lnSpc>
                <a:spcPts val="4612"/>
              </a:lnSpc>
            </a:pP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Методами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для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проведення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роботи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,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було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використано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анкетування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та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статистичні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розрахунки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для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підбиття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  <a:r>
              <a:rPr lang="en-US" sz="3074" spc="30" dirty="0" err="1">
                <a:solidFill>
                  <a:srgbClr val="1C2120"/>
                </a:solidFill>
                <a:latin typeface="Foda Display"/>
              </a:rPr>
              <a:t>результатів</a:t>
            </a:r>
            <a:r>
              <a:rPr lang="en-US" sz="3074" spc="30" dirty="0">
                <a:solidFill>
                  <a:srgbClr val="1C2120"/>
                </a:solidFill>
                <a:latin typeface="Foda Display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2456507" y="-330436"/>
            <a:ext cx="3927877" cy="10891704"/>
          </a:xfrm>
          <a:prstGeom prst="rect">
            <a:avLst/>
          </a:prstGeom>
          <a:solidFill>
            <a:srgbClr val="1C2120">
              <a:alpha val="6667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028700"/>
            <a:ext cx="7819510" cy="8173433"/>
            <a:chOff x="0" y="0"/>
            <a:chExt cx="8089304" cy="845543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089304" cy="8455437"/>
            </a:xfrm>
            <a:custGeom>
              <a:avLst/>
              <a:gdLst/>
              <a:ahLst/>
              <a:cxnLst/>
              <a:rect l="l" t="t" r="r" b="b"/>
              <a:pathLst>
                <a:path w="8089304" h="8455437">
                  <a:moveTo>
                    <a:pt x="0" y="0"/>
                  </a:moveTo>
                  <a:lnTo>
                    <a:pt x="0" y="8455437"/>
                  </a:lnTo>
                  <a:lnTo>
                    <a:pt x="8089304" y="8455437"/>
                  </a:lnTo>
                  <a:lnTo>
                    <a:pt x="8089304" y="0"/>
                  </a:lnTo>
                  <a:lnTo>
                    <a:pt x="0" y="0"/>
                  </a:lnTo>
                  <a:close/>
                  <a:moveTo>
                    <a:pt x="8028343" y="8394478"/>
                  </a:moveTo>
                  <a:lnTo>
                    <a:pt x="59690" y="8394478"/>
                  </a:lnTo>
                  <a:lnTo>
                    <a:pt x="59690" y="59690"/>
                  </a:lnTo>
                  <a:lnTo>
                    <a:pt x="8028344" y="59690"/>
                  </a:lnTo>
                  <a:lnTo>
                    <a:pt x="8028344" y="8394478"/>
                  </a:lnTo>
                  <a:close/>
                </a:path>
              </a:pathLst>
            </a:custGeom>
            <a:solidFill>
              <a:srgbClr val="1C212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508" b="1508"/>
          <a:stretch>
            <a:fillRect/>
          </a:stretch>
        </p:blipFill>
        <p:spPr>
          <a:xfrm>
            <a:off x="11383488" y="1925784"/>
            <a:ext cx="5811153" cy="37548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500597" y="1774483"/>
            <a:ext cx="7576935" cy="5524274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669441" y="1774483"/>
            <a:ext cx="6679777" cy="6681866"/>
            <a:chOff x="0" y="0"/>
            <a:chExt cx="8906369" cy="8909154"/>
          </a:xfrm>
        </p:grpSpPr>
        <p:sp>
          <p:nvSpPr>
            <p:cNvPr id="8" name="TextBox 8"/>
            <p:cNvSpPr txBox="1"/>
            <p:nvPr/>
          </p:nvSpPr>
          <p:spPr>
            <a:xfrm>
              <a:off x="0" y="-57150"/>
              <a:ext cx="8894645" cy="13694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450"/>
                </a:lnSpc>
              </a:pPr>
              <a:r>
                <a:rPr lang="en-US" sz="6500" spc="65">
                  <a:solidFill>
                    <a:srgbClr val="1C2120"/>
                  </a:solidFill>
                  <a:latin typeface="Clear Sans Bold"/>
                </a:rPr>
                <a:t>РЕЗУЛЬТАТИ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592049"/>
              <a:ext cx="8906369" cy="76365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87"/>
                </a:lnSpc>
              </a:pPr>
              <a:r>
                <a:rPr lang="en-US" sz="2925" spc="29">
                  <a:solidFill>
                    <a:srgbClr val="1C2120"/>
                  </a:solidFill>
                  <a:latin typeface="Foda Display"/>
                </a:rPr>
                <a:t>Досліджуючи проблему постави у студентської спільноти ми  провели опитування на базі студентів ХНМУ.</a:t>
              </a:r>
            </a:p>
            <a:p>
              <a:pPr>
                <a:lnSpc>
                  <a:spcPts val="4387"/>
                </a:lnSpc>
              </a:pPr>
              <a:endParaRPr lang="en-US" sz="2925" spc="29">
                <a:solidFill>
                  <a:srgbClr val="1C2120"/>
                </a:solidFill>
                <a:latin typeface="Foda Display"/>
              </a:endParaRPr>
            </a:p>
            <a:p>
              <a:pPr>
                <a:lnSpc>
                  <a:spcPts val="4387"/>
                </a:lnSpc>
              </a:pPr>
              <a:r>
                <a:rPr lang="en-US" sz="2925" spc="29">
                  <a:solidFill>
                    <a:srgbClr val="1C2120"/>
                  </a:solidFill>
                  <a:latin typeface="Foda Display"/>
                </a:rPr>
                <a:t>Анкетування мало змогу пройти 50 здобувачів освіти ХНМУ. На базі відповідей, ми визначили, що  анкету пройшли студенти І-ІV курсів віком від 15 до 25 років.</a:t>
              </a:r>
            </a:p>
            <a:p>
              <a:pPr>
                <a:lnSpc>
                  <a:spcPts val="4387"/>
                </a:lnSpc>
              </a:pPr>
              <a:endParaRPr lang="en-US" sz="2925" spc="29">
                <a:solidFill>
                  <a:srgbClr val="1C2120"/>
                </a:solidFill>
                <a:latin typeface="Foda Display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98990" y="1027822"/>
            <a:ext cx="9760310" cy="8230478"/>
            <a:chOff x="0" y="0"/>
            <a:chExt cx="10097066" cy="85144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97066" cy="8514451"/>
            </a:xfrm>
            <a:custGeom>
              <a:avLst/>
              <a:gdLst/>
              <a:ahLst/>
              <a:cxnLst/>
              <a:rect l="l" t="t" r="r" b="b"/>
              <a:pathLst>
                <a:path w="10097066" h="8514451">
                  <a:moveTo>
                    <a:pt x="0" y="0"/>
                  </a:moveTo>
                  <a:lnTo>
                    <a:pt x="0" y="8514451"/>
                  </a:lnTo>
                  <a:lnTo>
                    <a:pt x="10097066" y="8514451"/>
                  </a:lnTo>
                  <a:lnTo>
                    <a:pt x="10097066" y="0"/>
                  </a:lnTo>
                  <a:lnTo>
                    <a:pt x="0" y="0"/>
                  </a:lnTo>
                  <a:close/>
                  <a:moveTo>
                    <a:pt x="10036105" y="8453491"/>
                  </a:moveTo>
                  <a:lnTo>
                    <a:pt x="59690" y="8453491"/>
                  </a:lnTo>
                  <a:lnTo>
                    <a:pt x="59690" y="59690"/>
                  </a:lnTo>
                  <a:lnTo>
                    <a:pt x="10036105" y="59690"/>
                  </a:lnTo>
                  <a:lnTo>
                    <a:pt x="10036105" y="8453491"/>
                  </a:lnTo>
                  <a:close/>
                </a:path>
              </a:pathLst>
            </a:custGeom>
            <a:solidFill>
              <a:srgbClr val="F2EFEB">
                <a:alpha val="9804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089418" y="1561661"/>
            <a:ext cx="8656477" cy="7162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400"/>
              </a:lnSpc>
            </a:pPr>
            <a:r>
              <a:rPr lang="en-US" sz="47000">
                <a:solidFill>
                  <a:srgbClr val="8D8F84">
                    <a:alpha val="16863"/>
                  </a:srgbClr>
                </a:solidFill>
                <a:latin typeface="Clear Sans Bold Bold"/>
              </a:rPr>
              <a:t>50</a:t>
            </a:r>
          </a:p>
        </p:txBody>
      </p:sp>
      <p:sp>
        <p:nvSpPr>
          <p:cNvPr id="5" name="AutoShape 5"/>
          <p:cNvSpPr/>
          <p:nvPr/>
        </p:nvSpPr>
        <p:spPr>
          <a:xfrm>
            <a:off x="0" y="-197769"/>
            <a:ext cx="6468348" cy="10682539"/>
          </a:xfrm>
          <a:prstGeom prst="rect">
            <a:avLst/>
          </a:prstGeom>
          <a:solidFill>
            <a:srgbClr val="F2EFEB"/>
          </a:solidFill>
        </p:spPr>
      </p:sp>
      <p:grpSp>
        <p:nvGrpSpPr>
          <p:cNvPr id="6" name="Group 6"/>
          <p:cNvGrpSpPr/>
          <p:nvPr/>
        </p:nvGrpSpPr>
        <p:grpSpPr>
          <a:xfrm>
            <a:off x="9144000" y="2972022"/>
            <a:ext cx="6251244" cy="6142374"/>
            <a:chOff x="0" y="-28575"/>
            <a:chExt cx="8334991" cy="8189832"/>
          </a:xfrm>
        </p:grpSpPr>
        <p:sp>
          <p:nvSpPr>
            <p:cNvPr id="7" name="TextBox 7"/>
            <p:cNvSpPr txBox="1"/>
            <p:nvPr/>
          </p:nvSpPr>
          <p:spPr>
            <a:xfrm>
              <a:off x="1236908" y="7776450"/>
              <a:ext cx="1093887" cy="3848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44"/>
                </a:lnSpc>
              </a:pPr>
              <a:r>
                <a:rPr lang="en-US" sz="1745" dirty="0">
                  <a:solidFill>
                    <a:srgbClr val="FFFFFF"/>
                  </a:solidFill>
                  <a:latin typeface="Open Sans Extra Bold"/>
                </a:rPr>
                <a:t>15-18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046292" y="7776450"/>
              <a:ext cx="1093887" cy="3848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44"/>
                </a:lnSpc>
              </a:pPr>
              <a:r>
                <a:rPr lang="en-US" sz="1745" dirty="0">
                  <a:solidFill>
                    <a:srgbClr val="FFFFFF"/>
                  </a:solidFill>
                  <a:latin typeface="Open Sans Extra Bold"/>
                </a:rPr>
                <a:t>18-21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581621" y="7773252"/>
              <a:ext cx="1635862" cy="3848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44"/>
                </a:lnSpc>
              </a:pPr>
              <a:r>
                <a:rPr lang="en-US" sz="1745" dirty="0" err="1">
                  <a:solidFill>
                    <a:srgbClr val="FFFFFF"/>
                  </a:solidFill>
                  <a:latin typeface="Open Sans Extra Bold"/>
                </a:rPr>
                <a:t>понад</a:t>
              </a:r>
              <a:r>
                <a:rPr lang="en-US" sz="1745" dirty="0">
                  <a:solidFill>
                    <a:srgbClr val="FFFFFF"/>
                  </a:solidFill>
                  <a:latin typeface="Open Sans Extra Bold"/>
                </a:rPr>
                <a:t> 20</a:t>
              </a:r>
            </a:p>
          </p:txBody>
        </p:sp>
        <p:grpSp>
          <p:nvGrpSpPr>
            <p:cNvPr id="10" name="Group 10"/>
            <p:cNvGrpSpPr>
              <a:grpSpLocks noChangeAspect="1"/>
            </p:cNvGrpSpPr>
            <p:nvPr/>
          </p:nvGrpSpPr>
          <p:grpSpPr>
            <a:xfrm>
              <a:off x="851480" y="173691"/>
              <a:ext cx="7483511" cy="7483511"/>
              <a:chOff x="0" y="0"/>
              <a:chExt cx="10287000" cy="102870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63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34226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0" y="68516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0" y="102806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0" y="-28575"/>
              <a:ext cx="703658" cy="3759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444"/>
                </a:lnSpc>
              </a:pPr>
              <a:r>
                <a:rPr lang="en-US" sz="1745">
                  <a:solidFill>
                    <a:srgbClr val="FFFFFF"/>
                  </a:solidFill>
                  <a:latin typeface="Open Sans Extra Bold"/>
                </a:rPr>
                <a:t>75%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465929"/>
              <a:ext cx="703658" cy="3759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444"/>
                </a:lnSpc>
              </a:pPr>
              <a:r>
                <a:rPr lang="en-US" sz="1745">
                  <a:solidFill>
                    <a:srgbClr val="FFFFFF"/>
                  </a:solidFill>
                  <a:latin typeface="Open Sans Extra Bold"/>
                </a:rPr>
                <a:t>50%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4960432"/>
              <a:ext cx="703658" cy="3759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444"/>
                </a:lnSpc>
              </a:pPr>
              <a:r>
                <a:rPr lang="en-US" sz="1745">
                  <a:solidFill>
                    <a:srgbClr val="FFFFFF"/>
                  </a:solidFill>
                  <a:latin typeface="Open Sans Extra Bold"/>
                </a:rPr>
                <a:t>25%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73229" y="7454936"/>
              <a:ext cx="530429" cy="3759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444"/>
                </a:lnSpc>
              </a:pPr>
              <a:r>
                <a:rPr lang="en-US" sz="1745">
                  <a:solidFill>
                    <a:srgbClr val="FFFFFF"/>
                  </a:solidFill>
                  <a:latin typeface="Open Sans Extra Bold"/>
                </a:rPr>
                <a:t>0% </a:t>
              </a:r>
            </a:p>
          </p:txBody>
        </p:sp>
        <p:grpSp>
          <p:nvGrpSpPr>
            <p:cNvPr id="19" name="Group 19"/>
            <p:cNvGrpSpPr>
              <a:grpSpLocks noChangeAspect="1"/>
            </p:cNvGrpSpPr>
            <p:nvPr/>
          </p:nvGrpSpPr>
          <p:grpSpPr>
            <a:xfrm>
              <a:off x="851480" y="667973"/>
              <a:ext cx="7483511" cy="6989230"/>
              <a:chOff x="0" y="679450"/>
              <a:chExt cx="10287000" cy="960755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6851650"/>
                <a:ext cx="2571750" cy="3435350"/>
              </a:xfrm>
              <a:custGeom>
                <a:avLst/>
                <a:gdLst/>
                <a:ahLst/>
                <a:cxnLst/>
                <a:rect l="l" t="t" r="r" b="b"/>
                <a:pathLst>
                  <a:path w="2571750" h="3435350">
                    <a:moveTo>
                      <a:pt x="0" y="3435350"/>
                    </a:moveTo>
                    <a:lnTo>
                      <a:pt x="0" y="540068"/>
                    </a:lnTo>
                    <a:lnTo>
                      <a:pt x="0" y="540068"/>
                    </a:lnTo>
                    <a:cubicBezTo>
                      <a:pt x="0" y="396833"/>
                      <a:pt x="56900" y="259465"/>
                      <a:pt x="158182" y="158183"/>
                    </a:cubicBezTo>
                    <a:cubicBezTo>
                      <a:pt x="259464" y="56900"/>
                      <a:pt x="396833" y="0"/>
                      <a:pt x="540067" y="0"/>
                    </a:cubicBezTo>
                    <a:lnTo>
                      <a:pt x="2031683" y="0"/>
                    </a:lnTo>
                    <a:cubicBezTo>
                      <a:pt x="2174917" y="0"/>
                      <a:pt x="2312286" y="56900"/>
                      <a:pt x="2413568" y="158183"/>
                    </a:cubicBezTo>
                    <a:cubicBezTo>
                      <a:pt x="2514850" y="259465"/>
                      <a:pt x="2571750" y="396833"/>
                      <a:pt x="2571750" y="540068"/>
                    </a:cubicBezTo>
                    <a:lnTo>
                      <a:pt x="2571750" y="343535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21" name="Freeform 21"/>
              <p:cNvSpPr/>
              <p:nvPr/>
            </p:nvSpPr>
            <p:spPr>
              <a:xfrm>
                <a:off x="3857625" y="679450"/>
                <a:ext cx="2571750" cy="9607550"/>
              </a:xfrm>
              <a:custGeom>
                <a:avLst/>
                <a:gdLst/>
                <a:ahLst/>
                <a:cxnLst/>
                <a:rect l="l" t="t" r="r" b="b"/>
                <a:pathLst>
                  <a:path w="2571750" h="9607550">
                    <a:moveTo>
                      <a:pt x="0" y="9607550"/>
                    </a:moveTo>
                    <a:lnTo>
                      <a:pt x="0" y="540068"/>
                    </a:lnTo>
                    <a:cubicBezTo>
                      <a:pt x="0" y="241796"/>
                      <a:pt x="241796" y="0"/>
                      <a:pt x="540067" y="0"/>
                    </a:cubicBezTo>
                    <a:lnTo>
                      <a:pt x="2031683" y="0"/>
                    </a:lnTo>
                    <a:cubicBezTo>
                      <a:pt x="2329954" y="0"/>
                      <a:pt x="2571750" y="241796"/>
                      <a:pt x="2571750" y="540068"/>
                    </a:cubicBezTo>
                    <a:lnTo>
                      <a:pt x="2571750" y="960755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22" name="Freeform 22"/>
              <p:cNvSpPr/>
              <p:nvPr/>
            </p:nvSpPr>
            <p:spPr>
              <a:xfrm>
                <a:off x="7715250" y="9594850"/>
                <a:ext cx="2571750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2571750" h="692150">
                    <a:moveTo>
                      <a:pt x="0" y="692150"/>
                    </a:moveTo>
                    <a:lnTo>
                      <a:pt x="0" y="540068"/>
                    </a:lnTo>
                    <a:cubicBezTo>
                      <a:pt x="0" y="396833"/>
                      <a:pt x="56900" y="259465"/>
                      <a:pt x="158182" y="158182"/>
                    </a:cubicBezTo>
                    <a:cubicBezTo>
                      <a:pt x="259465" y="56900"/>
                      <a:pt x="396833" y="0"/>
                      <a:pt x="540068" y="0"/>
                    </a:cubicBezTo>
                    <a:lnTo>
                      <a:pt x="2031682" y="0"/>
                    </a:lnTo>
                    <a:cubicBezTo>
                      <a:pt x="2174917" y="0"/>
                      <a:pt x="2312285" y="56900"/>
                      <a:pt x="2413568" y="158182"/>
                    </a:cubicBezTo>
                    <a:cubicBezTo>
                      <a:pt x="2514850" y="259465"/>
                      <a:pt x="2571750" y="396833"/>
                      <a:pt x="2571750" y="540068"/>
                    </a:cubicBezTo>
                    <a:lnTo>
                      <a:pt x="2571750" y="69215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75774" y="6841961"/>
            <a:ext cx="4116800" cy="3765000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556491" y="2926778"/>
            <a:ext cx="5355366" cy="3580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Extra Bold"/>
              </a:rPr>
              <a:t>Розподіливши студентів за віковими критеріями, ми дізналися відсоткове відношення респондентів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9566" y="3905636"/>
            <a:ext cx="14568540" cy="5553386"/>
            <a:chOff x="0" y="0"/>
            <a:chExt cx="19424720" cy="7404515"/>
          </a:xfrm>
        </p:grpSpPr>
        <p:sp>
          <p:nvSpPr>
            <p:cNvPr id="3" name="TextBox 3"/>
            <p:cNvSpPr txBox="1"/>
            <p:nvPr/>
          </p:nvSpPr>
          <p:spPr>
            <a:xfrm>
              <a:off x="0" y="4702590"/>
              <a:ext cx="7167845" cy="9354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Задовільне, але має певні відхилення</a:t>
              </a:r>
            </a:p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60%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3705956" y="-47625"/>
              <a:ext cx="3608771" cy="9354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Відповідає нормам</a:t>
              </a:r>
            </a:p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5249394" y="4702590"/>
              <a:ext cx="4175326" cy="9354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Нормам не відповідає</a:t>
              </a:r>
            </a:p>
            <a:p>
              <a:pPr algn="ctr">
                <a:lnSpc>
                  <a:spcPts val="2855"/>
                </a:lnSpc>
              </a:pPr>
              <a:r>
                <a:rPr lang="en-US" sz="2039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7685322" y="357919"/>
              <a:ext cx="7046596" cy="7046596"/>
              <a:chOff x="0" y="0"/>
              <a:chExt cx="2540000" cy="254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270000" y="0"/>
                <a:ext cx="1225947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25947" h="1270000">
                    <a:moveTo>
                      <a:pt x="0" y="0"/>
                    </a:moveTo>
                    <a:cubicBezTo>
                      <a:pt x="573695" y="0"/>
                      <a:pt x="1076156" y="384611"/>
                      <a:pt x="1225947" y="938406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1270000" y="877548"/>
                <a:ext cx="1385123" cy="1455928"/>
              </a:xfrm>
              <a:custGeom>
                <a:avLst/>
                <a:gdLst/>
                <a:ahLst/>
                <a:cxnLst/>
                <a:rect l="l" t="t" r="r" b="b"/>
                <a:pathLst>
                  <a:path w="1385123" h="1455928">
                    <a:moveTo>
                      <a:pt x="1207842" y="0"/>
                    </a:moveTo>
                    <a:cubicBezTo>
                      <a:pt x="1385123" y="545617"/>
                      <a:pt x="1174606" y="1142337"/>
                      <a:pt x="694203" y="1455928"/>
                    </a:cubicBezTo>
                    <a:lnTo>
                      <a:pt x="0" y="392452"/>
                    </a:lnTo>
                    <a:close/>
                  </a:path>
                </a:pathLst>
              </a:custGeom>
              <a:solidFill>
                <a:srgbClr val="41B8D5"/>
              </a:solidFill>
            </p:spPr>
          </p:sp>
          <p:sp>
            <p:nvSpPr>
              <p:cNvPr id="9" name="Freeform 9"/>
              <p:cNvSpPr/>
              <p:nvPr/>
            </p:nvSpPr>
            <p:spPr>
              <a:xfrm>
                <a:off x="-107849" y="0"/>
                <a:ext cx="2124336" cy="2620850"/>
              </a:xfrm>
              <a:custGeom>
                <a:avLst/>
                <a:gdLst/>
                <a:ahLst/>
                <a:cxnLst/>
                <a:rect l="l" t="t" r="r" b="b"/>
                <a:pathLst>
                  <a:path w="2124336" h="2620850">
                    <a:moveTo>
                      <a:pt x="2124336" y="2297452"/>
                    </a:moveTo>
                    <a:cubicBezTo>
                      <a:pt x="1679230" y="2620840"/>
                      <a:pt x="1076513" y="2620850"/>
                      <a:pt x="631396" y="2297476"/>
                    </a:cubicBezTo>
                    <a:cubicBezTo>
                      <a:pt x="186279" y="1974103"/>
                      <a:pt x="0" y="1400894"/>
                      <a:pt x="169981" y="877629"/>
                    </a:cubicBezTo>
                    <a:cubicBezTo>
                      <a:pt x="339962" y="354364"/>
                      <a:pt x="827540" y="55"/>
                      <a:pt x="1377722" y="0"/>
                    </a:cubicBezTo>
                    <a:lnTo>
                      <a:pt x="1377849" y="1270000"/>
                    </a:lnTo>
                    <a:close/>
                  </a:path>
                </a:pathLst>
              </a:custGeom>
              <a:solidFill>
                <a:srgbClr val="2D8BBA"/>
              </a:solidFill>
            </p:spPr>
          </p:sp>
        </p:grpSp>
      </p:grpSp>
      <p:grpSp>
        <p:nvGrpSpPr>
          <p:cNvPr id="10" name="Group 10"/>
          <p:cNvGrpSpPr/>
          <p:nvPr/>
        </p:nvGrpSpPr>
        <p:grpSpPr>
          <a:xfrm>
            <a:off x="-327582" y="-153671"/>
            <a:ext cx="19244248" cy="3788628"/>
            <a:chOff x="0" y="0"/>
            <a:chExt cx="5068444" cy="99782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068444" cy="997828"/>
            </a:xfrm>
            <a:custGeom>
              <a:avLst/>
              <a:gdLst/>
              <a:ahLst/>
              <a:cxnLst/>
              <a:rect l="l" t="t" r="r" b="b"/>
              <a:pathLst>
                <a:path w="5068444" h="997828">
                  <a:moveTo>
                    <a:pt x="0" y="0"/>
                  </a:moveTo>
                  <a:lnTo>
                    <a:pt x="5068444" y="0"/>
                  </a:lnTo>
                  <a:lnTo>
                    <a:pt x="5068444" y="997828"/>
                  </a:lnTo>
                  <a:lnTo>
                    <a:pt x="0" y="997828"/>
                  </a:lnTo>
                  <a:close/>
                </a:path>
              </a:pathLst>
            </a:custGeom>
            <a:solidFill>
              <a:srgbClr val="1C212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028700" y="952500"/>
            <a:ext cx="16230600" cy="1979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FFFFFF"/>
                </a:solidFill>
                <a:latin typeface="Open Sans Bold"/>
              </a:rPr>
              <a:t>Одним з компонентів правильної постави людини є чітко організоване робоче місці, що відповідає санітарним нормам. Більшу частину часу людина проводить саме за ним.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1974" y="3586747"/>
            <a:ext cx="13916039" cy="5023188"/>
            <a:chOff x="0" y="0"/>
            <a:chExt cx="18554719" cy="6697585"/>
          </a:xfrm>
        </p:grpSpPr>
        <p:sp>
          <p:nvSpPr>
            <p:cNvPr id="3" name="TextBox 3"/>
            <p:cNvSpPr txBox="1"/>
            <p:nvPr/>
          </p:nvSpPr>
          <p:spPr>
            <a:xfrm>
              <a:off x="12722694" y="2834938"/>
              <a:ext cx="5832025" cy="9045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Відповідає нормам та потребам</a:t>
              </a:r>
            </a:p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48%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72910" y="5530825"/>
              <a:ext cx="4340749" cy="9045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Наявні проблемні місця</a:t>
              </a:r>
            </a:p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32%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6617178" cy="9045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Абсолютно не відповідають нормам</a:t>
              </a:r>
            </a:p>
            <a:p>
              <a:pPr algn="ctr">
                <a:lnSpc>
                  <a:spcPts val="2758"/>
                </a:lnSpc>
              </a:pPr>
              <a:r>
                <a:rPr lang="en-US" sz="1970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5730647" y="398473"/>
              <a:ext cx="6299112" cy="6299112"/>
              <a:chOff x="0" y="0"/>
              <a:chExt cx="2540000" cy="254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270000" y="0"/>
                <a:ext cx="1294913" cy="2536366"/>
              </a:xfrm>
              <a:custGeom>
                <a:avLst/>
                <a:gdLst/>
                <a:ahLst/>
                <a:cxnLst/>
                <a:rect l="l" t="t" r="r" b="b"/>
                <a:pathLst>
                  <a:path w="1294913" h="2536366">
                    <a:moveTo>
                      <a:pt x="0" y="0"/>
                    </a:moveTo>
                    <a:lnTo>
                      <a:pt x="0" y="0"/>
                    </a:lnTo>
                    <a:cubicBezTo>
                      <a:pt x="682711" y="0"/>
                      <a:pt x="1243268" y="539743"/>
                      <a:pt x="1269091" y="1221965"/>
                    </a:cubicBezTo>
                    <a:cubicBezTo>
                      <a:pt x="1294913" y="1904187"/>
                      <a:pt x="776759" y="2484759"/>
                      <a:pt x="96001" y="2536366"/>
                    </a:cubicBezTo>
                    <a:lnTo>
                      <a:pt x="48001" y="1903183"/>
                    </a:lnTo>
                    <a:cubicBezTo>
                      <a:pt x="388380" y="1877380"/>
                      <a:pt x="647458" y="1587094"/>
                      <a:pt x="634547" y="1245982"/>
                    </a:cubicBezTo>
                    <a:cubicBezTo>
                      <a:pt x="621636" y="904871"/>
                      <a:pt x="341356" y="634999"/>
                      <a:pt x="0" y="635000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-75593" y="817672"/>
                <a:ext cx="1504766" cy="1768222"/>
              </a:xfrm>
              <a:custGeom>
                <a:avLst/>
                <a:gdLst/>
                <a:ahLst/>
                <a:cxnLst/>
                <a:rect l="l" t="t" r="r" b="b"/>
                <a:pathLst>
                  <a:path w="1504766" h="1768222">
                    <a:moveTo>
                      <a:pt x="1504766" y="1712314"/>
                    </a:moveTo>
                    <a:cubicBezTo>
                      <a:pt x="1062210" y="1768222"/>
                      <a:pt x="622768" y="1587848"/>
                      <a:pt x="347111" y="1237142"/>
                    </a:cubicBezTo>
                    <a:cubicBezTo>
                      <a:pt x="71454" y="886437"/>
                      <a:pt x="0" y="416821"/>
                      <a:pt x="158875" y="0"/>
                    </a:cubicBezTo>
                    <a:lnTo>
                      <a:pt x="752234" y="226164"/>
                    </a:lnTo>
                    <a:cubicBezTo>
                      <a:pt x="672796" y="434575"/>
                      <a:pt x="708523" y="669382"/>
                      <a:pt x="846352" y="844735"/>
                    </a:cubicBezTo>
                    <a:cubicBezTo>
                      <a:pt x="984181" y="1020088"/>
                      <a:pt x="1203902" y="1110275"/>
                      <a:pt x="1425180" y="1082321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</p:sp>
          <p:sp>
            <p:nvSpPr>
              <p:cNvPr id="9" name="Freeform 9"/>
              <p:cNvSpPr/>
              <p:nvPr/>
            </p:nvSpPr>
            <p:spPr>
              <a:xfrm>
                <a:off x="62158" y="0"/>
                <a:ext cx="1207778" cy="1073774"/>
              </a:xfrm>
              <a:custGeom>
                <a:avLst/>
                <a:gdLst/>
                <a:ahLst/>
                <a:cxnLst/>
                <a:rect l="l" t="t" r="r" b="b"/>
                <a:pathLst>
                  <a:path w="1207778" h="1073774">
                    <a:moveTo>
                      <a:pt x="0" y="877548"/>
                    </a:moveTo>
                    <a:cubicBezTo>
                      <a:pt x="170006" y="354324"/>
                      <a:pt x="657564" y="55"/>
                      <a:pt x="1207715" y="0"/>
                    </a:cubicBezTo>
                    <a:lnTo>
                      <a:pt x="1207779" y="635000"/>
                    </a:lnTo>
                    <a:cubicBezTo>
                      <a:pt x="932703" y="635027"/>
                      <a:pt x="688924" y="812162"/>
                      <a:pt x="603921" y="1073774"/>
                    </a:cubicBezTo>
                    <a:close/>
                  </a:path>
                </a:pathLst>
              </a:custGeom>
              <a:solidFill>
                <a:srgbClr val="2D8BBA"/>
              </a:solidFill>
            </p:spPr>
          </p:sp>
        </p:grpSp>
      </p:grpSp>
      <p:grpSp>
        <p:nvGrpSpPr>
          <p:cNvPr id="10" name="Group 10"/>
          <p:cNvGrpSpPr/>
          <p:nvPr/>
        </p:nvGrpSpPr>
        <p:grpSpPr>
          <a:xfrm>
            <a:off x="-729027" y="0"/>
            <a:ext cx="20674394" cy="3086100"/>
            <a:chOff x="0" y="0"/>
            <a:chExt cx="5445108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445108" cy="812800"/>
            </a:xfrm>
            <a:custGeom>
              <a:avLst/>
              <a:gdLst/>
              <a:ahLst/>
              <a:cxnLst/>
              <a:rect l="l" t="t" r="r" b="b"/>
              <a:pathLst>
                <a:path w="5445108" h="812800">
                  <a:moveTo>
                    <a:pt x="0" y="0"/>
                  </a:moveTo>
                  <a:lnTo>
                    <a:pt x="5445108" y="0"/>
                  </a:lnTo>
                  <a:lnTo>
                    <a:pt x="544510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C2120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994695" y="757818"/>
            <a:ext cx="14298609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FFFFFF"/>
                </a:solidFill>
                <a:latin typeface="Open Sans Bold"/>
              </a:rPr>
              <a:t>Відповідність меблів анатомічним та фізіологічним нормам людини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25400" y="4953000"/>
            <a:ext cx="7049393" cy="4558665"/>
            <a:chOff x="0" y="0"/>
            <a:chExt cx="9399190" cy="6078220"/>
          </a:xfrm>
        </p:grpSpPr>
        <p:sp>
          <p:nvSpPr>
            <p:cNvPr id="3" name="TextBox 3"/>
            <p:cNvSpPr txBox="1"/>
            <p:nvPr/>
          </p:nvSpPr>
          <p:spPr>
            <a:xfrm>
              <a:off x="1514475" y="5493544"/>
              <a:ext cx="2259172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від 3 до 6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4230030" y="5493544"/>
              <a:ext cx="2232164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більше 6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918579" y="5493544"/>
              <a:ext cx="2259172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від 1 до 3</a:t>
              </a:r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1293035" y="263763"/>
              <a:ext cx="8106156" cy="5062452"/>
              <a:chOff x="0" y="0"/>
              <a:chExt cx="7337747" cy="4582566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-6350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0" y="910163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  <p:sp>
            <p:nvSpPr>
              <p:cNvPr id="9" name="Freeform 9"/>
              <p:cNvSpPr/>
              <p:nvPr/>
            </p:nvSpPr>
            <p:spPr>
              <a:xfrm>
                <a:off x="0" y="1826676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2743190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3659703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4576216"/>
                <a:ext cx="7337747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337747" h="12700">
                    <a:moveTo>
                      <a:pt x="0" y="0"/>
                    </a:moveTo>
                    <a:lnTo>
                      <a:pt x="7337747" y="0"/>
                    </a:lnTo>
                    <a:lnTo>
                      <a:pt x="7337747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0" y="-57150"/>
              <a:ext cx="1068556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50% 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955340"/>
              <a:ext cx="1068556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40% 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967831"/>
              <a:ext cx="1068556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30%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980321"/>
              <a:ext cx="1068556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20%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3992812"/>
              <a:ext cx="1068556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10%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63061" y="5005302"/>
              <a:ext cx="805494" cy="5846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1"/>
                </a:lnSpc>
              </a:pPr>
              <a:r>
                <a:rPr lang="en-US" sz="2651">
                  <a:solidFill>
                    <a:srgbClr val="000000"/>
                  </a:solidFill>
                  <a:latin typeface="Open Sans Extra Bold"/>
                </a:rPr>
                <a:t>0% </a:t>
              </a:r>
            </a:p>
          </p:txBody>
        </p:sp>
        <p:grpSp>
          <p:nvGrpSpPr>
            <p:cNvPr id="19" name="Group 19"/>
            <p:cNvGrpSpPr>
              <a:grpSpLocks noChangeAspect="1"/>
            </p:cNvGrpSpPr>
            <p:nvPr/>
          </p:nvGrpSpPr>
          <p:grpSpPr>
            <a:xfrm>
              <a:off x="2644061" y="263763"/>
              <a:ext cx="5404104" cy="5062452"/>
              <a:chOff x="1222958" y="0"/>
              <a:chExt cx="4891832" cy="4582566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1222958" y="0"/>
                <a:ext cx="4891832" cy="4582566"/>
              </a:xfrm>
              <a:custGeom>
                <a:avLst/>
                <a:gdLst/>
                <a:ahLst/>
                <a:cxnLst/>
                <a:rect l="l" t="t" r="r" b="b"/>
                <a:pathLst>
                  <a:path w="4891832" h="4582566">
                    <a:moveTo>
                      <a:pt x="0" y="4582566"/>
                    </a:moveTo>
                    <a:lnTo>
                      <a:pt x="0" y="0"/>
                    </a:lnTo>
                    <a:lnTo>
                      <a:pt x="2445916" y="1374770"/>
                    </a:lnTo>
                    <a:lnTo>
                      <a:pt x="4891832" y="3207796"/>
                    </a:lnTo>
                    <a:lnTo>
                      <a:pt x="4891832" y="4582566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grpSp>
        <p:nvGrpSpPr>
          <p:cNvPr id="21" name="Group 21"/>
          <p:cNvGrpSpPr/>
          <p:nvPr/>
        </p:nvGrpSpPr>
        <p:grpSpPr>
          <a:xfrm>
            <a:off x="9892055" y="5112627"/>
            <a:ext cx="7367245" cy="4399038"/>
            <a:chOff x="0" y="0"/>
            <a:chExt cx="9822993" cy="5865384"/>
          </a:xfrm>
        </p:grpSpPr>
        <p:grpSp>
          <p:nvGrpSpPr>
            <p:cNvPr id="22" name="Group 22"/>
            <p:cNvGrpSpPr>
              <a:grpSpLocks noChangeAspect="1"/>
            </p:cNvGrpSpPr>
            <p:nvPr/>
          </p:nvGrpSpPr>
          <p:grpSpPr>
            <a:xfrm>
              <a:off x="3605523" y="0"/>
              <a:ext cx="5752586" cy="5120603"/>
              <a:chOff x="0" y="0"/>
              <a:chExt cx="11556617" cy="102870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-6350" y="0"/>
                <a:ext cx="11569317" cy="10287000"/>
              </a:xfrm>
              <a:custGeom>
                <a:avLst/>
                <a:gdLst/>
                <a:ahLst/>
                <a:cxnLst/>
                <a:rect l="l" t="t" r="r" b="b"/>
                <a:pathLst>
                  <a:path w="11569317" h="10287000">
                    <a:moveTo>
                      <a:pt x="0" y="0"/>
                    </a:moveTo>
                    <a:lnTo>
                      <a:pt x="12700" y="0"/>
                    </a:lnTo>
                    <a:lnTo>
                      <a:pt x="12700" y="10287000"/>
                    </a:lnTo>
                    <a:lnTo>
                      <a:pt x="0" y="10287000"/>
                    </a:lnTo>
                    <a:close/>
                    <a:moveTo>
                      <a:pt x="3852206" y="0"/>
                    </a:moveTo>
                    <a:lnTo>
                      <a:pt x="3864906" y="0"/>
                    </a:lnTo>
                    <a:lnTo>
                      <a:pt x="3864906" y="10287000"/>
                    </a:lnTo>
                    <a:lnTo>
                      <a:pt x="3852206" y="10287000"/>
                    </a:lnTo>
                    <a:close/>
                    <a:moveTo>
                      <a:pt x="7704411" y="0"/>
                    </a:moveTo>
                    <a:lnTo>
                      <a:pt x="7717111" y="0"/>
                    </a:lnTo>
                    <a:lnTo>
                      <a:pt x="7717111" y="10287000"/>
                    </a:lnTo>
                    <a:lnTo>
                      <a:pt x="7704411" y="10287000"/>
                    </a:lnTo>
                    <a:close/>
                    <a:moveTo>
                      <a:pt x="11556617" y="0"/>
                    </a:moveTo>
                    <a:lnTo>
                      <a:pt x="11569317" y="0"/>
                    </a:lnTo>
                    <a:lnTo>
                      <a:pt x="11569317" y="10287000"/>
                    </a:lnTo>
                    <a:lnTo>
                      <a:pt x="11556617" y="102870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</p:sp>
        </p:grpSp>
        <p:sp>
          <p:nvSpPr>
            <p:cNvPr id="24" name="TextBox 24"/>
            <p:cNvSpPr txBox="1"/>
            <p:nvPr/>
          </p:nvSpPr>
          <p:spPr>
            <a:xfrm>
              <a:off x="3269128" y="5282740"/>
              <a:ext cx="672790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0%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058167" y="5282740"/>
              <a:ext cx="929769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20%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975696" y="5282740"/>
              <a:ext cx="929769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40%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893225" y="5282740"/>
              <a:ext cx="929769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60%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59082" y="469530"/>
              <a:ext cx="2627154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1-2 години 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43872" y="2240405"/>
              <a:ext cx="2542364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30 хвилин 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4011280"/>
              <a:ext cx="3386236" cy="582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626"/>
                </a:lnSpc>
              </a:pPr>
              <a:r>
                <a:rPr lang="en-US" sz="2590">
                  <a:solidFill>
                    <a:srgbClr val="000000"/>
                  </a:solidFill>
                  <a:latin typeface="Open Sans Extra Bold"/>
                </a:rPr>
                <a:t>жодного разу </a:t>
              </a:r>
            </a:p>
          </p:txBody>
        </p:sp>
        <p:grpSp>
          <p:nvGrpSpPr>
            <p:cNvPr id="31" name="Group 31"/>
            <p:cNvGrpSpPr>
              <a:grpSpLocks noChangeAspect="1"/>
            </p:cNvGrpSpPr>
            <p:nvPr/>
          </p:nvGrpSpPr>
          <p:grpSpPr>
            <a:xfrm>
              <a:off x="3605523" y="0"/>
              <a:ext cx="5755747" cy="5120603"/>
              <a:chOff x="0" y="0"/>
              <a:chExt cx="11562967" cy="102870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11562967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11562967" h="3171825">
                    <a:moveTo>
                      <a:pt x="0" y="0"/>
                    </a:moveTo>
                    <a:lnTo>
                      <a:pt x="11309221" y="0"/>
                    </a:lnTo>
                    <a:cubicBezTo>
                      <a:pt x="11449362" y="0"/>
                      <a:pt x="11562967" y="113606"/>
                      <a:pt x="11562967" y="253746"/>
                    </a:cubicBezTo>
                    <a:lnTo>
                      <a:pt x="11562967" y="2918079"/>
                    </a:lnTo>
                    <a:cubicBezTo>
                      <a:pt x="11562967" y="3058219"/>
                      <a:pt x="11449362" y="3171825"/>
                      <a:pt x="11309221" y="3171825"/>
                    </a:cubicBezTo>
                    <a:lnTo>
                      <a:pt x="0" y="31718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3" name="Freeform 33"/>
              <p:cNvSpPr/>
              <p:nvPr/>
            </p:nvSpPr>
            <p:spPr>
              <a:xfrm>
                <a:off x="0" y="3557588"/>
                <a:ext cx="5784659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5784659" h="3171825">
                    <a:moveTo>
                      <a:pt x="0" y="0"/>
                    </a:moveTo>
                    <a:lnTo>
                      <a:pt x="5530913" y="0"/>
                    </a:lnTo>
                    <a:cubicBezTo>
                      <a:pt x="5671053" y="0"/>
                      <a:pt x="5784659" y="113606"/>
                      <a:pt x="5784659" y="253746"/>
                    </a:cubicBezTo>
                    <a:lnTo>
                      <a:pt x="5784659" y="2918078"/>
                    </a:lnTo>
                    <a:cubicBezTo>
                      <a:pt x="5784659" y="3058218"/>
                      <a:pt x="5671053" y="3171824"/>
                      <a:pt x="5530913" y="3171824"/>
                    </a:cubicBezTo>
                    <a:lnTo>
                      <a:pt x="0" y="3171824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4" name="Freeform 34"/>
              <p:cNvSpPr/>
              <p:nvPr/>
            </p:nvSpPr>
            <p:spPr>
              <a:xfrm>
                <a:off x="0" y="7115175"/>
                <a:ext cx="1932453" cy="3171825"/>
              </a:xfrm>
              <a:custGeom>
                <a:avLst/>
                <a:gdLst/>
                <a:ahLst/>
                <a:cxnLst/>
                <a:rect l="l" t="t" r="r" b="b"/>
                <a:pathLst>
                  <a:path w="1932453" h="3171825">
                    <a:moveTo>
                      <a:pt x="0" y="0"/>
                    </a:moveTo>
                    <a:lnTo>
                      <a:pt x="1678707" y="0"/>
                    </a:lnTo>
                    <a:cubicBezTo>
                      <a:pt x="1818847" y="0"/>
                      <a:pt x="1932453" y="113605"/>
                      <a:pt x="1932453" y="253746"/>
                    </a:cubicBezTo>
                    <a:lnTo>
                      <a:pt x="1932453" y="2918079"/>
                    </a:lnTo>
                    <a:cubicBezTo>
                      <a:pt x="1932453" y="3058220"/>
                      <a:pt x="1818847" y="3171825"/>
                      <a:pt x="1678707" y="3171825"/>
                    </a:cubicBezTo>
                    <a:lnTo>
                      <a:pt x="0" y="31718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  <p:grpSp>
        <p:nvGrpSpPr>
          <p:cNvPr id="35" name="Group 35"/>
          <p:cNvGrpSpPr/>
          <p:nvPr/>
        </p:nvGrpSpPr>
        <p:grpSpPr>
          <a:xfrm>
            <a:off x="0" y="2007221"/>
            <a:ext cx="18288000" cy="2536204"/>
            <a:chOff x="0" y="0"/>
            <a:chExt cx="4816593" cy="667971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816592" cy="667971"/>
            </a:xfrm>
            <a:custGeom>
              <a:avLst/>
              <a:gdLst/>
              <a:ahLst/>
              <a:cxnLst/>
              <a:rect l="l" t="t" r="r" b="b"/>
              <a:pathLst>
                <a:path w="4816592" h="667971">
                  <a:moveTo>
                    <a:pt x="0" y="0"/>
                  </a:moveTo>
                  <a:lnTo>
                    <a:pt x="4816592" y="0"/>
                  </a:lnTo>
                  <a:lnTo>
                    <a:pt x="4816592" y="667971"/>
                  </a:lnTo>
                  <a:lnTo>
                    <a:pt x="0" y="667971"/>
                  </a:lnTo>
                  <a:close/>
                </a:path>
              </a:pathLst>
            </a:custGeom>
            <a:solidFill>
              <a:srgbClr val="1C2120"/>
            </a:solidFill>
            <a:ln>
              <a:noFill/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0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38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7996" y="6130812"/>
            <a:ext cx="1945178" cy="4114800"/>
          </a:xfrm>
          <a:prstGeom prst="rect">
            <a:avLst/>
          </a:prstGeom>
        </p:spPr>
      </p:pic>
      <p:sp>
        <p:nvSpPr>
          <p:cNvPr id="39" name="TextBox 39"/>
          <p:cNvSpPr txBox="1"/>
          <p:nvPr/>
        </p:nvSpPr>
        <p:spPr>
          <a:xfrm>
            <a:off x="2725400" y="710551"/>
            <a:ext cx="1283720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Open Sans Bold"/>
              </a:rPr>
              <a:t>Проведення часу за робочим місцем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028700" y="2134863"/>
            <a:ext cx="16230600" cy="222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Open Sans Extra Bold"/>
              </a:rPr>
              <a:t>95% опитаних мають тривале сидіння через навчання чи роботу за комп’ютером, що негативно відображається на здоров’ї студентської спільноти і 5% проводять більшу частину свого часу вдома через військовий стан в країні.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504</Words>
  <Application>Microsoft Office PowerPoint</Application>
  <PresentationFormat>Произвольный</PresentationFormat>
  <Paragraphs>84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Clear Sans Regular</vt:lpstr>
      <vt:lpstr>Calibri</vt:lpstr>
      <vt:lpstr>Clear Sans Bold Bold</vt:lpstr>
      <vt:lpstr>Clear Sans Regular Bold</vt:lpstr>
      <vt:lpstr>Open Sans Light Bold</vt:lpstr>
      <vt:lpstr>Open Sans Bold</vt:lpstr>
      <vt:lpstr>Open Sans Extra Bold</vt:lpstr>
      <vt:lpstr>Foda Display</vt:lpstr>
      <vt:lpstr>Arial</vt:lpstr>
      <vt:lpstr>Clear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ПЛАН:</dc:title>
  <cp:lastModifiedBy>Kven</cp:lastModifiedBy>
  <cp:revision>3</cp:revision>
  <dcterms:created xsi:type="dcterms:W3CDTF">2006-08-16T00:00:00Z</dcterms:created>
  <dcterms:modified xsi:type="dcterms:W3CDTF">2023-05-08T17:29:53Z</dcterms:modified>
  <dc:identifier>DAFiRPx4aUM</dc:identifier>
</cp:coreProperties>
</file>