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1" r:id="rId3"/>
    <p:sldId id="290" r:id="rId4"/>
    <p:sldId id="282" r:id="rId5"/>
    <p:sldId id="283" r:id="rId6"/>
    <p:sldId id="284" r:id="rId7"/>
    <p:sldId id="285" r:id="rId8"/>
    <p:sldId id="296" r:id="rId9"/>
    <p:sldId id="297" r:id="rId10"/>
    <p:sldId id="298" r:id="rId11"/>
    <p:sldId id="299" r:id="rId12"/>
    <p:sldId id="300" r:id="rId13"/>
    <p:sldId id="303" r:id="rId14"/>
    <p:sldId id="305" r:id="rId15"/>
    <p:sldId id="293" r:id="rId16"/>
    <p:sldId id="292" r:id="rId17"/>
    <p:sldId id="291" r:id="rId18"/>
    <p:sldId id="286" r:id="rId19"/>
    <p:sldId id="289" r:id="rId20"/>
    <p:sldId id="287" r:id="rId21"/>
    <p:sldId id="277" r:id="rId22"/>
    <p:sldId id="266" r:id="rId23"/>
    <p:sldId id="274" r:id="rId24"/>
    <p:sldId id="278" r:id="rId25"/>
    <p:sldId id="268" r:id="rId26"/>
    <p:sldId id="279" r:id="rId27"/>
    <p:sldId id="273" r:id="rId28"/>
    <p:sldId id="272" r:id="rId29"/>
    <p:sldId id="295" r:id="rId30"/>
    <p:sldId id="294" r:id="rId31"/>
    <p:sldId id="288" r:id="rId32"/>
    <p:sldId id="269" r:id="rId33"/>
  </p:sldIdLst>
  <p:sldSz cx="12192000" cy="6858000"/>
  <p:notesSz cx="6858000" cy="9945688"/>
  <p:defaultTextStyle>
    <a:defPPr>
      <a:defRPr lang="ru-RU"/>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341"/>
    <a:srgbClr val="82FEBD"/>
    <a:srgbClr val="FF0066"/>
    <a:srgbClr val="FF0000"/>
    <a:srgbClr val="CFF60A"/>
    <a:srgbClr val="E70354"/>
    <a:srgbClr val="FAF9BD"/>
    <a:srgbClr val="AB0105"/>
    <a:srgbClr val="0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660"/>
  </p:normalViewPr>
  <p:slideViewPr>
    <p:cSldViewPr>
      <p:cViewPr>
        <p:scale>
          <a:sx n="79" d="100"/>
          <a:sy n="79" d="100"/>
        </p:scale>
        <p:origin x="816" y="1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AE56CA97-D5A7-482A-A3C1-EB368B978F76}" type="datetimeFigureOut">
              <a:rPr lang="uk-UA" smtClean="0"/>
              <a:t>14.05.2023</a:t>
            </a:fld>
            <a:endParaRPr lang="uk-UA"/>
          </a:p>
        </p:txBody>
      </p:sp>
      <p:sp>
        <p:nvSpPr>
          <p:cNvPr id="4" name="Образ слайда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E4251DA2-616F-4DF0-A93F-50AFFD458CBF}" type="slidenum">
              <a:rPr lang="uk-UA" smtClean="0"/>
              <a:t>‹#›</a:t>
            </a:fld>
            <a:endParaRPr lang="uk-UA"/>
          </a:p>
        </p:txBody>
      </p:sp>
    </p:spTree>
    <p:extLst>
      <p:ext uri="{BB962C8B-B14F-4D97-AF65-F5344CB8AC3E}">
        <p14:creationId xmlns:p14="http://schemas.microsoft.com/office/powerpoint/2010/main" val="3218152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44500" y="1243013"/>
            <a:ext cx="5969000" cy="3357562"/>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4251DA2-616F-4DF0-A93F-50AFFD458CBF}" type="slidenum">
              <a:rPr lang="uk-UA" smtClean="0"/>
              <a:t>1</a:t>
            </a:fld>
            <a:endParaRPr lang="uk-UA" dirty="0"/>
          </a:p>
        </p:txBody>
      </p:sp>
    </p:spTree>
    <p:extLst>
      <p:ext uri="{BB962C8B-B14F-4D97-AF65-F5344CB8AC3E}">
        <p14:creationId xmlns:p14="http://schemas.microsoft.com/office/powerpoint/2010/main" val="109958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CC12E1-C8BA-4614-B9C8-88AC68334DFA}" type="slidenum">
              <a:rPr lang="ru-RU" smtClean="0"/>
              <a:t>13</a:t>
            </a:fld>
            <a:endParaRPr lang="ru-RU"/>
          </a:p>
        </p:txBody>
      </p:sp>
    </p:spTree>
    <p:extLst>
      <p:ext uri="{BB962C8B-B14F-4D97-AF65-F5344CB8AC3E}">
        <p14:creationId xmlns:p14="http://schemas.microsoft.com/office/powerpoint/2010/main" val="319739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4ECDDDB-6D66-45B3-BCD4-62E96369BE50}" type="datetimeFigureOut">
              <a:rPr lang="ru-RU"/>
              <a:pPr>
                <a:defRPr/>
              </a:pPr>
              <a:t>14.05.2023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FACE9FB8-2444-47FA-B15F-6E90B008F31C}" type="slidenum">
              <a:rPr lang="ru-RU" altLang="ru-RU"/>
              <a:pPr/>
              <a:t>‹#›</a:t>
            </a:fld>
            <a:endParaRPr lang="ru-RU" altLang="ru-RU"/>
          </a:p>
        </p:txBody>
      </p:sp>
    </p:spTree>
    <p:extLst>
      <p:ext uri="{BB962C8B-B14F-4D97-AF65-F5344CB8AC3E}">
        <p14:creationId xmlns:p14="http://schemas.microsoft.com/office/powerpoint/2010/main" val="3347202686"/>
      </p:ext>
    </p:extLst>
  </p:cSld>
  <p:clrMapOvr>
    <a:masterClrMapping/>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11EA28C-AFA9-4F76-907D-4FB9DC242B1E}" type="datetimeFigureOut">
              <a:rPr lang="ru-RU"/>
              <a:pPr>
                <a:defRPr/>
              </a:pPr>
              <a:t>14.05.2023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CA81DA0C-28BF-4BB6-90C9-8E608DFF1025}" type="slidenum">
              <a:rPr lang="ru-RU" altLang="ru-RU"/>
              <a:pPr/>
              <a:t>‹#›</a:t>
            </a:fld>
            <a:endParaRPr lang="ru-RU" altLang="ru-RU"/>
          </a:p>
        </p:txBody>
      </p:sp>
    </p:spTree>
    <p:extLst>
      <p:ext uri="{BB962C8B-B14F-4D97-AF65-F5344CB8AC3E}">
        <p14:creationId xmlns:p14="http://schemas.microsoft.com/office/powerpoint/2010/main" val="2344558154"/>
      </p:ext>
    </p:extLst>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F45B520-C9E8-4940-9278-6FFF7EC7800B}" type="datetimeFigureOut">
              <a:rPr lang="ru-RU"/>
              <a:pPr>
                <a:defRPr/>
              </a:pPr>
              <a:t>14.05.2023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A713D238-7561-490A-8364-197A9804980B}" type="slidenum">
              <a:rPr lang="ru-RU" altLang="ru-RU"/>
              <a:pPr/>
              <a:t>‹#›</a:t>
            </a:fld>
            <a:endParaRPr lang="ru-RU" altLang="ru-RU"/>
          </a:p>
        </p:txBody>
      </p:sp>
    </p:spTree>
    <p:extLst>
      <p:ext uri="{BB962C8B-B14F-4D97-AF65-F5344CB8AC3E}">
        <p14:creationId xmlns:p14="http://schemas.microsoft.com/office/powerpoint/2010/main" val="936087205"/>
      </p:ext>
    </p:extLst>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4E6BB3C-668B-41DD-9EF8-6F4DC7963609}" type="datetimeFigureOut">
              <a:rPr lang="ru-RU"/>
              <a:pPr>
                <a:defRPr/>
              </a:pPr>
              <a:t>14.05.2023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A32CA145-8729-4416-BFDC-EBA2C88063EB}" type="slidenum">
              <a:rPr lang="ru-RU" altLang="ru-RU"/>
              <a:pPr/>
              <a:t>‹#›</a:t>
            </a:fld>
            <a:endParaRPr lang="ru-RU" altLang="ru-RU"/>
          </a:p>
        </p:txBody>
      </p:sp>
    </p:spTree>
    <p:extLst>
      <p:ext uri="{BB962C8B-B14F-4D97-AF65-F5344CB8AC3E}">
        <p14:creationId xmlns:p14="http://schemas.microsoft.com/office/powerpoint/2010/main" val="1786977983"/>
      </p:ext>
    </p:extLst>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7338CE4-5DE3-4ED1-AD6D-DD9BA9DB1B81}" type="datetimeFigureOut">
              <a:rPr lang="ru-RU"/>
              <a:pPr>
                <a:defRPr/>
              </a:pPr>
              <a:t>14.05.2023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9CC95974-C032-42A6-A06F-536B1B642734}" type="slidenum">
              <a:rPr lang="ru-RU" altLang="ru-RU"/>
              <a:pPr/>
              <a:t>‹#›</a:t>
            </a:fld>
            <a:endParaRPr lang="ru-RU" altLang="ru-RU"/>
          </a:p>
        </p:txBody>
      </p:sp>
    </p:spTree>
    <p:extLst>
      <p:ext uri="{BB962C8B-B14F-4D97-AF65-F5344CB8AC3E}">
        <p14:creationId xmlns:p14="http://schemas.microsoft.com/office/powerpoint/2010/main" val="3456013837"/>
      </p:ext>
    </p:extLst>
  </p:cSld>
  <p:clrMapOvr>
    <a:masterClrMapping/>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003A959-BCBD-48E6-A378-578DA026DEAB}" type="datetimeFigureOut">
              <a:rPr lang="ru-RU"/>
              <a:pPr>
                <a:defRPr/>
              </a:pPr>
              <a:t>14.05.2023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4197A42A-447C-424A-BC36-808E834BAD8B}" type="slidenum">
              <a:rPr lang="ru-RU" altLang="ru-RU"/>
              <a:pPr/>
              <a:t>‹#›</a:t>
            </a:fld>
            <a:endParaRPr lang="ru-RU" altLang="ru-RU"/>
          </a:p>
        </p:txBody>
      </p:sp>
    </p:spTree>
    <p:extLst>
      <p:ext uri="{BB962C8B-B14F-4D97-AF65-F5344CB8AC3E}">
        <p14:creationId xmlns:p14="http://schemas.microsoft.com/office/powerpoint/2010/main" val="3852065579"/>
      </p:ext>
    </p:extLst>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313E40F-C04A-49E9-9DF3-CE1B9315EF25}" type="datetimeFigureOut">
              <a:rPr lang="ru-RU"/>
              <a:pPr>
                <a:defRPr/>
              </a:pPr>
              <a:t>14.05.2023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B466E331-9888-4270-81D4-F98C5FAA2050}" type="slidenum">
              <a:rPr lang="ru-RU" altLang="ru-RU"/>
              <a:pPr/>
              <a:t>‹#›</a:t>
            </a:fld>
            <a:endParaRPr lang="ru-RU" altLang="ru-RU"/>
          </a:p>
        </p:txBody>
      </p:sp>
    </p:spTree>
    <p:extLst>
      <p:ext uri="{BB962C8B-B14F-4D97-AF65-F5344CB8AC3E}">
        <p14:creationId xmlns:p14="http://schemas.microsoft.com/office/powerpoint/2010/main" val="3243036479"/>
      </p:ext>
    </p:extLst>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98DA1C5-9F3C-496A-AF51-A5F13BA572E7}" type="datetimeFigureOut">
              <a:rPr lang="ru-RU"/>
              <a:pPr>
                <a:defRPr/>
              </a:pPr>
              <a:t>14.05.2023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0C5DE060-4C38-4ECC-8EC2-49AC46ABE3CD}" type="slidenum">
              <a:rPr lang="ru-RU" altLang="ru-RU"/>
              <a:pPr/>
              <a:t>‹#›</a:t>
            </a:fld>
            <a:endParaRPr lang="ru-RU" altLang="ru-RU"/>
          </a:p>
        </p:txBody>
      </p:sp>
    </p:spTree>
    <p:extLst>
      <p:ext uri="{BB962C8B-B14F-4D97-AF65-F5344CB8AC3E}">
        <p14:creationId xmlns:p14="http://schemas.microsoft.com/office/powerpoint/2010/main" val="1245383982"/>
      </p:ext>
    </p:extLst>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44C850A-3392-4E9B-A763-ABAEFE49A2A3}" type="datetimeFigureOut">
              <a:rPr lang="ru-RU"/>
              <a:pPr>
                <a:defRPr/>
              </a:pPr>
              <a:t>14.05.2023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60C6B58D-DBD4-41A9-A644-995ADE9B7C9A}" type="slidenum">
              <a:rPr lang="ru-RU" altLang="ru-RU"/>
              <a:pPr/>
              <a:t>‹#›</a:t>
            </a:fld>
            <a:endParaRPr lang="ru-RU" altLang="ru-RU"/>
          </a:p>
        </p:txBody>
      </p:sp>
    </p:spTree>
    <p:extLst>
      <p:ext uri="{BB962C8B-B14F-4D97-AF65-F5344CB8AC3E}">
        <p14:creationId xmlns:p14="http://schemas.microsoft.com/office/powerpoint/2010/main" val="1302832548"/>
      </p:ext>
    </p:extLst>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F306810-FBBD-4D6E-9DC6-17B08CC36A79}" type="datetimeFigureOut">
              <a:rPr lang="ru-RU"/>
              <a:pPr>
                <a:defRPr/>
              </a:pPr>
              <a:t>14.05.2023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C010B4FC-D18F-43FE-B165-127A3AC8E86C}" type="slidenum">
              <a:rPr lang="ru-RU" altLang="ru-RU"/>
              <a:pPr/>
              <a:t>‹#›</a:t>
            </a:fld>
            <a:endParaRPr lang="ru-RU" altLang="ru-RU"/>
          </a:p>
        </p:txBody>
      </p:sp>
    </p:spTree>
    <p:extLst>
      <p:ext uri="{BB962C8B-B14F-4D97-AF65-F5344CB8AC3E}">
        <p14:creationId xmlns:p14="http://schemas.microsoft.com/office/powerpoint/2010/main" val="1537566943"/>
      </p:ext>
    </p:extLst>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5620E40-7DA1-48AF-A8BB-3E62028D58E4}" type="datetimeFigureOut">
              <a:rPr lang="ru-RU"/>
              <a:pPr>
                <a:defRPr/>
              </a:pPr>
              <a:t>14.05.2023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5A238874-3CF3-4FEC-BDA8-AFA474DE5A35}" type="slidenum">
              <a:rPr lang="ru-RU" altLang="ru-RU"/>
              <a:pPr/>
              <a:t>‹#›</a:t>
            </a:fld>
            <a:endParaRPr lang="ru-RU" altLang="ru-RU"/>
          </a:p>
        </p:txBody>
      </p:sp>
    </p:spTree>
    <p:extLst>
      <p:ext uri="{BB962C8B-B14F-4D97-AF65-F5344CB8AC3E}">
        <p14:creationId xmlns:p14="http://schemas.microsoft.com/office/powerpoint/2010/main" val="2867255015"/>
      </p:ext>
    </p:extLst>
  </p:cSld>
  <p:clrMapOvr>
    <a:masterClrMapping/>
  </p:clrMapOvr>
  <p:transition spd="slow">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62000">
              <a:schemeClr val="accent1">
                <a:lumMod val="45000"/>
                <a:lumOff val="55000"/>
              </a:schemeClr>
            </a:gs>
            <a:gs pos="77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2D747D1-A19A-4BBD-823A-9E90CA5CD1E3}" type="datetimeFigureOut">
              <a:rPr lang="ru-RU"/>
              <a:pPr>
                <a:defRPr/>
              </a:pPr>
              <a:t>14.05.2023</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F2F997F-F7AF-4500-88F1-ADC5B394645C}"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8"/>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jpe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3.jpe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ru.wikipedia.org/wiki/%D0%90%D0%BD%D0%B3%D0%BB%D0%B8%D0%B9%D1%81%D0%BA%D0%B8%D0%B9_%D1%8F%D0%B7%D1%8B%D0%BA"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image" Target="../media/image14.jp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C:\Users\ira\Desktop\Без имени-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68" y="3162288"/>
            <a:ext cx="50514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1055440" y="3645024"/>
            <a:ext cx="3857652" cy="1384995"/>
          </a:xfrm>
          <a:prstGeom prst="rect">
            <a:avLst/>
          </a:prstGeom>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uk-UA" sz="2800" b="1" i="1" dirty="0">
                <a:ln w="50800"/>
                <a:solidFill>
                  <a:srgbClr val="CFF60A"/>
                </a:solidFill>
                <a:cs typeface="Arial" charset="0"/>
              </a:rPr>
              <a:t>«Цей світ чудовий,</a:t>
            </a:r>
            <a:endParaRPr lang="ru-RU" sz="2800" b="1" dirty="0">
              <a:ln w="50800"/>
              <a:solidFill>
                <a:srgbClr val="CFF60A"/>
              </a:solidFill>
              <a:cs typeface="Arial" charset="0"/>
            </a:endParaRPr>
          </a:p>
          <a:p>
            <a:pPr algn="ctr">
              <a:defRPr/>
            </a:pPr>
            <a:r>
              <a:rPr lang="uk-UA" sz="2800" b="1" i="1" dirty="0">
                <a:ln w="50800"/>
                <a:solidFill>
                  <a:srgbClr val="CFF60A"/>
                </a:solidFill>
                <a:cs typeface="Arial" charset="0"/>
              </a:rPr>
              <a:t>але не забути б мені повернутися»</a:t>
            </a:r>
            <a:endParaRPr lang="ru-RU" sz="2800" b="1" dirty="0">
              <a:ln w="50800"/>
              <a:solidFill>
                <a:srgbClr val="CFF60A"/>
              </a:solidFill>
              <a:cs typeface="Arial" charset="0"/>
            </a:endParaRPr>
          </a:p>
        </p:txBody>
      </p:sp>
      <p:sp>
        <p:nvSpPr>
          <p:cNvPr id="10" name="Прямоугольник 9"/>
          <p:cNvSpPr/>
          <p:nvPr/>
        </p:nvSpPr>
        <p:spPr>
          <a:xfrm>
            <a:off x="2423592" y="260648"/>
            <a:ext cx="7596336"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uk-UA" sz="3600" b="1" dirty="0"/>
              <a:t>«</a:t>
            </a:r>
            <a:r>
              <a:rPr lang="uk-UA" sz="3600" b="1" dirty="0"/>
              <a:t>ВПЛИВ СУЧАСНИХ ТЕХНОЛОГІЙ НА ПСИХІЧНЕ ТА ФІЗИЧНЕ ЗДОРОВ’Я </a:t>
            </a:r>
            <a:r>
              <a:rPr lang="uk-UA" sz="3600" b="1" dirty="0"/>
              <a:t>ПІДЛІТКА»</a:t>
            </a:r>
            <a:endParaRPr lang="ru-RU" sz="3600" dirty="0"/>
          </a:p>
        </p:txBody>
      </p:sp>
      <p:sp>
        <p:nvSpPr>
          <p:cNvPr id="2" name="Прямоугольник 1"/>
          <p:cNvSpPr/>
          <p:nvPr/>
        </p:nvSpPr>
        <p:spPr>
          <a:xfrm>
            <a:off x="5735960" y="3506525"/>
            <a:ext cx="6131543" cy="3046988"/>
          </a:xfrm>
          <a:prstGeom prst="rect">
            <a:avLst/>
          </a:prstGeom>
          <a:noFill/>
        </p:spPr>
        <p:txBody>
          <a:bodyPr wrap="square">
            <a:spAutoFit/>
          </a:bodyPr>
          <a:lstStyle/>
          <a:p>
            <a:pPr algn="ctr"/>
            <a:r>
              <a:rPr lang="uk-UA" sz="2400" dirty="0">
                <a:latin typeface="Times New Roman" panose="02020603050405020304" pitchFamily="18" charset="0"/>
                <a:cs typeface="Times New Roman" panose="02020603050405020304" pitchFamily="18" charset="0"/>
              </a:rPr>
              <a:t>Виконано викладачем біології</a:t>
            </a:r>
          </a:p>
          <a:p>
            <a:pPr algn="ctr"/>
            <a:r>
              <a:rPr lang="uk-UA" sz="2400" dirty="0">
                <a:latin typeface="Times New Roman" panose="02020603050405020304" pitchFamily="18" charset="0"/>
                <a:cs typeface="Times New Roman" panose="02020603050405020304" pitchFamily="18" charset="0"/>
              </a:rPr>
              <a:t>Чернівецького фахового медичного коледжу</a:t>
            </a:r>
          </a:p>
          <a:p>
            <a:pPr algn="ctr"/>
            <a:r>
              <a:rPr lang="uk-UA" sz="2400" dirty="0">
                <a:latin typeface="Times New Roman" panose="02020603050405020304" pitchFamily="18" charset="0"/>
                <a:cs typeface="Times New Roman" panose="02020603050405020304" pitchFamily="18" charset="0"/>
              </a:rPr>
              <a:t>Лисою О. М. на у науково-практичну</a:t>
            </a:r>
          </a:p>
          <a:p>
            <a:pPr algn="ctr"/>
            <a:r>
              <a:rPr lang="uk-UA" sz="2400" dirty="0">
                <a:latin typeface="Times New Roman" panose="02020603050405020304" pitchFamily="18" charset="0"/>
                <a:cs typeface="Times New Roman" panose="02020603050405020304" pitchFamily="18" charset="0"/>
              </a:rPr>
              <a:t>конференцію «ВІД ЕКСПЕРИМЕНТАЛЬНОЇ ТА КЛІНІЧНОЇ ПАТОФІЗІОЛОГІЇ ДО ДОСЯГНЕНЬ</a:t>
            </a:r>
          </a:p>
          <a:p>
            <a:pPr algn="ctr"/>
            <a:r>
              <a:rPr lang="uk-UA" sz="2400" dirty="0">
                <a:latin typeface="Times New Roman" panose="02020603050405020304" pitchFamily="18" charset="0"/>
                <a:cs typeface="Times New Roman" panose="02020603050405020304" pitchFamily="18" charset="0"/>
              </a:rPr>
              <a:t>СУЧАСНОЇ МЕДИЦИНИ І ФАРМАЦІЇ» </a:t>
            </a:r>
            <a:endParaRPr lang="uk-UA" sz="2400" dirty="0" smtClean="0">
              <a:latin typeface="Times New Roman" panose="02020603050405020304" pitchFamily="18" charset="0"/>
              <a:cs typeface="Times New Roman" panose="02020603050405020304" pitchFamily="18" charset="0"/>
            </a:endParaRPr>
          </a:p>
          <a:p>
            <a:pPr algn="ctr"/>
            <a:r>
              <a:rPr lang="uk-UA" sz="2400" dirty="0" smtClean="0">
                <a:latin typeface="Times New Roman" panose="02020603050405020304" pitchFamily="18" charset="0"/>
                <a:cs typeface="Times New Roman" panose="02020603050405020304" pitchFamily="18" charset="0"/>
              </a:rPr>
              <a:t>18 </a:t>
            </a:r>
            <a:r>
              <a:rPr lang="uk-UA" sz="2400" dirty="0">
                <a:latin typeface="Times New Roman" panose="02020603050405020304" pitchFamily="18" charset="0"/>
                <a:cs typeface="Times New Roman" panose="02020603050405020304" pitchFamily="18" charset="0"/>
              </a:rPr>
              <a:t>травня 2023 року, </a:t>
            </a:r>
            <a:r>
              <a:rPr lang="uk-UA" sz="2400" dirty="0" smtClean="0">
                <a:latin typeface="Times New Roman" panose="02020603050405020304" pitchFamily="18" charset="0"/>
                <a:cs typeface="Times New Roman" panose="02020603050405020304" pitchFamily="18" charset="0"/>
              </a:rPr>
              <a:t>м</a:t>
            </a:r>
            <a:r>
              <a:rPr lang="uk-UA" sz="2400"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Харків</a:t>
            </a:r>
          </a:p>
        </p:txBody>
      </p:sp>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3350" y="332656"/>
            <a:ext cx="11593289" cy="2308324"/>
          </a:xfrm>
          <a:prstGeom prst="rect">
            <a:avLst/>
          </a:prstGeom>
        </p:spPr>
        <p:txBody>
          <a:bodyPr wrap="square">
            <a:spAutoFit/>
          </a:bodyPr>
          <a:lstStyle/>
          <a:p>
            <a:pPr algn="just"/>
            <a:r>
              <a:rPr lang="uk-UA" sz="2400" b="1" dirty="0"/>
              <a:t>3. </a:t>
            </a:r>
            <a:r>
              <a:rPr lang="uk-UA" sz="2400" dirty="0"/>
              <a:t>Нераціональне розташування клавіатури стає причиною перенапруги суглобів і м'язів. Тому її необхідно розташовувати правильно, на природній висоті і глибині, щоб кисті рук, лікті не провисали, а навпаки знаходилися на поверхні столу. Ті ж самі рекомендації можна віднести і до використання миші, щоб не довести себе до хвороби зап'ястного каналу і вчасно почати попереджати </a:t>
            </a:r>
            <a:r>
              <a:rPr lang="uk-UA" sz="2400" dirty="0" err="1"/>
              <a:t>карпальний</a:t>
            </a:r>
            <a:r>
              <a:rPr lang="uk-UA" sz="2400" dirty="0"/>
              <a:t> тунельний синдром.</a:t>
            </a:r>
            <a:endParaRPr lang="uk-UA" sz="2400" dirty="0">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4152" y="3717032"/>
            <a:ext cx="4026520" cy="2677635"/>
          </a:xfrm>
          <a:prstGeom prst="rect">
            <a:avLst/>
          </a:prstGeom>
          <a:ln>
            <a:solidFill>
              <a:srgbClr val="00B050"/>
            </a:solidFill>
          </a:ln>
          <a:effectLst>
            <a:softEdge rad="1270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616" y="4293096"/>
            <a:ext cx="3536119" cy="2232807"/>
          </a:xfrm>
          <a:prstGeom prst="rect">
            <a:avLst/>
          </a:prstGeom>
          <a:ln>
            <a:solidFill>
              <a:srgbClr val="92D050"/>
            </a:solidFill>
          </a:ln>
          <a:effectLst>
            <a:softEdge rad="127000"/>
          </a:effectLst>
        </p:spPr>
      </p:pic>
    </p:spTree>
    <p:extLst>
      <p:ext uri="{BB962C8B-B14F-4D97-AF65-F5344CB8AC3E}">
        <p14:creationId xmlns:p14="http://schemas.microsoft.com/office/powerpoint/2010/main" val="28482744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9376" y="620689"/>
            <a:ext cx="11377264" cy="1938992"/>
          </a:xfrm>
          <a:prstGeom prst="rect">
            <a:avLst/>
          </a:prstGeom>
        </p:spPr>
        <p:txBody>
          <a:bodyPr wrap="square">
            <a:spAutoFit/>
          </a:bodyPr>
          <a:lstStyle/>
          <a:p>
            <a:pPr algn="just"/>
            <a:r>
              <a:rPr lang="ru-RU" sz="2400" b="1" dirty="0"/>
              <a:t>4. </a:t>
            </a:r>
            <a:r>
              <a:rPr lang="uk-UA" sz="2400" dirty="0" smtClean="0"/>
              <a:t>Якщо у вас досі монітор з електронно-променевою гарматою, значить, ви не застраховані від впливу сильного електромагнітного поля, що негативно впливає на мозок і нерви. Постійна робота перед ПК вимагає особливої ​​концентрації, в результаті чого ми отримуємо вічну втому і порушення уваги. А це вже негативний вплив комп'ютера на мозок людини ...</a:t>
            </a:r>
            <a:endParaRPr lang="uk-UA"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8431" y="2744346"/>
            <a:ext cx="5149765" cy="3724996"/>
          </a:xfrm>
          <a:prstGeom prst="rect">
            <a:avLst/>
          </a:prstGeom>
          <a:ln>
            <a:solidFill>
              <a:srgbClr val="00B050"/>
            </a:solidFill>
          </a:ln>
          <a:effectLst>
            <a:softEdge rad="127000"/>
          </a:effectLst>
        </p:spPr>
      </p:pic>
    </p:spTree>
    <p:extLst>
      <p:ext uri="{BB962C8B-B14F-4D97-AF65-F5344CB8AC3E}">
        <p14:creationId xmlns:p14="http://schemas.microsoft.com/office/powerpoint/2010/main" val="208825124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9376" y="404664"/>
            <a:ext cx="11305256" cy="1938992"/>
          </a:xfrm>
          <a:prstGeom prst="rect">
            <a:avLst/>
          </a:prstGeom>
        </p:spPr>
        <p:txBody>
          <a:bodyPr wrap="square">
            <a:spAutoFit/>
          </a:bodyPr>
          <a:lstStyle/>
          <a:p>
            <a:pPr algn="just"/>
            <a:r>
              <a:rPr lang="uk-UA" sz="2400" b="1" dirty="0" smtClean="0"/>
              <a:t>5. </a:t>
            </a:r>
            <a:r>
              <a:rPr lang="uk-UA" sz="2400" dirty="0" smtClean="0"/>
              <a:t>Чималу стурбованість викликає і так звана комп'ютерна залежність, все частіше турбує психологів, наслідки якої, як вони стверджують, можуть бути непередбачувані. Згадайте хоча б повідомлення в новинах про не вмотивовану агресію, яку підлітки і навіть дорослі люди відчувають після ігор, а потім не можуть пояснити, чому вони розгнівалися і щось накоїли ...</a:t>
            </a:r>
            <a:endParaRPr lang="uk-UA" sz="2400" dirty="0"/>
          </a:p>
        </p:txBody>
      </p:sp>
      <p:sp>
        <p:nvSpPr>
          <p:cNvPr id="4" name="Прямоугольник 3"/>
          <p:cNvSpPr/>
          <p:nvPr/>
        </p:nvSpPr>
        <p:spPr>
          <a:xfrm>
            <a:off x="6556767" y="2338076"/>
            <a:ext cx="5472608" cy="3416320"/>
          </a:xfrm>
          <a:prstGeom prst="rect">
            <a:avLst/>
          </a:prstGeom>
        </p:spPr>
        <p:txBody>
          <a:bodyPr wrap="square">
            <a:spAutoFit/>
          </a:bodyPr>
          <a:lstStyle/>
          <a:p>
            <a:pPr algn="ctr"/>
            <a:r>
              <a:rPr lang="uk-UA" sz="2400" b="1" i="1" dirty="0" smtClean="0"/>
              <a:t>Перше, що слід зробити в цій ситуації: </a:t>
            </a:r>
            <a:r>
              <a:rPr lang="uk-UA" sz="2400" dirty="0" smtClean="0"/>
              <a:t>перепланувати свій день з чергуванням тимчасових проміжків знаходження за ПК, зайнятися паперовими справами та різними зустрічами. Викиньте, нарешті, старі, віджилі свій вік моделі моніторів!</a:t>
            </a:r>
          </a:p>
          <a:p>
            <a:pPr algn="ctr"/>
            <a:endParaRPr lang="uk-UA" sz="2400" dirty="0" smtClean="0"/>
          </a:p>
          <a:p>
            <a:pPr algn="ctr"/>
            <a:r>
              <a:rPr lang="uk-UA" sz="2400" dirty="0" smtClean="0"/>
              <a:t>Ніколи не відмовляйтеся від відпочинку, занять спортом, прогулянок.</a:t>
            </a:r>
            <a:endParaRPr lang="uk-UA" sz="2400" dirty="0"/>
          </a:p>
        </p:txBody>
      </p:sp>
      <p:pic>
        <p:nvPicPr>
          <p:cNvPr id="5" name="Рисунок 4"/>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63353" y="2360729"/>
            <a:ext cx="4104456" cy="2984779"/>
          </a:xfrm>
          <a:prstGeom prst="rect">
            <a:avLst/>
          </a:prstGeom>
          <a:ln>
            <a:solidFill>
              <a:srgbClr val="00B050"/>
            </a:solidFill>
          </a:ln>
          <a:effectLst>
            <a:softEdge rad="127000"/>
          </a:effectLst>
        </p:spPr>
      </p:pic>
      <p:pic>
        <p:nvPicPr>
          <p:cNvPr id="6" name="Рисунок 5"/>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993521" y="3933056"/>
            <a:ext cx="3575078" cy="2651516"/>
          </a:xfrm>
          <a:prstGeom prst="rect">
            <a:avLst/>
          </a:prstGeom>
          <a:ln>
            <a:solidFill>
              <a:srgbClr val="FF0000"/>
            </a:solidFill>
          </a:ln>
          <a:effectLst>
            <a:softEdge rad="127000"/>
          </a:effectLst>
        </p:spPr>
      </p:pic>
    </p:spTree>
    <p:extLst>
      <p:ext uri="{BB962C8B-B14F-4D97-AF65-F5344CB8AC3E}">
        <p14:creationId xmlns:p14="http://schemas.microsoft.com/office/powerpoint/2010/main" val="40428977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4">
                                            <p:txEl>
                                              <p:pRg st="0" end="0"/>
                                            </p:txEl>
                                          </p:spTgt>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17" dur="500"/>
                                        <p:tgtEl>
                                          <p:spTgt spid="4">
                                            <p:txEl>
                                              <p:pRg st="2" end="2"/>
                                            </p:txEl>
                                          </p:spTgt>
                                        </p:tgtEl>
                                      </p:cBhvr>
                                    </p:animEffect>
                                  </p:childTnLst>
                                </p:cTn>
                              </p:par>
                            </p:childTnLst>
                          </p:cTn>
                        </p:par>
                        <p:par>
                          <p:cTn id="18" fill="hold">
                            <p:stCondLst>
                              <p:cond delay="1500"/>
                            </p:stCondLst>
                            <p:childTnLst>
                              <p:par>
                                <p:cTn id="19" presetID="3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a:grayscl/>
            <a:extLst>
              <a:ext uri="{28A0092B-C50C-407E-A947-70E740481C1C}">
                <a14:useLocalDpi xmlns:a14="http://schemas.microsoft.com/office/drawing/2010/main" val="0"/>
              </a:ext>
            </a:extLst>
          </a:blip>
          <a:srcRect r="3447" b="10422"/>
          <a:stretch/>
        </p:blipFill>
        <p:spPr>
          <a:xfrm>
            <a:off x="8904312" y="2478913"/>
            <a:ext cx="3160301" cy="3909376"/>
          </a:xfrm>
          <a:prstGeom prst="rect">
            <a:avLst/>
          </a:prstGeom>
          <a:ln>
            <a:solidFill>
              <a:srgbClr val="92D050"/>
            </a:solidFill>
          </a:ln>
          <a:effectLst>
            <a:softEdge rad="112500"/>
          </a:effectLst>
        </p:spPr>
      </p:pic>
      <p:sp>
        <p:nvSpPr>
          <p:cNvPr id="2" name="Прямоугольник 1"/>
          <p:cNvSpPr/>
          <p:nvPr/>
        </p:nvSpPr>
        <p:spPr>
          <a:xfrm>
            <a:off x="767408" y="332656"/>
            <a:ext cx="10873208" cy="1631216"/>
          </a:xfrm>
          <a:prstGeom prst="rect">
            <a:avLst/>
          </a:prstGeom>
        </p:spPr>
        <p:txBody>
          <a:bodyPr wrap="square">
            <a:spAutoFit/>
          </a:bodyPr>
          <a:lstStyle/>
          <a:p>
            <a:pPr algn="just"/>
            <a:r>
              <a:rPr lang="ru-RU" sz="2800" b="1" dirty="0"/>
              <a:t>6. </a:t>
            </a:r>
            <a:r>
              <a:rPr lang="uk-UA" sz="2400" dirty="0" smtClean="0"/>
              <a:t>Відомо, що час проведений за ПК дуже захоплює. А тому багато хто забуває про всі справи, в тому числі і про прийом їжі. Ну а наслідком цього, як відомо, стає гастрит, а іноді і ще гірше. В організмі починаються </a:t>
            </a:r>
            <a:r>
              <a:rPr lang="uk-UA" sz="2400" dirty="0" err="1" smtClean="0"/>
              <a:t>збої</a:t>
            </a:r>
            <a:r>
              <a:rPr lang="uk-UA" sz="2400" dirty="0" smtClean="0"/>
              <a:t>, знижується розумовий потенціал.</a:t>
            </a:r>
            <a:endParaRPr lang="uk-UA" sz="2400" dirty="0"/>
          </a:p>
        </p:txBody>
      </p:sp>
      <p:pic>
        <p:nvPicPr>
          <p:cNvPr id="4" name="Рисунок 3"/>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263352" y="2636912"/>
            <a:ext cx="3640249" cy="3949327"/>
          </a:xfrm>
          <a:prstGeom prst="rect">
            <a:avLst/>
          </a:prstGeom>
          <a:ln>
            <a:solidFill>
              <a:srgbClr val="92D050"/>
            </a:solidFill>
          </a:ln>
          <a:effectLst>
            <a:softEdge rad="127000"/>
          </a:effectLst>
        </p:spPr>
      </p:pic>
      <p:sp>
        <p:nvSpPr>
          <p:cNvPr id="5" name="Прямоугольник 4"/>
          <p:cNvSpPr/>
          <p:nvPr/>
        </p:nvSpPr>
        <p:spPr>
          <a:xfrm>
            <a:off x="3791744" y="3212976"/>
            <a:ext cx="5112568" cy="31700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uk-UA" sz="2000" dirty="0" smtClean="0"/>
              <a:t>Врахуйте, що ненормований прийом їжі дуже шкодить. Тому в обов'язковому порядку при плануванні графіка дня не забувайте про сніданок, обід і вечерю. </a:t>
            </a:r>
          </a:p>
          <a:p>
            <a:pPr algn="ctr"/>
            <a:r>
              <a:rPr lang="uk-UA" sz="2000" dirty="0" smtClean="0"/>
              <a:t>Якщо ви не будете ігнорувати стан свого організму, то він відповість вам тільки вдячністю: загальна активність підвищиться, справа стане просуватися легше і швидше, в результаті вам буде потрібно менше часу проводити перед монітором.</a:t>
            </a:r>
            <a:endParaRPr lang="uk-UA" sz="2000" dirty="0"/>
          </a:p>
        </p:txBody>
      </p:sp>
    </p:spTree>
    <p:extLst>
      <p:ext uri="{BB962C8B-B14F-4D97-AF65-F5344CB8AC3E}">
        <p14:creationId xmlns:p14="http://schemas.microsoft.com/office/powerpoint/2010/main" val="23058274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5" presetClass="entr" presetSubtype="0" fill="hold" nodeType="after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fade">
                                      <p:cBhvr>
                                        <p:cTn id="36" dur="2000"/>
                                        <p:tgtEl>
                                          <p:spTgt spid="5">
                                            <p:txEl>
                                              <p:pRg st="0" end="0"/>
                                            </p:txEl>
                                          </p:spTgt>
                                        </p:tgtEl>
                                      </p:cBhvr>
                                    </p:animEffect>
                                    <p:anim calcmode="lin" valueType="num">
                                      <p:cBhvr>
                                        <p:cTn id="37"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38" dur="2000" fill="hold"/>
                                        <p:tgtEl>
                                          <p:spTgt spid="5">
                                            <p:txEl>
                                              <p:pRg st="0" end="0"/>
                                            </p:txEl>
                                          </p:spTgt>
                                        </p:tgtEl>
                                        <p:attrNameLst>
                                          <p:attrName>ppt_h</p:attrName>
                                        </p:attrNameLst>
                                      </p:cBhvr>
                                      <p:tavLst>
                                        <p:tav tm="0">
                                          <p:val>
                                            <p:strVal val="#ppt_h"/>
                                          </p:val>
                                        </p:tav>
                                        <p:tav tm="100000">
                                          <p:val>
                                            <p:strVal val="#ppt_h"/>
                                          </p:val>
                                        </p:tav>
                                      </p:tavLst>
                                    </p:anim>
                                  </p:childTnLst>
                                </p:cTn>
                              </p:par>
                              <p:par>
                                <p:cTn id="39" presetID="45" presetClass="entr" presetSubtype="0" fill="hold" nodeType="with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fade">
                                      <p:cBhvr>
                                        <p:cTn id="41" dur="2000"/>
                                        <p:tgtEl>
                                          <p:spTgt spid="5">
                                            <p:txEl>
                                              <p:pRg st="1" end="1"/>
                                            </p:txEl>
                                          </p:spTgt>
                                        </p:tgtEl>
                                      </p:cBhvr>
                                    </p:animEffect>
                                    <p:anim calcmode="lin" valueType="num">
                                      <p:cBhvr>
                                        <p:cTn id="42"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43"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9376" y="692697"/>
            <a:ext cx="10729192" cy="2677656"/>
          </a:xfrm>
          <a:prstGeom prst="rect">
            <a:avLst/>
          </a:prstGeom>
        </p:spPr>
        <p:txBody>
          <a:bodyPr wrap="square">
            <a:spAutoFit/>
          </a:bodyPr>
          <a:lstStyle/>
          <a:p>
            <a:pPr algn="just"/>
            <a:r>
              <a:rPr lang="ru-RU" sz="2400" b="1" dirty="0"/>
              <a:t>7</a:t>
            </a:r>
            <a:r>
              <a:rPr lang="ru-RU" sz="2400" b="1" dirty="0" smtClean="0"/>
              <a:t>. </a:t>
            </a:r>
            <a:r>
              <a:rPr lang="uk-UA" sz="2400" dirty="0" smtClean="0"/>
              <a:t>При роботі монітора виникає досить значне електромагнітне випромінювання, яке призводить до іонізації повітря: навколо нас з`являються позитивні електричні заряди (іони). </a:t>
            </a:r>
          </a:p>
          <a:p>
            <a:pPr algn="just"/>
            <a:r>
              <a:rPr lang="uk-UA" sz="2400" dirty="0" smtClean="0"/>
              <a:t>Вони потрапляють при диханні в легені, потім з потоком крові розносяться по всіх тканинах організму і змінюють електричні заряди клітин. </a:t>
            </a:r>
            <a:r>
              <a:rPr lang="uk-UA" sz="2400" b="1" i="1" dirty="0" smtClean="0"/>
              <a:t>У результаті </a:t>
            </a:r>
            <a:r>
              <a:rPr lang="uk-UA" sz="2400" dirty="0" smtClean="0"/>
              <a:t>ми страждаємо від безсоння, тривоги, дратівливості, посиленого серцебиття, у нас знижується імунітет. </a:t>
            </a:r>
            <a:endParaRPr lang="uk-UA" sz="2400" dirty="0"/>
          </a:p>
        </p:txBody>
      </p:sp>
      <p:pic>
        <p:nvPicPr>
          <p:cNvPr id="3" name="Рисунок 2"/>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t="12568" r="10541"/>
          <a:stretch/>
        </p:blipFill>
        <p:spPr>
          <a:xfrm>
            <a:off x="7176120" y="3861048"/>
            <a:ext cx="4032448" cy="2620796"/>
          </a:xfrm>
          <a:prstGeom prst="rect">
            <a:avLst/>
          </a:prstGeom>
          <a:ln>
            <a:solidFill>
              <a:srgbClr val="00B050"/>
            </a:solidFill>
          </a:ln>
          <a:effectLst>
            <a:softEdge rad="127000"/>
          </a:effectLst>
        </p:spPr>
      </p:pic>
      <p:pic>
        <p:nvPicPr>
          <p:cNvPr id="4" name="Рисунок 3"/>
          <p:cNvPicPr>
            <a:picLocks noChangeAspect="1"/>
          </p:cNvPicPr>
          <p:nvPr/>
        </p:nvPicPr>
        <p:blipFill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r="25056"/>
          <a:stretch/>
        </p:blipFill>
        <p:spPr>
          <a:xfrm>
            <a:off x="1919536" y="3861048"/>
            <a:ext cx="4047468" cy="2771775"/>
          </a:xfrm>
          <a:prstGeom prst="rect">
            <a:avLst/>
          </a:prstGeom>
          <a:ln>
            <a:solidFill>
              <a:srgbClr val="00B050"/>
            </a:solidFill>
          </a:ln>
          <a:effectLst>
            <a:softEdge rad="127000"/>
          </a:effectLst>
        </p:spPr>
      </p:pic>
    </p:spTree>
    <p:extLst>
      <p:ext uri="{BB962C8B-B14F-4D97-AF65-F5344CB8AC3E}">
        <p14:creationId xmlns:p14="http://schemas.microsoft.com/office/powerpoint/2010/main" val="23832700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2">
                                            <p:txEl>
                                              <p:pRg st="1" end="1"/>
                                            </p:txEl>
                                          </p:spTgt>
                                        </p:tgtEl>
                                      </p:cBhvr>
                                    </p:animEffect>
                                    <p:animScale>
                                      <p:cBhvr>
                                        <p:cTn id="10" dur="250" autoRev="1" fill="hold"/>
                                        <p:tgtEl>
                                          <p:spTgt spid="2">
                                            <p:txEl>
                                              <p:pRg st="1" end="1"/>
                                            </p:txEl>
                                          </p:spTgt>
                                        </p:tgtEl>
                                      </p:cBhvr>
                                      <p:by x="105000" y="105000"/>
                                    </p:animScale>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336" y="0"/>
            <a:ext cx="11665296" cy="126876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ru-RU" sz="3600" dirty="0"/>
              <a:t/>
            </a:r>
            <a:br>
              <a:rPr lang="ru-RU" sz="3600" dirty="0"/>
            </a:br>
            <a:r>
              <a:rPr lang="uk-UA" b="1" dirty="0" smtClean="0">
                <a:ln w="18415" cmpd="sng">
                  <a:solidFill>
                    <a:srgbClr val="FFFFFF"/>
                  </a:solidFill>
                  <a:prstDash val="solid"/>
                </a:ln>
                <a:solidFill>
                  <a:schemeClr val="tx1"/>
                </a:solidFill>
                <a:effectLst>
                  <a:outerShdw blurRad="63500" dir="3600000" algn="tl" rotWithShape="0">
                    <a:srgbClr val="000000">
                      <a:alpha val="70000"/>
                    </a:srgbClr>
                  </a:outerShdw>
                </a:effectLst>
              </a:rPr>
              <a:t>Наслідки електромагнітного випромінювання від будь-якого мобільного телефону:</a:t>
            </a:r>
            <a:r>
              <a:rPr lang="ru-RU" dirty="0" smtClean="0">
                <a:solidFill>
                  <a:schemeClr val="tx1"/>
                </a:solidFill>
              </a:rPr>
              <a:t/>
            </a:r>
            <a:br>
              <a:rPr lang="ru-RU" dirty="0" smtClean="0">
                <a:solidFill>
                  <a:schemeClr val="tx1"/>
                </a:solidFill>
              </a:rPr>
            </a:br>
            <a:endParaRPr lang="ru-RU" dirty="0">
              <a:solidFill>
                <a:schemeClr val="tx1"/>
              </a:solidFill>
            </a:endParaRPr>
          </a:p>
        </p:txBody>
      </p:sp>
      <p:sp>
        <p:nvSpPr>
          <p:cNvPr id="3" name="Содержимое 2"/>
          <p:cNvSpPr>
            <a:spLocks noGrp="1"/>
          </p:cNvSpPr>
          <p:nvPr>
            <p:ph idx="1"/>
          </p:nvPr>
        </p:nvSpPr>
        <p:spPr>
          <a:xfrm>
            <a:off x="125821" y="1484784"/>
            <a:ext cx="12025336" cy="5285830"/>
          </a:xfrm>
        </p:spPr>
        <p:style>
          <a:lnRef idx="1">
            <a:schemeClr val="accent5"/>
          </a:lnRef>
          <a:fillRef idx="2">
            <a:schemeClr val="accent5"/>
          </a:fillRef>
          <a:effectRef idx="1">
            <a:schemeClr val="accent5"/>
          </a:effectRef>
          <a:fontRef idx="minor">
            <a:schemeClr val="dk1"/>
          </a:fontRef>
        </p:style>
        <p:txBody>
          <a:bodyPr>
            <a:normAutofit/>
          </a:bodyPr>
          <a:lstStyle/>
          <a:p>
            <a:pPr>
              <a:buFont typeface="Wingdings" pitchFamily="2" charset="2"/>
              <a:buChar char="Ø"/>
            </a:pPr>
            <a:r>
              <a:rPr lang="ru-RU" dirty="0" smtClean="0"/>
              <a:t> </a:t>
            </a:r>
            <a:r>
              <a:rPr lang="uk-UA" b="1" dirty="0" smtClean="0"/>
              <a:t>зміни на клітинному рівні;</a:t>
            </a:r>
          </a:p>
          <a:p>
            <a:pPr>
              <a:buFont typeface="Wingdings" pitchFamily="2" charset="2"/>
              <a:buChar char="Ø"/>
            </a:pPr>
            <a:r>
              <a:rPr lang="uk-UA" b="1" dirty="0" smtClean="0"/>
              <a:t>  втрата пам'яті;</a:t>
            </a:r>
          </a:p>
          <a:p>
            <a:pPr>
              <a:buFont typeface="Wingdings" pitchFamily="2" charset="2"/>
              <a:buChar char="Ø"/>
            </a:pPr>
            <a:r>
              <a:rPr lang="uk-UA" b="1" dirty="0" smtClean="0"/>
              <a:t>  головні болі;</a:t>
            </a:r>
          </a:p>
          <a:p>
            <a:pPr>
              <a:buFont typeface="Wingdings" pitchFamily="2" charset="2"/>
              <a:buChar char="Ø"/>
            </a:pPr>
            <a:r>
              <a:rPr lang="uk-UA" b="1" dirty="0" smtClean="0"/>
              <a:t>  зниження імунітету;</a:t>
            </a:r>
          </a:p>
          <a:p>
            <a:pPr>
              <a:buFont typeface="Wingdings" pitchFamily="2" charset="2"/>
              <a:buChar char="Ø"/>
            </a:pPr>
            <a:r>
              <a:rPr lang="uk-UA" b="1" dirty="0" smtClean="0"/>
              <a:t>  шкідливий вплив на роботу ендокринної та серцево-судинної систем; </a:t>
            </a:r>
          </a:p>
          <a:p>
            <a:pPr>
              <a:buFont typeface="Wingdings" pitchFamily="2" charset="2"/>
              <a:buChar char="Ø"/>
            </a:pPr>
            <a:r>
              <a:rPr lang="uk-UA" b="1" dirty="0" smtClean="0"/>
              <a:t>  зниження зору; </a:t>
            </a:r>
          </a:p>
          <a:p>
            <a:pPr>
              <a:buFont typeface="Wingdings" pitchFamily="2" charset="2"/>
              <a:buChar char="Ø"/>
            </a:pPr>
            <a:r>
              <a:rPr lang="uk-UA" b="1" dirty="0" smtClean="0"/>
              <a:t> порушення сну; </a:t>
            </a:r>
          </a:p>
          <a:p>
            <a:pPr>
              <a:buFont typeface="Wingdings" pitchFamily="2" charset="2"/>
              <a:buChar char="Ø"/>
            </a:pPr>
            <a:r>
              <a:rPr lang="uk-UA" b="1" dirty="0" smtClean="0"/>
              <a:t> перепади тиску</a:t>
            </a:r>
            <a:r>
              <a:rPr lang="ru-RU" b="1" dirty="0" smtClean="0"/>
              <a:t>.</a:t>
            </a:r>
            <a:endParaRPr lang="ru-RU" b="1" dirty="0"/>
          </a:p>
        </p:txBody>
      </p:sp>
      <p:pic>
        <p:nvPicPr>
          <p:cNvPr id="4" name="Рисунок 3" descr="Без названия (6).jpg"/>
          <p:cNvPicPr>
            <a:picLocks noChangeAspect="1"/>
          </p:cNvPicPr>
          <p:nvPr/>
        </p:nvPicPr>
        <p:blipFill>
          <a:blip r:embed="rId2"/>
          <a:stretch>
            <a:fillRect/>
          </a:stretch>
        </p:blipFill>
        <p:spPr>
          <a:xfrm>
            <a:off x="6656782" y="4391439"/>
            <a:ext cx="4040467" cy="2357454"/>
          </a:xfrm>
          <a:prstGeom prst="rect">
            <a:avLst/>
          </a:prstGeom>
          <a:ln>
            <a:noFill/>
          </a:ln>
          <a:effectLst>
            <a:softEdge rad="112500"/>
          </a:effectLst>
        </p:spPr>
      </p:pic>
      <p:pic>
        <p:nvPicPr>
          <p:cNvPr id="5" name="Рисунок 4" descr="Без названия (7).jpg"/>
          <p:cNvPicPr>
            <a:picLocks noChangeAspect="1"/>
          </p:cNvPicPr>
          <p:nvPr/>
        </p:nvPicPr>
        <p:blipFill>
          <a:blip r:embed="rId3"/>
          <a:stretch>
            <a:fillRect/>
          </a:stretch>
        </p:blipFill>
        <p:spPr>
          <a:xfrm>
            <a:off x="6683072" y="2073717"/>
            <a:ext cx="3571900" cy="1728789"/>
          </a:xfrm>
          <a:prstGeom prst="rect">
            <a:avLst/>
          </a:prstGeom>
          <a:ln>
            <a:noFill/>
          </a:ln>
          <a:effectLst>
            <a:softEdge rad="112500"/>
          </a:effectLst>
        </p:spPr>
      </p:pic>
    </p:spTree>
    <p:extLst>
      <p:ext uri="{BB962C8B-B14F-4D97-AF65-F5344CB8AC3E}">
        <p14:creationId xmlns:p14="http://schemas.microsoft.com/office/powerpoint/2010/main" val="1595057775"/>
      </p:ext>
    </p:extLst>
  </p:cSld>
  <p:clrMapOvr>
    <a:masterClrMapping/>
  </p:clrMapOvr>
  <p:transition spd="slow">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416" y="357166"/>
            <a:ext cx="10513168" cy="2643206"/>
          </a:xfrm>
        </p:spPr>
        <p:txBody>
          <a:bodyPr>
            <a:normAutofit fontScale="90000"/>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Експеримент для студентів британського ВНЗ, до яких приєдналися учні з 12 країн: </a:t>
            </a:r>
            <a:r>
              <a:rPr lang="uk-UA" b="1" i="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добу без мобільного зв'язку!</a:t>
            </a:r>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Содержимое 2"/>
          <p:cNvSpPr>
            <a:spLocks noGrp="1"/>
          </p:cNvSpPr>
          <p:nvPr>
            <p:ph idx="1"/>
          </p:nvPr>
        </p:nvSpPr>
        <p:spPr>
          <a:xfrm>
            <a:off x="2738414" y="3071810"/>
            <a:ext cx="6143668" cy="1571636"/>
          </a:xfrm>
        </p:spPr>
        <p:txBody>
          <a:bodyPr>
            <a:noAutofit/>
          </a:bodyPr>
          <a:lstStyle/>
          <a:p>
            <a:pPr>
              <a:buNone/>
            </a:pPr>
            <a:r>
              <a:rPr lang="uk-UA" sz="6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Витримали 3%</a:t>
            </a:r>
            <a:r>
              <a:rPr lang="ru-RU" sz="6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ru-RU"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4" name="Рисунок 3" descr="Без названия (5).jpg"/>
          <p:cNvPicPr>
            <a:picLocks noChangeAspect="1"/>
          </p:cNvPicPr>
          <p:nvPr/>
        </p:nvPicPr>
        <p:blipFill>
          <a:blip r:embed="rId2"/>
          <a:stretch>
            <a:fillRect/>
          </a:stretch>
        </p:blipFill>
        <p:spPr>
          <a:xfrm>
            <a:off x="767408" y="4050517"/>
            <a:ext cx="4429156" cy="2786058"/>
          </a:xfrm>
          <a:prstGeom prst="rect">
            <a:avLst/>
          </a:prstGeom>
        </p:spPr>
      </p:pic>
      <p:pic>
        <p:nvPicPr>
          <p:cNvPr id="5" name="Рисунок 4" descr="images (6).jpg"/>
          <p:cNvPicPr>
            <a:picLocks noChangeAspect="1"/>
          </p:cNvPicPr>
          <p:nvPr/>
        </p:nvPicPr>
        <p:blipFill>
          <a:blip r:embed="rId3"/>
          <a:stretch>
            <a:fillRect/>
          </a:stretch>
        </p:blipFill>
        <p:spPr>
          <a:xfrm>
            <a:off x="8112224" y="4393413"/>
            <a:ext cx="3428992" cy="2100266"/>
          </a:xfrm>
          <a:prstGeom prst="rect">
            <a:avLst/>
          </a:prstGeom>
        </p:spPr>
      </p:pic>
    </p:spTree>
    <p:extLst>
      <p:ext uri="{BB962C8B-B14F-4D97-AF65-F5344CB8AC3E}">
        <p14:creationId xmlns:p14="http://schemas.microsoft.com/office/powerpoint/2010/main" val="1743701738"/>
      </p:ext>
    </p:extLst>
  </p:cSld>
  <p:clrMapOvr>
    <a:masterClrMapping/>
  </p:clrMapOvr>
  <p:transition spd="slow">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52926" y="285728"/>
            <a:ext cx="5857916" cy="2857520"/>
          </a:xfrm>
          <a:solidFill>
            <a:srgbClr val="FFFF00"/>
          </a:solidFill>
        </p:spPr>
        <p:style>
          <a:lnRef idx="1">
            <a:schemeClr val="accent3"/>
          </a:lnRef>
          <a:fillRef idx="2">
            <a:schemeClr val="accent3"/>
          </a:fillRef>
          <a:effectRef idx="1">
            <a:schemeClr val="accent3"/>
          </a:effectRef>
          <a:fontRef idx="minor">
            <a:schemeClr val="dk1"/>
          </a:fontRef>
        </p:style>
        <p:txBody>
          <a:bodyPr>
            <a:normAutofit/>
          </a:bodyPr>
          <a:lstStyle/>
          <a:p>
            <a:r>
              <a:rPr lang="uk-UA" sz="6000" b="1" dirty="0">
                <a:ln w="19050">
                  <a:solidFill>
                    <a:schemeClr val="tx2">
                      <a:tint val="1000"/>
                    </a:schemeClr>
                  </a:solidFill>
                  <a:prstDash val="solid"/>
                </a:ln>
                <a:solidFill>
                  <a:schemeClr val="tx1"/>
                </a:solidFill>
                <a:effectLst>
                  <a:outerShdw blurRad="50000" dist="50800" dir="7500000" algn="tl">
                    <a:srgbClr val="000000">
                      <a:shade val="5000"/>
                      <a:alpha val="35000"/>
                    </a:srgbClr>
                  </a:outerShdw>
                </a:effectLst>
              </a:rPr>
              <a:t>60</a:t>
            </a:r>
            <a:r>
              <a:rPr lang="uk-UA" sz="6000" b="1" dirty="0" smtClean="0">
                <a:ln w="19050">
                  <a:solidFill>
                    <a:schemeClr val="tx2">
                      <a:tint val="1000"/>
                    </a:schemeClr>
                  </a:solidFill>
                  <a:prstDash val="solid"/>
                </a:ln>
                <a:solidFill>
                  <a:schemeClr val="tx1"/>
                </a:solidFill>
                <a:effectLst>
                  <a:outerShdw blurRad="50000" dist="50800" dir="7500000" algn="tl">
                    <a:srgbClr val="000000">
                      <a:shade val="5000"/>
                      <a:alpha val="35000"/>
                    </a:srgbClr>
                  </a:outerShdw>
                </a:effectLst>
              </a:rPr>
              <a:t>% - </a:t>
            </a:r>
            <a:r>
              <a:rPr lang="uk-UA" sz="6000" b="1" dirty="0">
                <a:ln w="19050">
                  <a:solidFill>
                    <a:schemeClr val="tx2">
                      <a:tint val="1000"/>
                    </a:schemeClr>
                  </a:solidFill>
                  <a:prstDash val="solid"/>
                </a:ln>
                <a:solidFill>
                  <a:schemeClr val="tx1"/>
                </a:solidFill>
                <a:effectLst>
                  <a:outerShdw blurRad="50000" dist="50800" dir="7500000" algn="tl">
                    <a:srgbClr val="000000">
                      <a:shade val="5000"/>
                      <a:alpha val="35000"/>
                    </a:srgbClr>
                  </a:outerShdw>
                </a:effectLst>
              </a:rPr>
              <a:t>залежних,</a:t>
            </a:r>
            <a:br>
              <a:rPr lang="uk-UA" sz="6000" b="1" dirty="0">
                <a:ln w="19050">
                  <a:solidFill>
                    <a:schemeClr val="tx2">
                      <a:tint val="1000"/>
                    </a:schemeClr>
                  </a:solidFill>
                  <a:prstDash val="solid"/>
                </a:ln>
                <a:solidFill>
                  <a:schemeClr val="tx1"/>
                </a:solidFill>
                <a:effectLst>
                  <a:outerShdw blurRad="50000" dist="50800" dir="7500000" algn="tl">
                    <a:srgbClr val="000000">
                      <a:shade val="5000"/>
                      <a:alpha val="35000"/>
                    </a:srgbClr>
                  </a:outerShdw>
                </a:effectLst>
              </a:rPr>
            </a:br>
            <a:r>
              <a:rPr lang="uk-UA" sz="6000" b="1" dirty="0">
                <a:ln w="19050">
                  <a:solidFill>
                    <a:schemeClr val="tx2">
                      <a:tint val="1000"/>
                    </a:schemeClr>
                  </a:solidFill>
                  <a:prstDash val="solid"/>
                </a:ln>
                <a:solidFill>
                  <a:schemeClr val="tx1"/>
                </a:solidFill>
                <a:effectLst>
                  <a:outerShdw blurRad="50000" dist="50800" dir="7500000" algn="tl">
                    <a:srgbClr val="000000">
                      <a:shade val="5000"/>
                      <a:alpha val="35000"/>
                    </a:srgbClr>
                  </a:outerShdw>
                </a:effectLst>
              </a:rPr>
              <a:t>77% з </a:t>
            </a:r>
            <a:r>
              <a:rPr lang="uk-UA" sz="6000" b="1" dirty="0" smtClean="0">
                <a:ln w="19050">
                  <a:solidFill>
                    <a:schemeClr val="tx2">
                      <a:tint val="1000"/>
                    </a:schemeClr>
                  </a:solidFill>
                  <a:prstDash val="solid"/>
                </a:ln>
                <a:solidFill>
                  <a:schemeClr val="tx1"/>
                </a:solidFill>
                <a:effectLst>
                  <a:outerShdw blurRad="50000" dist="50800" dir="7500000" algn="tl">
                    <a:srgbClr val="000000">
                      <a:shade val="5000"/>
                      <a:alpha val="35000"/>
                    </a:srgbClr>
                  </a:outerShdw>
                </a:effectLst>
              </a:rPr>
              <a:t>них - </a:t>
            </a:r>
            <a:r>
              <a:rPr lang="uk-UA" sz="6000" b="1" dirty="0">
                <a:ln w="19050">
                  <a:solidFill>
                    <a:schemeClr val="tx2">
                      <a:tint val="1000"/>
                    </a:schemeClr>
                  </a:solidFill>
                  <a:prstDash val="solid"/>
                </a:ln>
                <a:solidFill>
                  <a:schemeClr val="tx1"/>
                </a:solidFill>
                <a:effectLst>
                  <a:outerShdw blurRad="50000" dist="50800" dir="7500000" algn="tl">
                    <a:srgbClr val="000000">
                      <a:shade val="5000"/>
                      <a:alpha val="35000"/>
                    </a:srgbClr>
                  </a:outerShdw>
                </a:effectLst>
              </a:rPr>
              <a:t>діти та підлітки.</a:t>
            </a:r>
            <a:endParaRPr lang="ru-RU" sz="6000" b="1" dirty="0">
              <a:ln w="19050">
                <a:solidFill>
                  <a:schemeClr val="tx2">
                    <a:tint val="1000"/>
                  </a:schemeClr>
                </a:solidFill>
                <a:prstDash val="solid"/>
              </a:ln>
              <a:solidFill>
                <a:schemeClr val="tx1"/>
              </a:solidFill>
              <a:effectLst>
                <a:outerShdw blurRad="50000" dist="50800" dir="7500000" algn="tl">
                  <a:srgbClr val="000000">
                    <a:shade val="5000"/>
                    <a:alpha val="35000"/>
                  </a:srgbClr>
                </a:outerShdw>
              </a:effectLst>
            </a:endParaRPr>
          </a:p>
        </p:txBody>
      </p:sp>
      <p:pic>
        <p:nvPicPr>
          <p:cNvPr id="4" name="Содержимое 3" descr="images (3).jpg"/>
          <p:cNvPicPr>
            <a:picLocks noGrp="1" noChangeAspect="1"/>
          </p:cNvPicPr>
          <p:nvPr>
            <p:ph idx="1"/>
          </p:nvPr>
        </p:nvPicPr>
        <p:blipFill>
          <a:blip r:embed="rId2"/>
          <a:stretch>
            <a:fillRect/>
          </a:stretch>
        </p:blipFill>
        <p:spPr>
          <a:xfrm>
            <a:off x="1524000" y="3429000"/>
            <a:ext cx="3006318" cy="2214578"/>
          </a:xfrm>
          <a:prstGeom prst="rect">
            <a:avLst/>
          </a:prstGeom>
          <a:ln>
            <a:noFill/>
          </a:ln>
          <a:effectLst>
            <a:outerShdw blurRad="292100" dist="139700" dir="2700000" algn="tl" rotWithShape="0">
              <a:srgbClr val="333333">
                <a:alpha val="65000"/>
              </a:srgbClr>
            </a:outerShdw>
          </a:effectLst>
        </p:spPr>
      </p:pic>
      <p:pic>
        <p:nvPicPr>
          <p:cNvPr id="5" name="Рисунок 4" descr="Без названия (4).jpg"/>
          <p:cNvPicPr>
            <a:picLocks noChangeAspect="1"/>
          </p:cNvPicPr>
          <p:nvPr/>
        </p:nvPicPr>
        <p:blipFill>
          <a:blip r:embed="rId3"/>
          <a:stretch>
            <a:fillRect/>
          </a:stretch>
        </p:blipFill>
        <p:spPr>
          <a:xfrm>
            <a:off x="4810116" y="4857760"/>
            <a:ext cx="2552700" cy="1790700"/>
          </a:xfrm>
          <a:prstGeom prst="rect">
            <a:avLst/>
          </a:prstGeom>
          <a:ln>
            <a:noFill/>
          </a:ln>
          <a:effectLst>
            <a:outerShdw blurRad="292100" dist="139700" dir="2700000" algn="tl" rotWithShape="0">
              <a:srgbClr val="333333">
                <a:alpha val="65000"/>
              </a:srgbClr>
            </a:outerShdw>
          </a:effectLst>
        </p:spPr>
      </p:pic>
      <p:pic>
        <p:nvPicPr>
          <p:cNvPr id="6" name="Рисунок 5" descr="images (4).jpg"/>
          <p:cNvPicPr>
            <a:picLocks noChangeAspect="1"/>
          </p:cNvPicPr>
          <p:nvPr/>
        </p:nvPicPr>
        <p:blipFill>
          <a:blip r:embed="rId4"/>
          <a:stretch>
            <a:fillRect/>
          </a:stretch>
        </p:blipFill>
        <p:spPr>
          <a:xfrm>
            <a:off x="1666844" y="571481"/>
            <a:ext cx="2628900" cy="1743075"/>
          </a:xfrm>
          <a:prstGeom prst="rect">
            <a:avLst/>
          </a:prstGeom>
          <a:ln>
            <a:noFill/>
          </a:ln>
          <a:effectLst>
            <a:outerShdw blurRad="292100" dist="139700" dir="2700000" algn="tl" rotWithShape="0">
              <a:srgbClr val="333333">
                <a:alpha val="65000"/>
              </a:srgbClr>
            </a:outerShdw>
          </a:effectLst>
        </p:spPr>
      </p:pic>
      <p:pic>
        <p:nvPicPr>
          <p:cNvPr id="7" name="Рисунок 6" descr="images (5).jpg"/>
          <p:cNvPicPr>
            <a:picLocks noChangeAspect="1"/>
          </p:cNvPicPr>
          <p:nvPr/>
        </p:nvPicPr>
        <p:blipFill>
          <a:blip r:embed="rId5"/>
          <a:stretch>
            <a:fillRect/>
          </a:stretch>
        </p:blipFill>
        <p:spPr>
          <a:xfrm>
            <a:off x="7667637" y="3357563"/>
            <a:ext cx="2657475" cy="1724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7340052"/>
      </p:ext>
    </p:extLst>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958" y="295702"/>
            <a:ext cx="3608063" cy="782472"/>
          </a:xfrm>
        </p:spPr>
        <p:txBody>
          <a:bodyPr>
            <a:normAutofit/>
          </a:bodyPr>
          <a:lstStyle/>
          <a:p>
            <a:r>
              <a:rPr lang="uk-UA" sz="3200" dirty="0" smtClean="0">
                <a:ln w="0"/>
                <a:solidFill>
                  <a:schemeClr val="accent3">
                    <a:lumMod val="75000"/>
                  </a:schemeClr>
                </a:solidFill>
                <a:effectLst>
                  <a:reflection blurRad="6350" stA="53000" endA="300" endPos="35500" dir="5400000" sy="-90000" algn="bl" rotWithShape="0"/>
                </a:effectLst>
              </a:rPr>
              <a:t>Вплив на інтелект</a:t>
            </a:r>
            <a:endParaRPr lang="uk-UA" sz="3200" dirty="0">
              <a:ln w="0"/>
              <a:solidFill>
                <a:schemeClr val="accent3">
                  <a:lumMod val="75000"/>
                </a:schemeClr>
              </a:solidFill>
              <a:effectLst>
                <a:reflection blurRad="6350" stA="53000" endA="300" endPos="35500" dir="5400000" sy="-90000" algn="bl" rotWithShape="0"/>
              </a:effectLst>
            </a:endParaRPr>
          </a:p>
        </p:txBody>
      </p:sp>
      <p:sp>
        <p:nvSpPr>
          <p:cNvPr id="3" name="Объект 2"/>
          <p:cNvSpPr>
            <a:spLocks noGrp="1"/>
          </p:cNvSpPr>
          <p:nvPr>
            <p:ph idx="1"/>
          </p:nvPr>
        </p:nvSpPr>
        <p:spPr>
          <a:xfrm>
            <a:off x="486265" y="1201003"/>
            <a:ext cx="6041783" cy="5322627"/>
          </a:xfrm>
        </p:spPr>
        <p:txBody>
          <a:bodyPr>
            <a:normAutofit/>
          </a:bodyPr>
          <a:lstStyle/>
          <a:p>
            <a:pPr marL="0" indent="0" algn="just">
              <a:buNone/>
            </a:pPr>
            <a:r>
              <a:rPr lang="uk-UA" sz="2000" dirty="0" smtClean="0">
                <a:solidFill>
                  <a:srgbClr val="46432A"/>
                </a:solidFill>
                <a:latin typeface="Times New Roman" panose="02020603050405020304" pitchFamily="18" charset="0"/>
                <a:cs typeface="Times New Roman" panose="02020603050405020304" pitchFamily="18" charset="0"/>
              </a:rPr>
              <a:t>Останні дослідження доводять, що використання розумних ґаджетів негативно впливає на інтелектуальний рівень людини. Уважність може знижуватися навіть тоді, коли смартфонами не користуються: навіть того, що ґаджети просто є поруч, достатньо, щоб несвідомо відволікати увагу.</a:t>
            </a:r>
          </a:p>
          <a:p>
            <a:pPr marL="0" indent="0" algn="just">
              <a:buNone/>
            </a:pPr>
            <a:r>
              <a:rPr lang="uk-UA" sz="2000" dirty="0" smtClean="0">
                <a:solidFill>
                  <a:srgbClr val="46432A"/>
                </a:solidFill>
                <a:latin typeface="Times New Roman" panose="02020603050405020304" pitchFamily="18" charset="0"/>
                <a:cs typeface="Times New Roman" panose="02020603050405020304" pitchFamily="18" charset="0"/>
              </a:rPr>
              <a:t>Вся справа у тому, пояснюють вчені, що смартфони стали невід’ємним «вікном у світ», а тому наш мозок автоматично приділяє їм увагу: «сигнал із телефону (свого, не чужого) активує ту ж саму недобровільну систему уваги, яка відповідає за сприйняття звуку свого імені».</a:t>
            </a:r>
          </a:p>
          <a:p>
            <a:pPr marL="0" indent="0" algn="just">
              <a:buNone/>
            </a:pPr>
            <a:r>
              <a:rPr lang="uk-UA" sz="2000" dirty="0" smtClean="0">
                <a:solidFill>
                  <a:srgbClr val="46432A"/>
                </a:solidFill>
                <a:latin typeface="Times New Roman" panose="02020603050405020304" pitchFamily="18" charset="0"/>
                <a:cs typeface="Times New Roman" panose="02020603050405020304" pitchFamily="18" charset="0"/>
              </a:rPr>
              <a:t>Часте покладання на «кишеньковий інтернет» у пошуках відповідей на запитання також значно знижує спроможність мозку запам’ятовувати інформацію.</a:t>
            </a:r>
            <a:endParaRPr lang="uk-UA" sz="2000" dirty="0">
              <a:solidFill>
                <a:srgbClr val="46432A"/>
              </a:solidFill>
              <a:latin typeface="Times New Roman" panose="02020603050405020304" pitchFamily="18" charset="0"/>
              <a:cs typeface="Times New Roman" panose="02020603050405020304" pitchFamily="18" charset="0"/>
            </a:endParaRPr>
          </a:p>
        </p:txBody>
      </p:sp>
      <p:pic>
        <p:nvPicPr>
          <p:cNvPr id="5"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4650" y="1556792"/>
            <a:ext cx="5467350"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5293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07368" y="333376"/>
            <a:ext cx="11305256" cy="6048375"/>
          </a:xfrm>
        </p:spPr>
        <p:txBody>
          <a:bodyPr/>
          <a:lstStyle/>
          <a:p>
            <a:pPr marL="0" indent="0" algn="ctr" eaLnBrk="1" hangingPunct="1">
              <a:buNone/>
              <a:defRPr/>
            </a:pPr>
            <a:r>
              <a:rPr lang="uk-UA" b="1" i="1" dirty="0" smtClean="0">
                <a:solidFill>
                  <a:srgbClr val="FF0000"/>
                </a:solidFill>
              </a:rPr>
              <a:t>Фізична активність</a:t>
            </a:r>
          </a:p>
          <a:p>
            <a:pPr marL="0" indent="0" eaLnBrk="1" hangingPunct="1">
              <a:buNone/>
              <a:defRPr/>
            </a:pPr>
            <a:r>
              <a:rPr lang="uk-UA" sz="1400" dirty="0" smtClean="0"/>
              <a:t> </a:t>
            </a:r>
          </a:p>
          <a:p>
            <a:pPr marL="0" indent="0" eaLnBrk="1" hangingPunct="1">
              <a:buNone/>
              <a:defRPr/>
            </a:pPr>
            <a:r>
              <a:rPr lang="uk-UA" sz="2400" dirty="0" smtClean="0"/>
              <a:t>Сидіння з ґаджетом в багато разів знижує таку необхідну дітям фізичну активність. З часом рухові ігри стають менш цікавими, ніж те, що може дати комп’ютер. Як наслідок можливий розвиток різноманітних захворювань, таких як ожиріння, затримка розвитку мовлення.</a:t>
            </a:r>
          </a:p>
          <a:p>
            <a:pPr marL="0" indent="0" algn="ctr" eaLnBrk="1" hangingPunct="1">
              <a:buNone/>
              <a:defRPr/>
            </a:pPr>
            <a:r>
              <a:rPr lang="uk-UA" b="1" i="1" dirty="0" smtClean="0">
                <a:solidFill>
                  <a:srgbClr val="FF0000"/>
                </a:solidFill>
              </a:rPr>
              <a:t>Кровообіг</a:t>
            </a:r>
            <a:r>
              <a:rPr lang="uk-UA" sz="2400" b="1" i="1" dirty="0" smtClean="0">
                <a:solidFill>
                  <a:srgbClr val="FF0000"/>
                </a:solidFill>
              </a:rPr>
              <a:t> </a:t>
            </a:r>
          </a:p>
          <a:p>
            <a:pPr marL="0" indent="0" eaLnBrk="1" hangingPunct="1">
              <a:buNone/>
              <a:defRPr/>
            </a:pPr>
            <a:endParaRPr lang="uk-UA" sz="1400" dirty="0" smtClean="0"/>
          </a:p>
          <a:p>
            <a:pPr marL="0" indent="0" eaLnBrk="1" hangingPunct="1">
              <a:buNone/>
              <a:defRPr/>
            </a:pPr>
            <a:r>
              <a:rPr lang="uk-UA" sz="2400" dirty="0" smtClean="0"/>
              <a:t>При користуванні телефоном чи планшетом голова зазвичай нахилена трохи вниз. В результаті її вага зростає </a:t>
            </a:r>
            <a:r>
              <a:rPr lang="uk-UA" sz="2400" dirty="0" err="1" smtClean="0"/>
              <a:t>пропорційно</a:t>
            </a:r>
            <a:r>
              <a:rPr lang="uk-UA" sz="2400" dirty="0" smtClean="0"/>
              <a:t> до кута нахилу голови – чим нижче, тим навантаження більше. Як наслідок порушується кровообіг в шийному відділі і головному мозку.</a:t>
            </a:r>
          </a:p>
          <a:p>
            <a:pPr marL="0" indent="0" algn="ctr" eaLnBrk="1" hangingPunct="1">
              <a:buNone/>
              <a:defRPr/>
            </a:pPr>
            <a:r>
              <a:rPr lang="uk-UA" b="1" i="1" dirty="0" smtClean="0">
                <a:solidFill>
                  <a:srgbClr val="FF0000"/>
                </a:solidFill>
              </a:rPr>
              <a:t>Комунікабельність</a:t>
            </a:r>
            <a:endParaRPr lang="uk-UA" dirty="0" smtClean="0">
              <a:solidFill>
                <a:srgbClr val="FF0000"/>
              </a:solidFill>
            </a:endParaRPr>
          </a:p>
          <a:p>
            <a:pPr marL="0" indent="0" eaLnBrk="1" hangingPunct="1">
              <a:buNone/>
              <a:defRPr/>
            </a:pPr>
            <a:endParaRPr lang="uk-UA" sz="1400" dirty="0" smtClean="0"/>
          </a:p>
          <a:p>
            <a:pPr marL="0" indent="0" eaLnBrk="1" hangingPunct="1">
              <a:buNone/>
              <a:defRPr/>
            </a:pPr>
            <a:r>
              <a:rPr lang="uk-UA" sz="2400" dirty="0" smtClean="0"/>
              <a:t>Діти втрачають інтерес до рольових ігор, спільних ігор і спілкування з іншими дітьми.</a:t>
            </a:r>
          </a:p>
          <a:p>
            <a:pPr marL="0" indent="0" eaLnBrk="1" hangingPunct="1">
              <a:buNone/>
              <a:defRPr/>
            </a:pPr>
            <a:endParaRPr lang="ru-RU" altLang="uk-UA" sz="2000" dirty="0"/>
          </a:p>
          <a:p>
            <a:pPr marL="0" indent="0" eaLnBrk="1" hangingPunct="1">
              <a:buNone/>
              <a:defRPr/>
            </a:pPr>
            <a:endParaRPr lang="ru-RU" altLang="uk-UA" sz="1800" dirty="0"/>
          </a:p>
        </p:txBody>
      </p:sp>
    </p:spTree>
    <p:extLst>
      <p:ext uri="{BB962C8B-B14F-4D97-AF65-F5344CB8AC3E}">
        <p14:creationId xmlns:p14="http://schemas.microsoft.com/office/powerpoint/2010/main" val="153171498"/>
      </p:ext>
    </p:extLst>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2"/>
          <p:cNvSpPr>
            <a:spLocks noChangeArrowheads="1"/>
          </p:cNvSpPr>
          <p:nvPr/>
        </p:nvSpPr>
        <p:spPr bwMode="auto">
          <a:xfrm>
            <a:off x="2052208" y="380653"/>
            <a:ext cx="849662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gn="just"/>
            <a:r>
              <a:rPr lang="uk-UA" sz="2800" dirty="0" smtClean="0">
                <a:latin typeface="Times New Roman" panose="02020603050405020304" pitchFamily="18" charset="0"/>
                <a:cs typeface="Times New Roman" panose="02020603050405020304" pitchFamily="18" charset="0"/>
              </a:rPr>
              <a:t>Ґаджет</a:t>
            </a:r>
            <a:r>
              <a:rPr lang="ru-RU" sz="2800" b="1" dirty="0" smtClean="0">
                <a:latin typeface="Times New Roman" panose="02020603050405020304" pitchFamily="18" charset="0"/>
                <a:cs typeface="Times New Roman" panose="02020603050405020304" pitchFamily="18" charset="0"/>
              </a:rPr>
              <a:t> </a:t>
            </a:r>
            <a:r>
              <a:rPr lang="uk-UA" sz="2800" dirty="0" smtClean="0">
                <a:latin typeface="Times New Roman" panose="02020603050405020304" pitchFamily="18" charset="0"/>
                <a:cs typeface="Times New Roman" panose="02020603050405020304" pitchFamily="18" charset="0"/>
              </a:rPr>
              <a:t>(</a:t>
            </a:r>
            <a:r>
              <a:rPr lang="uk-UA" sz="2800" u="sng" dirty="0" err="1" smtClean="0">
                <a:latin typeface="Times New Roman" panose="02020603050405020304" pitchFamily="18" charset="0"/>
                <a:cs typeface="Times New Roman" panose="02020603050405020304" pitchFamily="18" charset="0"/>
                <a:hlinkClick r:id="rId2" tooltip="Английский язык"/>
              </a:rPr>
              <a:t>англ</a:t>
            </a:r>
            <a:r>
              <a:rPr lang="uk-UA" sz="2800" u="sng" dirty="0" smtClean="0">
                <a:latin typeface="Times New Roman" panose="02020603050405020304" pitchFamily="18" charset="0"/>
                <a:cs typeface="Times New Roman" panose="02020603050405020304" pitchFamily="18" charset="0"/>
                <a:hlinkClick r:id="rId2" tooltip="Английский язык"/>
              </a:rPr>
              <a:t>.</a:t>
            </a:r>
            <a:r>
              <a:rPr lang="uk-UA" sz="2800" u="sng" dirty="0" smtClean="0">
                <a:latin typeface="Times New Roman" panose="02020603050405020304" pitchFamily="18" charset="0"/>
                <a:cs typeface="Times New Roman" panose="02020603050405020304" pitchFamily="18" charset="0"/>
              </a:rPr>
              <a:t> </a:t>
            </a:r>
            <a:r>
              <a:rPr lang="uk-UA" sz="2800" dirty="0" err="1" smtClean="0">
                <a:latin typeface="Times New Roman" panose="02020603050405020304" pitchFamily="18" charset="0"/>
                <a:cs typeface="Times New Roman" panose="02020603050405020304" pitchFamily="18" charset="0"/>
              </a:rPr>
              <a:t>gadget</a:t>
            </a:r>
            <a:r>
              <a:rPr lang="uk-UA" sz="2800" dirty="0" smtClean="0">
                <a:latin typeface="Times New Roman" panose="02020603050405020304" pitchFamily="18" charset="0"/>
                <a:cs typeface="Times New Roman" panose="02020603050405020304" pitchFamily="18" charset="0"/>
              </a:rPr>
              <a:t> — штуковина, пристосування, пристрій, дрібничка, приблуда) - невеликий пристрій, призначений для полегшення і удосконалення життя людини. </a:t>
            </a:r>
            <a:endParaRPr lang="uk-UA" altLang="ru-RU" sz="2800" dirty="0">
              <a:latin typeface="Times New Roman" panose="02020603050405020304" pitchFamily="18" charset="0"/>
              <a:cs typeface="Times New Roman" panose="02020603050405020304" pitchFamily="18" charset="0"/>
            </a:endParaRPr>
          </a:p>
        </p:txBody>
      </p:sp>
      <p:pic>
        <p:nvPicPr>
          <p:cNvPr id="1026" name="Picture 2" descr="C:\Users\Nataly\Desktop\городская конф 2017\агеева шевченко\картинки\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0000">
            <a:off x="686319" y="2256978"/>
            <a:ext cx="3984625"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Nataly\Desktop\городская конф 2017\агеева шевченко\картинки\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0000">
            <a:off x="5010151" y="2560638"/>
            <a:ext cx="5256213" cy="37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169083"/>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2000"/>
                                        <p:tgtEl>
                                          <p:spTgt spid="2050"/>
                                        </p:tgtEl>
                                      </p:cBhvr>
                                    </p:animEffect>
                                    <p:anim calcmode="lin" valueType="num">
                                      <p:cBhvr>
                                        <p:cTn id="15" dur="2000" fill="hold"/>
                                        <p:tgtEl>
                                          <p:spTgt spid="2050"/>
                                        </p:tgtEl>
                                        <p:attrNameLst>
                                          <p:attrName>ppt_w</p:attrName>
                                        </p:attrNameLst>
                                      </p:cBhvr>
                                      <p:tavLst>
                                        <p:tav tm="0" fmla="#ppt_w*sin(2.5*pi*$)">
                                          <p:val>
                                            <p:fltVal val="0"/>
                                          </p:val>
                                        </p:tav>
                                        <p:tav tm="100000">
                                          <p:val>
                                            <p:fltVal val="1"/>
                                          </p:val>
                                        </p:tav>
                                      </p:tavLst>
                                    </p:anim>
                                    <p:anim calcmode="lin" valueType="num">
                                      <p:cBhvr>
                                        <p:cTn id="16"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309" y="227462"/>
            <a:ext cx="3294165" cy="755175"/>
          </a:xfrm>
        </p:spPr>
        <p:txBody>
          <a:bodyPr>
            <a:normAutofit/>
          </a:bodyPr>
          <a:lstStyle/>
          <a:p>
            <a:r>
              <a:rPr lang="ru-RU" sz="3400" dirty="0" smtClean="0">
                <a:ln w="0"/>
                <a:solidFill>
                  <a:srgbClr val="307380"/>
                </a:solidFill>
                <a:effectLst>
                  <a:reflection blurRad="6350" stA="53000" endA="300" endPos="35500" dir="5400000" sy="-90000" algn="bl" rotWithShape="0"/>
                </a:effectLst>
              </a:rPr>
              <a:t>НОВА ФОБІЯ</a:t>
            </a:r>
            <a:endParaRPr lang="ru-RU" sz="3400" dirty="0">
              <a:ln w="0"/>
              <a:solidFill>
                <a:srgbClr val="307380"/>
              </a:solidFill>
              <a:effectLst>
                <a:reflection blurRad="6350" stA="53000" endA="300" endPos="35500" dir="5400000" sy="-90000" algn="bl" rotWithShape="0"/>
              </a:effectLst>
            </a:endParaRPr>
          </a:p>
        </p:txBody>
      </p:sp>
      <p:sp>
        <p:nvSpPr>
          <p:cNvPr id="3" name="Объект 2"/>
          <p:cNvSpPr>
            <a:spLocks noGrp="1"/>
          </p:cNvSpPr>
          <p:nvPr>
            <p:ph idx="1"/>
          </p:nvPr>
        </p:nvSpPr>
        <p:spPr>
          <a:xfrm>
            <a:off x="213309" y="1105467"/>
            <a:ext cx="11643331" cy="3480181"/>
          </a:xfrm>
        </p:spPr>
        <p:txBody>
          <a:bodyPr>
            <a:normAutofit/>
          </a:bodyPr>
          <a:lstStyle/>
          <a:p>
            <a:pPr marL="0" indent="0" algn="just">
              <a:buNone/>
            </a:pPr>
            <a:r>
              <a:rPr lang="uk-UA" sz="2400" dirty="0" smtClean="0">
                <a:latin typeface="Century Schoolbook" panose="02040604050505020304" pitchFamily="18" charset="0"/>
              </a:rPr>
              <a:t>Зовсім недавно медики позначили новий страх, який опановує дедалі більшою кількістю людей. Це </a:t>
            </a:r>
            <a:r>
              <a:rPr lang="uk-UA" sz="2400" b="1" i="1" dirty="0" err="1" smtClean="0">
                <a:solidFill>
                  <a:schemeClr val="accent5">
                    <a:lumMod val="75000"/>
                  </a:schemeClr>
                </a:solidFill>
                <a:latin typeface="Century Schoolbook" panose="02040604050505020304" pitchFamily="18" charset="0"/>
              </a:rPr>
              <a:t>номофобія</a:t>
            </a:r>
            <a:r>
              <a:rPr lang="uk-UA" sz="2400" dirty="0" smtClean="0">
                <a:solidFill>
                  <a:schemeClr val="accent6">
                    <a:lumMod val="50000"/>
                  </a:schemeClr>
                </a:solidFill>
                <a:latin typeface="Century Schoolbook" panose="02040604050505020304" pitchFamily="18" charset="0"/>
              </a:rPr>
              <a:t> </a:t>
            </a:r>
            <a:r>
              <a:rPr lang="uk-UA" sz="2400" dirty="0" smtClean="0">
                <a:latin typeface="Century Schoolbook" panose="02040604050505020304" pitchFamily="18" charset="0"/>
              </a:rPr>
              <a:t>– боязнь втратити свій смартфон. Тут мова не просто про втрату матеріальної речі, яка чимало коштує, та й просто може бути дорога людині. Справа ще й у тому, що користувачі бояться навіть на кілька годин позбутися доступу до своїх </a:t>
            </a:r>
            <a:r>
              <a:rPr lang="uk-UA" sz="2400" dirty="0" err="1" smtClean="0">
                <a:latin typeface="Century Schoolbook" panose="02040604050505020304" pitchFamily="18" charset="0"/>
              </a:rPr>
              <a:t>соцмереж</a:t>
            </a:r>
            <a:r>
              <a:rPr lang="uk-UA" sz="2400" dirty="0" smtClean="0">
                <a:latin typeface="Century Schoolbook" panose="02040604050505020304" pitchFamily="18" charset="0"/>
              </a:rPr>
              <a:t>, стрічки новин та меседжерів, бояться, що їх особисті дані потраплять в чужі руки. І хоча сам по собі механізм страху корисний, у даному випадку він деструктивний, оскільки призводить до неврозів і сплесків агресії.</a:t>
            </a:r>
            <a:endParaRPr lang="uk-UA" sz="2400" dirty="0">
              <a:latin typeface="Century Schoolbook" panose="020406040505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0658" y="4320449"/>
            <a:ext cx="4531342" cy="2537551"/>
          </a:xfrm>
          <a:prstGeom prst="rect">
            <a:avLst/>
          </a:prstGeom>
        </p:spPr>
      </p:pic>
    </p:spTree>
    <p:extLst>
      <p:ext uri="{BB962C8B-B14F-4D97-AF65-F5344CB8AC3E}">
        <p14:creationId xmlns:p14="http://schemas.microsoft.com/office/powerpoint/2010/main" val="2841970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C:\Users\ira\Desktop\Без имени-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664" y="500064"/>
            <a:ext cx="9050337"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2809852" y="1500174"/>
            <a:ext cx="6476320" cy="1938992"/>
          </a:xfrm>
          <a:prstGeom prst="rect">
            <a:avLst/>
          </a:prstGeom>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uk-UA" sz="4000" b="1" i="1" dirty="0">
                <a:ln w="50800"/>
                <a:solidFill>
                  <a:srgbClr val="CFF60A"/>
                </a:solidFill>
                <a:cs typeface="Arial" charset="0"/>
              </a:rPr>
              <a:t>«Цей світ чудовий,</a:t>
            </a:r>
            <a:endParaRPr lang="ru-RU" sz="4000" b="1" dirty="0">
              <a:ln w="50800"/>
              <a:solidFill>
                <a:srgbClr val="CFF60A"/>
              </a:solidFill>
              <a:cs typeface="Arial" charset="0"/>
            </a:endParaRPr>
          </a:p>
          <a:p>
            <a:pPr algn="ctr">
              <a:defRPr/>
            </a:pPr>
            <a:r>
              <a:rPr lang="uk-UA" sz="4000" b="1" i="1" dirty="0">
                <a:ln w="50800"/>
                <a:solidFill>
                  <a:srgbClr val="CFF60A"/>
                </a:solidFill>
                <a:cs typeface="Arial" charset="0"/>
              </a:rPr>
              <a:t>але не забути б мені повернутися»</a:t>
            </a:r>
            <a:endParaRPr lang="ru-RU" sz="4000" b="1" dirty="0">
              <a:ln w="50800"/>
              <a:solidFill>
                <a:srgbClr val="CFF60A"/>
              </a:solidFill>
              <a:cs typeface="Arial" charset="0"/>
            </a:endParaRPr>
          </a:p>
        </p:txBody>
      </p:sp>
    </p:spTree>
  </p:cSld>
  <p:clrMapOvr>
    <a:masterClrMapping/>
  </p:clrMapOvr>
  <p:transition spd="slow">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479376" y="-153889"/>
            <a:ext cx="11377264" cy="692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uk-UA" altLang="ru-RU" sz="3600" b="1" dirty="0">
                <a:solidFill>
                  <a:srgbClr val="FF0000"/>
                </a:solidFill>
              </a:rPr>
              <a:t>Загальні ознаки комп’ютерної залежності</a:t>
            </a:r>
            <a:endParaRPr lang="ru-RU" altLang="ru-RU" sz="3600" b="1" dirty="0">
              <a:solidFill>
                <a:srgbClr val="FF0000"/>
              </a:solidFill>
            </a:endParaRPr>
          </a:p>
          <a:p>
            <a:pPr algn="ctr" eaLnBrk="1" hangingPunct="1"/>
            <a:r>
              <a:rPr lang="uk-UA" altLang="ru-RU" sz="2400" b="1" i="1" dirty="0">
                <a:solidFill>
                  <a:srgbClr val="AB0105"/>
                </a:solidFill>
              </a:rPr>
              <a:t>Психологічні симптоми: </a:t>
            </a:r>
            <a:endParaRPr lang="uk-UA" altLang="ru-RU" sz="2400" b="1" i="1" dirty="0">
              <a:solidFill>
                <a:srgbClr val="AB0105"/>
              </a:solidFill>
            </a:endParaRPr>
          </a:p>
          <a:p>
            <a:pPr algn="ctr" eaLnBrk="1" hangingPunct="1"/>
            <a:endParaRPr lang="ru-RU" altLang="ru-RU" sz="1400" dirty="0">
              <a:solidFill>
                <a:srgbClr val="AB0105"/>
              </a:solidFill>
            </a:endParaRPr>
          </a:p>
          <a:p>
            <a:pPr eaLnBrk="1" hangingPunct="1">
              <a:buFont typeface="Wingdings" panose="05000000000000000000" pitchFamily="2" charset="2"/>
              <a:buChar char="Ø"/>
            </a:pPr>
            <a:r>
              <a:rPr lang="uk-UA" altLang="ru-RU" sz="2400" b="1" dirty="0"/>
              <a:t>Людині </a:t>
            </a:r>
            <a:r>
              <a:rPr lang="uk-UA" altLang="ru-RU" sz="2400" b="1" dirty="0"/>
              <a:t>важко самостійно відірватись від роботи або гри на комп’ютері;</a:t>
            </a:r>
            <a:endParaRPr lang="ru-RU" altLang="ru-RU" sz="2400" b="1" dirty="0"/>
          </a:p>
          <a:p>
            <a:pPr eaLnBrk="1" hangingPunct="1">
              <a:buFont typeface="Wingdings" panose="05000000000000000000" pitchFamily="2" charset="2"/>
              <a:buChar char="Ø"/>
            </a:pPr>
            <a:r>
              <a:rPr lang="uk-UA" altLang="ru-RU" sz="2400" b="1" dirty="0"/>
              <a:t>Якщо хтось або щось відволікає від комп’ютера, людина відчуває сильне роздратування;</a:t>
            </a:r>
            <a:endParaRPr lang="ru-RU" altLang="ru-RU" sz="2400" b="1" dirty="0"/>
          </a:p>
          <a:p>
            <a:pPr eaLnBrk="1" hangingPunct="1">
              <a:buFont typeface="Wingdings" panose="05000000000000000000" pitchFamily="2" charset="2"/>
              <a:buChar char="Ø"/>
            </a:pPr>
            <a:r>
              <a:rPr lang="uk-UA" altLang="ru-RU" sz="2400" b="1" dirty="0"/>
              <a:t>Прийшовши додому або прокинувшись зі сну першим ділом вмикає комп’ютер;</a:t>
            </a:r>
            <a:endParaRPr lang="ru-RU" altLang="ru-RU" sz="2400" b="1" dirty="0"/>
          </a:p>
          <a:p>
            <a:pPr eaLnBrk="1" hangingPunct="1">
              <a:buFont typeface="Wingdings" panose="05000000000000000000" pitchFamily="2" charset="2"/>
              <a:buChar char="Ø"/>
            </a:pPr>
            <a:r>
              <a:rPr lang="uk-UA" altLang="ru-RU" sz="2400" b="1" dirty="0"/>
              <a:t>Нездатність спланувати завершення сеансу роботи або гри (ще трошки, ще 5 хвилин);</a:t>
            </a:r>
            <a:endParaRPr lang="ru-RU" altLang="ru-RU" sz="2400" b="1" dirty="0"/>
          </a:p>
          <a:p>
            <a:pPr eaLnBrk="1" hangingPunct="1">
              <a:buFont typeface="Wingdings" panose="05000000000000000000" pitchFamily="2" charset="2"/>
              <a:buChar char="Ø"/>
            </a:pPr>
            <a:r>
              <a:rPr lang="uk-UA" altLang="ru-RU" sz="2400" b="1" dirty="0"/>
              <a:t>Час проведений за комп’ютером змушує залежного відкласти  або ігнорувати домашні справи, роботу, навчання, зустрічі, домовленості;</a:t>
            </a:r>
            <a:endParaRPr lang="ru-RU" altLang="ru-RU" sz="2400" b="1" dirty="0"/>
          </a:p>
          <a:p>
            <a:pPr eaLnBrk="1" hangingPunct="1">
              <a:buFont typeface="Wingdings" panose="05000000000000000000" pitchFamily="2" charset="2"/>
              <a:buChar char="Ø"/>
            </a:pPr>
            <a:r>
              <a:rPr lang="uk-UA" altLang="ru-RU" sz="2400" b="1" dirty="0"/>
              <a:t>Постійний пошук грошей на  придбання ігор, обладнання, оплати Інтернету;</a:t>
            </a:r>
            <a:endParaRPr lang="ru-RU" altLang="ru-RU" sz="2400" b="1" dirty="0"/>
          </a:p>
          <a:p>
            <a:pPr eaLnBrk="1" hangingPunct="1">
              <a:buFont typeface="Wingdings" panose="05000000000000000000" pitchFamily="2" charset="2"/>
              <a:buChar char="Ø"/>
            </a:pPr>
            <a:r>
              <a:rPr lang="uk-UA" altLang="ru-RU" sz="2400" b="1" dirty="0"/>
              <a:t>Завжди є пояснення і виправдання власної пристрасті перед іншими. Дитина обманює, дорослий імітує бурну діяльність;</a:t>
            </a:r>
            <a:endParaRPr lang="ru-RU" altLang="ru-RU" sz="2400" b="1" dirty="0"/>
          </a:p>
          <a:p>
            <a:pPr eaLnBrk="1" hangingPunct="1">
              <a:buFont typeface="Wingdings" panose="05000000000000000000" pitchFamily="2" charset="2"/>
              <a:buChar char="Ø"/>
            </a:pPr>
            <a:r>
              <a:rPr lang="uk-UA" altLang="ru-RU" sz="2400" b="1" dirty="0"/>
              <a:t>Відчуття емоційного піднесення, ейфорії під час роботи на комп’ютері;</a:t>
            </a:r>
            <a:endParaRPr lang="ru-RU" altLang="ru-RU" sz="2400" b="1" dirty="0"/>
          </a:p>
          <a:p>
            <a:pPr eaLnBrk="1" hangingPunct="1">
              <a:buFont typeface="Wingdings" panose="05000000000000000000" pitchFamily="2" charset="2"/>
              <a:buChar char="Ø"/>
            </a:pPr>
            <a:r>
              <a:rPr lang="uk-UA" altLang="ru-RU" sz="2400" b="1" dirty="0"/>
              <a:t>Справи поза  комп’ютером викликають пригнічений стан (абстиненція);</a:t>
            </a:r>
            <a:endParaRPr lang="ru-RU" altLang="ru-RU" sz="2400" b="1" dirty="0"/>
          </a:p>
          <a:p>
            <a:pPr eaLnBrk="1" hangingPunct="1">
              <a:buFont typeface="Wingdings" panose="05000000000000000000" pitchFamily="2" charset="2"/>
              <a:buChar char="Ø"/>
            </a:pPr>
            <a:r>
              <a:rPr lang="uk-UA" altLang="ru-RU" sz="2400" b="1" dirty="0"/>
              <a:t>Обговорюється комп’ютерна тематика завжди і зі всіма, хто щось розуміє з даного питання</a:t>
            </a:r>
            <a:r>
              <a:rPr lang="uk-UA" altLang="ru-RU" sz="2400" dirty="0"/>
              <a:t>.</a:t>
            </a:r>
            <a:endParaRPr lang="ru-RU" altLang="ru-RU" sz="2400" dirty="0"/>
          </a:p>
        </p:txBody>
      </p:sp>
    </p:spTree>
  </p:cSld>
  <p:clrMapOvr>
    <a:masterClrMapping/>
  </p:clrMapOvr>
  <p:transition spd="slow">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335360" y="722313"/>
            <a:ext cx="11377263"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uk-UA" altLang="ru-RU" sz="3600" b="1" i="1" dirty="0">
                <a:solidFill>
                  <a:srgbClr val="FF0000"/>
                </a:solidFill>
                <a:effectLst>
                  <a:outerShdw blurRad="38100" dist="38100" dir="2700000" algn="tl">
                    <a:srgbClr val="000000">
                      <a:alpha val="43137"/>
                    </a:srgbClr>
                  </a:outerShdw>
                </a:effectLst>
              </a:rPr>
              <a:t>Загальні ознаки комп’ютерної залежності</a:t>
            </a:r>
            <a:endParaRPr lang="ru-RU" altLang="ru-RU" sz="3600" b="1" i="1" dirty="0">
              <a:solidFill>
                <a:srgbClr val="FF0000"/>
              </a:solidFill>
              <a:effectLst>
                <a:outerShdw blurRad="38100" dist="38100" dir="2700000" algn="tl">
                  <a:srgbClr val="000000">
                    <a:alpha val="43137"/>
                  </a:srgbClr>
                </a:outerShdw>
              </a:effectLst>
            </a:endParaRPr>
          </a:p>
          <a:p>
            <a:pPr algn="ctr" eaLnBrk="1" hangingPunct="1"/>
            <a:endParaRPr lang="uk-UA" altLang="ru-RU" sz="2000" b="1" i="1" dirty="0"/>
          </a:p>
          <a:p>
            <a:pPr algn="ctr" eaLnBrk="1" hangingPunct="1"/>
            <a:r>
              <a:rPr lang="uk-UA" altLang="ru-RU" sz="2400" b="1" i="1" dirty="0">
                <a:solidFill>
                  <a:srgbClr val="AB0105"/>
                </a:solidFill>
              </a:rPr>
              <a:t>Фізичні симптоми</a:t>
            </a:r>
            <a:r>
              <a:rPr lang="uk-UA" altLang="ru-RU" sz="2400" b="1" i="1" dirty="0">
                <a:solidFill>
                  <a:srgbClr val="AB0105"/>
                </a:solidFill>
              </a:rPr>
              <a:t>:</a:t>
            </a:r>
          </a:p>
          <a:p>
            <a:pPr algn="ctr" eaLnBrk="1" hangingPunct="1"/>
            <a:endParaRPr lang="ru-RU" altLang="ru-RU" sz="2400" dirty="0">
              <a:solidFill>
                <a:srgbClr val="AB0105"/>
              </a:solidFill>
            </a:endParaRPr>
          </a:p>
          <a:p>
            <a:pPr eaLnBrk="1" hangingPunct="1">
              <a:buFont typeface="Wingdings" panose="05000000000000000000" pitchFamily="2" charset="2"/>
              <a:buChar char="Ø"/>
            </a:pPr>
            <a:r>
              <a:rPr lang="uk-UA" altLang="ru-RU" sz="2400" b="1" dirty="0"/>
              <a:t>Зап’ястний тунельний синдром — оніміння та зниження чутливості пальців;</a:t>
            </a:r>
            <a:endParaRPr lang="ru-RU" altLang="ru-RU" sz="2400" b="1" dirty="0"/>
          </a:p>
          <a:p>
            <a:pPr eaLnBrk="1" hangingPunct="1">
              <a:buFont typeface="Wingdings" panose="05000000000000000000" pitchFamily="2" charset="2"/>
              <a:buChar char="Ø"/>
            </a:pPr>
            <a:r>
              <a:rPr lang="uk-UA" altLang="ru-RU" sz="2400" b="1" dirty="0"/>
              <a:t>Сухі очі;</a:t>
            </a:r>
            <a:endParaRPr lang="ru-RU" altLang="ru-RU" sz="2400" b="1" dirty="0"/>
          </a:p>
          <a:p>
            <a:pPr eaLnBrk="1" hangingPunct="1">
              <a:buFont typeface="Wingdings" panose="05000000000000000000" pitchFamily="2" charset="2"/>
              <a:buChar char="Ø"/>
            </a:pPr>
            <a:r>
              <a:rPr lang="uk-UA" altLang="ru-RU" sz="2400" b="1" dirty="0"/>
              <a:t>Головні болі (схожі на мігрень);</a:t>
            </a:r>
            <a:endParaRPr lang="ru-RU" altLang="ru-RU" sz="2400" b="1" dirty="0"/>
          </a:p>
          <a:p>
            <a:pPr eaLnBrk="1" hangingPunct="1">
              <a:buFont typeface="Wingdings" panose="05000000000000000000" pitchFamily="2" charset="2"/>
              <a:buChar char="Ø"/>
            </a:pPr>
            <a:r>
              <a:rPr lang="uk-UA" altLang="ru-RU" sz="2400" b="1" dirty="0"/>
              <a:t>Болі у спині;</a:t>
            </a:r>
            <a:endParaRPr lang="ru-RU" altLang="ru-RU" sz="2400" b="1" dirty="0"/>
          </a:p>
          <a:p>
            <a:pPr eaLnBrk="1" hangingPunct="1">
              <a:buFont typeface="Wingdings" panose="05000000000000000000" pitchFamily="2" charset="2"/>
              <a:buChar char="Ø"/>
            </a:pPr>
            <a:r>
              <a:rPr lang="uk-UA" altLang="ru-RU" sz="2400" b="1" dirty="0"/>
              <a:t>Недотримання гігієни;</a:t>
            </a:r>
            <a:endParaRPr lang="ru-RU" altLang="ru-RU" sz="2400" b="1" dirty="0"/>
          </a:p>
          <a:p>
            <a:pPr eaLnBrk="1" hangingPunct="1">
              <a:buFont typeface="Wingdings" panose="05000000000000000000" pitchFamily="2" charset="2"/>
              <a:buChar char="Ø"/>
            </a:pPr>
            <a:r>
              <a:rPr lang="uk-UA" altLang="ru-RU" sz="2400" b="1" dirty="0"/>
              <a:t>Розлади сну. </a:t>
            </a:r>
            <a:endParaRPr lang="ru-RU" altLang="ru-RU" sz="2400" b="1" dirty="0"/>
          </a:p>
          <a:p>
            <a:pPr eaLnBrk="1" hangingPunct="1">
              <a:buFont typeface="Wingdings" panose="05000000000000000000" pitchFamily="2" charset="2"/>
              <a:buChar char="Ø"/>
            </a:pPr>
            <a:r>
              <a:rPr lang="uk-UA" altLang="ru-RU" sz="2400" b="1" dirty="0"/>
              <a:t>Нехтування власним здоров’ям, гігієною, сном на користь часу, який проведено за комп’ютером. </a:t>
            </a:r>
            <a:endParaRPr lang="ru-RU" altLang="ru-RU" sz="2400" b="1" dirty="0"/>
          </a:p>
          <a:p>
            <a:pPr eaLnBrk="1" hangingPunct="1">
              <a:buFont typeface="Wingdings" panose="05000000000000000000" pitchFamily="2" charset="2"/>
              <a:buChar char="Ø"/>
            </a:pPr>
            <a:r>
              <a:rPr lang="uk-UA" altLang="ru-RU" sz="2400" b="1" dirty="0"/>
              <a:t>Готовність нерегулярно харчуватись випадковою або одноманітною їжею, не відволікаючись від </a:t>
            </a:r>
            <a:r>
              <a:rPr lang="uk-UA" altLang="ru-RU" sz="2400" b="1" dirty="0"/>
              <a:t>комп’ютера.</a:t>
            </a:r>
            <a:endParaRPr lang="ru-RU" altLang="ru-RU" sz="2400" b="1" dirty="0"/>
          </a:p>
        </p:txBody>
      </p:sp>
    </p:spTree>
  </p:cSld>
  <p:clrMapOvr>
    <a:masterClrMapping/>
  </p:clrMapOvr>
  <p:transition spd="slow">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C:\Users\ira\Desktop\Без имени-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664" y="500064"/>
            <a:ext cx="9050337"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2809852" y="1500174"/>
            <a:ext cx="6476320" cy="1938992"/>
          </a:xfrm>
          <a:prstGeom prst="rect">
            <a:avLst/>
          </a:prstGeom>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uk-UA" sz="4000" b="1" i="1" dirty="0">
                <a:ln w="50800"/>
                <a:solidFill>
                  <a:srgbClr val="CFF60A"/>
                </a:solidFill>
                <a:cs typeface="Arial" charset="0"/>
              </a:rPr>
              <a:t>«Цей світ чудовий,</a:t>
            </a:r>
            <a:endParaRPr lang="ru-RU" sz="4000" b="1" dirty="0">
              <a:ln w="50800"/>
              <a:solidFill>
                <a:srgbClr val="CFF60A"/>
              </a:solidFill>
              <a:cs typeface="Arial" charset="0"/>
            </a:endParaRPr>
          </a:p>
          <a:p>
            <a:pPr algn="ctr">
              <a:defRPr/>
            </a:pPr>
            <a:r>
              <a:rPr lang="uk-UA" sz="4000" b="1" i="1" dirty="0">
                <a:ln w="50800"/>
                <a:solidFill>
                  <a:srgbClr val="CFF60A"/>
                </a:solidFill>
                <a:cs typeface="Arial" charset="0"/>
              </a:rPr>
              <a:t>але не забути б мені повернутися»</a:t>
            </a:r>
            <a:endParaRPr lang="ru-RU" sz="4000" b="1" dirty="0">
              <a:ln w="50800"/>
              <a:solidFill>
                <a:srgbClr val="CFF60A"/>
              </a:solidFill>
              <a:cs typeface="Arial" charset="0"/>
            </a:endParaRPr>
          </a:p>
        </p:txBody>
      </p:sp>
    </p:spTree>
  </p:cSld>
  <p:clrMapOvr>
    <a:masterClrMapping/>
  </p:clrMapOvr>
  <p:transition spd="slow">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335360" y="1309431"/>
            <a:ext cx="1152128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28600"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endParaRPr lang="ru-RU" altLang="ru-RU" sz="1400" b="1" dirty="0"/>
          </a:p>
          <a:p>
            <a:pPr lvl="1" algn="just">
              <a:buFont typeface="Wingdings" panose="05000000000000000000" pitchFamily="2" charset="2"/>
              <a:buChar char="Ø"/>
            </a:pPr>
            <a:r>
              <a:rPr lang="uk-UA" altLang="ru-RU" sz="2400" b="1" dirty="0">
                <a:cs typeface="Calibri" panose="020F0502020204030204" pitchFamily="34" charset="0"/>
              </a:rPr>
              <a:t>пропуски занять через ком­п'ютерну гру чи віртуальне спілкування в мережі Інтернет;</a:t>
            </a:r>
            <a:endParaRPr lang="ru-RU" altLang="ru-RU" sz="2400" b="1" dirty="0"/>
          </a:p>
          <a:p>
            <a:pPr lvl="1" algn="just">
              <a:buFont typeface="Wingdings" panose="05000000000000000000" pitchFamily="2" charset="2"/>
              <a:buChar char="Ø"/>
            </a:pPr>
            <a:r>
              <a:rPr lang="uk-UA" altLang="ru-RU" sz="2400" b="1" dirty="0">
                <a:cs typeface="Calibri" panose="020F0502020204030204" pitchFamily="34" charset="0"/>
              </a:rPr>
              <a:t>просиджування за комп'ютером  уночі;</a:t>
            </a:r>
            <a:endParaRPr lang="ru-RU" altLang="ru-RU" sz="2400" b="1" dirty="0"/>
          </a:p>
          <a:p>
            <a:pPr lvl="1" algn="just">
              <a:buFont typeface="Wingdings" panose="05000000000000000000" pitchFamily="2" charset="2"/>
              <a:buChar char="Ø"/>
            </a:pPr>
            <a:r>
              <a:rPr lang="uk-UA" altLang="ru-RU" sz="2400" b="1" dirty="0">
                <a:cs typeface="Calibri" panose="020F0502020204030204" pitchFamily="34" charset="0"/>
              </a:rPr>
              <a:t>приймання їжі за </a:t>
            </a:r>
            <a:r>
              <a:rPr lang="uk-UA" altLang="ru-RU" sz="2400" b="1" dirty="0" smtClean="0">
                <a:cs typeface="Calibri" panose="020F0502020204030204" pitchFamily="34" charset="0"/>
              </a:rPr>
              <a:t>комп’ютером</a:t>
            </a:r>
            <a:r>
              <a:rPr lang="uk-UA" altLang="ru-RU" sz="2400" b="1" dirty="0">
                <a:cs typeface="Calibri" panose="020F0502020204030204" pitchFamily="34" charset="0"/>
              </a:rPr>
              <a:t>;</a:t>
            </a:r>
            <a:endParaRPr lang="ru-RU" altLang="ru-RU" sz="2400" b="1" dirty="0"/>
          </a:p>
          <a:p>
            <a:pPr lvl="1" algn="just">
              <a:buFont typeface="Wingdings" panose="05000000000000000000" pitchFamily="2" charset="2"/>
              <a:buChar char="Ø"/>
            </a:pPr>
            <a:r>
              <a:rPr lang="uk-UA" altLang="ru-RU" sz="2400" b="1" dirty="0">
                <a:cs typeface="Calibri" panose="020F0502020204030204" pitchFamily="34" charset="0"/>
              </a:rPr>
              <a:t>відсутність інших захоплень, крім комп'ютерних ігор; та  віртуальних пошуків у мережі </a:t>
            </a:r>
            <a:r>
              <a:rPr lang="uk-UA" altLang="ru-RU" sz="2400" b="1" dirty="0" smtClean="0">
                <a:cs typeface="Calibri" panose="020F0502020204030204" pitchFamily="34" charset="0"/>
              </a:rPr>
              <a:t>Інтернет</a:t>
            </a:r>
            <a:r>
              <a:rPr lang="uk-UA" altLang="ru-RU" sz="2400" b="1" dirty="0">
                <a:cs typeface="Calibri" panose="020F0502020204030204" pitchFamily="34" charset="0"/>
              </a:rPr>
              <a:t>;</a:t>
            </a:r>
            <a:endParaRPr lang="ru-RU" altLang="ru-RU" sz="2400" b="1" dirty="0"/>
          </a:p>
          <a:p>
            <a:pPr lvl="1" algn="just">
              <a:buFont typeface="Wingdings" panose="05000000000000000000" pitchFamily="2" charset="2"/>
              <a:buChar char="Ø"/>
            </a:pPr>
            <a:r>
              <a:rPr lang="uk-UA" altLang="ru-RU" sz="2400" b="1" dirty="0" smtClean="0">
                <a:cs typeface="Calibri" panose="020F0502020204030204" pitchFamily="34" charset="0"/>
              </a:rPr>
              <a:t>віддавання </a:t>
            </a:r>
            <a:r>
              <a:rPr lang="uk-UA" altLang="ru-RU" sz="2400" b="1" dirty="0">
                <a:cs typeface="Calibri" panose="020F0502020204030204" pitchFamily="34" charset="0"/>
              </a:rPr>
              <a:t>переваги віртуальному спілкуванню;</a:t>
            </a:r>
            <a:endParaRPr lang="ru-RU" altLang="ru-RU" sz="2400" b="1" dirty="0"/>
          </a:p>
          <a:p>
            <a:pPr lvl="1" algn="just">
              <a:buFont typeface="Wingdings" panose="05000000000000000000" pitchFamily="2" charset="2"/>
              <a:buChar char="Ø"/>
            </a:pPr>
            <a:r>
              <a:rPr lang="uk-UA" altLang="ru-RU" sz="2400" b="1" dirty="0">
                <a:cs typeface="Calibri" panose="020F0502020204030204" pitchFamily="34" charset="0"/>
              </a:rPr>
              <a:t>загальний час, проведений за </a:t>
            </a:r>
            <a:r>
              <a:rPr lang="uk-UA" altLang="ru-RU" sz="2400" b="1" dirty="0" smtClean="0">
                <a:cs typeface="Calibri" panose="020F0502020204030204" pitchFamily="34" charset="0"/>
              </a:rPr>
              <a:t>комп’ютером </a:t>
            </a:r>
            <a:r>
              <a:rPr lang="uk-UA" altLang="ru-RU" sz="2400" b="1" dirty="0">
                <a:cs typeface="Calibri" panose="020F0502020204030204" pitchFamily="34" charset="0"/>
              </a:rPr>
              <a:t>та у мережі, перевищує час виконання домашніх завдань, прогулянок, спілкування з батьками і однолітками, інших захоплень;</a:t>
            </a:r>
            <a:endParaRPr lang="ru-RU" altLang="ru-RU" sz="2400" b="1" dirty="0"/>
          </a:p>
          <a:p>
            <a:pPr lvl="1" algn="just">
              <a:buFont typeface="Wingdings" panose="05000000000000000000" pitchFamily="2" charset="2"/>
              <a:buChar char="Ø"/>
            </a:pPr>
            <a:r>
              <a:rPr lang="uk-UA" altLang="ru-RU" sz="2400" b="1" dirty="0">
                <a:cs typeface="Calibri" panose="020F0502020204030204" pitchFamily="34" charset="0"/>
              </a:rPr>
              <a:t>дитина не уявляє, чим себе зайняти, коли комп'ютер зламався;</a:t>
            </a:r>
            <a:endParaRPr lang="ru-RU" altLang="ru-RU" sz="2400" b="1" dirty="0"/>
          </a:p>
          <a:p>
            <a:pPr lvl="1" algn="just">
              <a:buFont typeface="Wingdings" panose="05000000000000000000" pitchFamily="2" charset="2"/>
              <a:buChar char="Ø"/>
            </a:pPr>
            <a:r>
              <a:rPr lang="uk-UA" altLang="ru-RU" sz="2400" b="1" dirty="0">
                <a:cs typeface="Calibri" panose="020F0502020204030204" pitchFamily="34" charset="0"/>
              </a:rPr>
              <a:t>конфлікти з батьками та їх шантажування у відповідь на заборону проводити час за комп'ютером.</a:t>
            </a:r>
            <a:endParaRPr lang="uk-UA" altLang="ru-RU" sz="2400" b="1" dirty="0"/>
          </a:p>
        </p:txBody>
      </p:sp>
      <p:sp>
        <p:nvSpPr>
          <p:cNvPr id="9219" name="Прямоугольник 3"/>
          <p:cNvSpPr>
            <a:spLocks noChangeArrowheads="1"/>
          </p:cNvSpPr>
          <p:nvPr/>
        </p:nvSpPr>
        <p:spPr bwMode="auto">
          <a:xfrm>
            <a:off x="1775521" y="285751"/>
            <a:ext cx="90353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286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uk-UA" altLang="ru-RU" sz="3200" b="1" u="sng" dirty="0">
                <a:solidFill>
                  <a:srgbClr val="AB0105"/>
                </a:solidFill>
                <a:cs typeface="Calibri" panose="020F0502020204030204" pitchFamily="34" charset="0"/>
              </a:rPr>
              <a:t>Перші признаки  залежності дитини/</a:t>
            </a:r>
            <a:r>
              <a:rPr lang="uk-UA" altLang="ru-RU" sz="3200" b="1" u="sng" dirty="0" err="1">
                <a:solidFill>
                  <a:srgbClr val="AB0105"/>
                </a:solidFill>
                <a:cs typeface="Calibri" panose="020F0502020204030204" pitchFamily="34" charset="0"/>
              </a:rPr>
              <a:t>підлітка</a:t>
            </a:r>
            <a:r>
              <a:rPr lang="uk-UA" altLang="ru-RU" sz="3200" b="1" u="sng" dirty="0">
                <a:solidFill>
                  <a:srgbClr val="AB0105"/>
                </a:solidFill>
                <a:cs typeface="Calibri" panose="020F0502020204030204" pitchFamily="34" charset="0"/>
              </a:rPr>
              <a:t>:</a:t>
            </a:r>
          </a:p>
        </p:txBody>
      </p:sp>
    </p:spTree>
  </p:cSld>
  <p:clrMapOvr>
    <a:masterClrMapping/>
  </p:clrMapOvr>
  <p:transition spd="slow">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C:\Users\ira\Desktop\Без имени-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664" y="500064"/>
            <a:ext cx="9050337"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descr="http://noos.com.ua/static/images/_publications/unreal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563" y="928688"/>
            <a:ext cx="707231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7" descr="https://lh5.googleusercontent.com/-SjW_dYIV1u4/TYCgVZw3S6I/AAAAAAAAACE/sJhrLNPYhPI/s1600/uncharted-drakes-fortune-interview-200712100728503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563" y="857250"/>
            <a:ext cx="70723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2881290" y="1428737"/>
            <a:ext cx="6476320" cy="2585323"/>
          </a:xfrm>
          <a:prstGeom prst="rect">
            <a:avLst/>
          </a:prstGeom>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uk-UA" sz="5400" b="1" i="1" dirty="0">
                <a:ln w="50800"/>
                <a:solidFill>
                  <a:srgbClr val="66FF99"/>
                </a:solidFill>
                <a:effectLst>
                  <a:outerShdw blurRad="38100" dist="38100" dir="2700000" algn="tl">
                    <a:srgbClr val="000000">
                      <a:alpha val="43137"/>
                    </a:srgbClr>
                  </a:outerShdw>
                </a:effectLst>
                <a:cs typeface="Arial" charset="0"/>
              </a:rPr>
              <a:t>«Цей світ чудовий,</a:t>
            </a:r>
            <a:endParaRPr lang="ru-RU" sz="5400" b="1" dirty="0">
              <a:ln w="50800"/>
              <a:solidFill>
                <a:srgbClr val="66FF99"/>
              </a:solidFill>
              <a:effectLst>
                <a:outerShdw blurRad="38100" dist="38100" dir="2700000" algn="tl">
                  <a:srgbClr val="000000">
                    <a:alpha val="43137"/>
                  </a:srgbClr>
                </a:outerShdw>
              </a:effectLst>
              <a:cs typeface="Arial" charset="0"/>
            </a:endParaRPr>
          </a:p>
          <a:p>
            <a:pPr algn="ctr">
              <a:defRPr/>
            </a:pPr>
            <a:r>
              <a:rPr lang="uk-UA" sz="5400" b="1" i="1" dirty="0">
                <a:ln w="50800"/>
                <a:solidFill>
                  <a:srgbClr val="66FF99"/>
                </a:solidFill>
                <a:effectLst>
                  <a:outerShdw blurRad="38100" dist="38100" dir="2700000" algn="tl">
                    <a:srgbClr val="000000">
                      <a:alpha val="43137"/>
                    </a:srgbClr>
                  </a:outerShdw>
                </a:effectLst>
                <a:cs typeface="Arial" charset="0"/>
              </a:rPr>
              <a:t>але не забути б мені повернутися»</a:t>
            </a:r>
            <a:endParaRPr lang="ru-RU" sz="5400" b="1" dirty="0">
              <a:ln w="50800"/>
              <a:solidFill>
                <a:srgbClr val="66FF99"/>
              </a:solidFill>
              <a:effectLst>
                <a:outerShdw blurRad="38100" dist="38100" dir="2700000" algn="tl">
                  <a:srgbClr val="000000">
                    <a:alpha val="43137"/>
                  </a:srgbClr>
                </a:outerShdw>
              </a:effectLst>
              <a:cs typeface="Arial" charset="0"/>
            </a:endParaRPr>
          </a:p>
        </p:txBody>
      </p:sp>
    </p:spTree>
  </p:cSld>
  <p:clrMapOvr>
    <a:masterClrMapping/>
  </p:clrMapOvr>
  <p:transition spd="slow">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407368" y="1524030"/>
            <a:ext cx="1137726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buFontTx/>
              <a:buChar char="•"/>
            </a:pPr>
            <a:r>
              <a:rPr lang="uk-UA" altLang="ru-RU" sz="2400" b="1" dirty="0">
                <a:cs typeface="Calibri" panose="020F0502020204030204" pitchFamily="34" charset="0"/>
              </a:rPr>
              <a:t>Обмежувати час перебування за комп’ютером – до 30 хв, після чого треба змінити вид діяльності;</a:t>
            </a:r>
            <a:endParaRPr lang="ru-RU" altLang="ru-RU" sz="2400" b="1" dirty="0"/>
          </a:p>
          <a:p>
            <a:pPr algn="just">
              <a:buFontTx/>
              <a:buChar char="•"/>
            </a:pPr>
            <a:r>
              <a:rPr lang="uk-UA" altLang="ru-RU" sz="2400" b="1" dirty="0">
                <a:cs typeface="Calibri" panose="020F0502020204030204" pitchFamily="34" charset="0"/>
              </a:rPr>
              <a:t>Установити часовий закон не грати перед сном, після їжі й поки не виконані домашні завдання та справи;</a:t>
            </a:r>
            <a:endParaRPr lang="ru-RU" altLang="ru-RU" sz="2400" b="1" dirty="0"/>
          </a:p>
          <a:p>
            <a:pPr algn="just">
              <a:buFontTx/>
              <a:buChar char="•"/>
            </a:pPr>
            <a:r>
              <a:rPr lang="uk-UA" altLang="ru-RU" sz="2400" b="1" dirty="0">
                <a:cs typeface="Calibri" panose="020F0502020204030204" pitchFamily="34" charset="0"/>
              </a:rPr>
              <a:t>Контролювати зміст ігор, не допускаючи сюжетів насилля, жорстокості, з елементами культових ритуальних обрядів та образами нечисті;</a:t>
            </a:r>
            <a:endParaRPr lang="ru-RU" altLang="ru-RU" sz="2400" b="1" dirty="0"/>
          </a:p>
          <a:p>
            <a:pPr algn="just">
              <a:buFontTx/>
              <a:buChar char="•"/>
            </a:pPr>
            <a:r>
              <a:rPr lang="uk-UA" altLang="ru-RU" sz="2400" b="1" dirty="0"/>
              <a:t>Частіше гуляти з друзями, не забувати, що реальне спілкування важливіше і корисніше  від віртуального;</a:t>
            </a:r>
            <a:endParaRPr lang="ru-RU" altLang="ru-RU" sz="2400" b="1" dirty="0"/>
          </a:p>
          <a:p>
            <a:pPr algn="just">
              <a:buFontTx/>
              <a:buChar char="•"/>
            </a:pPr>
            <a:r>
              <a:rPr lang="uk-UA" altLang="ru-RU" sz="2400" b="1" dirty="0"/>
              <a:t>Принципово не їсти за комп’ютером;</a:t>
            </a:r>
            <a:endParaRPr lang="ru-RU" altLang="ru-RU" sz="2400" b="1" dirty="0"/>
          </a:p>
          <a:p>
            <a:pPr algn="just">
              <a:buFontTx/>
              <a:buChar char="•"/>
            </a:pPr>
            <a:r>
              <a:rPr lang="uk-UA" altLang="ru-RU" sz="2400" b="1" dirty="0">
                <a:cs typeface="Calibri" panose="020F0502020204030204" pitchFamily="34" charset="0"/>
              </a:rPr>
              <a:t>Навчитись правильно ставитись до комп'ютера: як до технічного пристрою, за допомогою якого можливо отримати знання і навички, а не як до засобу отримання емоцій.</a:t>
            </a:r>
            <a:endParaRPr lang="uk-UA" altLang="ru-RU" sz="2400" b="1" dirty="0"/>
          </a:p>
        </p:txBody>
      </p:sp>
      <p:sp>
        <p:nvSpPr>
          <p:cNvPr id="12291" name="Прямоугольник 3"/>
          <p:cNvSpPr>
            <a:spLocks noChangeArrowheads="1"/>
          </p:cNvSpPr>
          <p:nvPr/>
        </p:nvSpPr>
        <p:spPr bwMode="auto">
          <a:xfrm>
            <a:off x="1524000" y="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uk-UA" altLang="ru-RU" sz="3600" b="1" i="1" dirty="0">
                <a:solidFill>
                  <a:srgbClr val="008000"/>
                </a:solidFill>
              </a:rPr>
              <a:t>Поради для профілактики </a:t>
            </a:r>
            <a:r>
              <a:rPr lang="uk-UA" altLang="ru-RU" sz="3600" b="1" i="1" dirty="0" smtClean="0">
                <a:solidFill>
                  <a:srgbClr val="008000"/>
                </a:solidFill>
              </a:rPr>
              <a:t>комп’ютерної </a:t>
            </a:r>
            <a:r>
              <a:rPr lang="uk-UA" altLang="ru-RU" sz="3600" b="1" i="1" dirty="0">
                <a:solidFill>
                  <a:srgbClr val="008000"/>
                </a:solidFill>
              </a:rPr>
              <a:t>залежності</a:t>
            </a:r>
            <a:endParaRPr lang="ru-RU" altLang="ru-RU" sz="3600" b="1" i="1" dirty="0">
              <a:solidFill>
                <a:srgbClr val="008000"/>
              </a:solidFill>
            </a:endParaRPr>
          </a:p>
        </p:txBody>
      </p:sp>
    </p:spTree>
  </p:cSld>
  <p:clrMapOvr>
    <a:masterClrMapping/>
  </p:clrMapOvr>
  <p:transition spd="slow">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551384" y="2204864"/>
            <a:ext cx="1105500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uk-UA" altLang="ru-RU" sz="2400" b="1" dirty="0"/>
              <a:t>1. Комп'ютер потрібно розташувати в кутку чи задньою стінкою до стіни. </a:t>
            </a:r>
            <a:endParaRPr lang="ru-RU" altLang="ru-RU" sz="2400" b="1" dirty="0"/>
          </a:p>
          <a:p>
            <a:pPr eaLnBrk="1" hangingPunct="1"/>
            <a:r>
              <a:rPr lang="uk-UA" altLang="ru-RU" sz="2400" b="1" dirty="0"/>
              <a:t>2. У приміщенні, де працює комп'ютер, необхідне щоденне вологе </a:t>
            </a:r>
            <a:r>
              <a:rPr lang="uk-UA" altLang="ru-RU" sz="2400" b="1" dirty="0" smtClean="0"/>
              <a:t>прибирання</a:t>
            </a:r>
            <a:r>
              <a:rPr lang="uk-UA" altLang="ru-RU" sz="2400" b="1" dirty="0"/>
              <a:t>. Тому підлогу в кімнаті не треба накривати килимом. </a:t>
            </a:r>
            <a:endParaRPr lang="ru-RU" altLang="ru-RU" sz="2400" b="1" dirty="0"/>
          </a:p>
          <a:p>
            <a:pPr algn="just" eaLnBrk="1" hangingPunct="1"/>
            <a:r>
              <a:rPr lang="uk-UA" altLang="ru-RU" sz="2400" b="1" dirty="0"/>
              <a:t>3. До і після роботи на комп'ютері слід протирати екран спеціальними серветками. </a:t>
            </a:r>
            <a:endParaRPr lang="ru-RU" altLang="ru-RU" sz="2400" b="1" dirty="0"/>
          </a:p>
          <a:p>
            <a:pPr eaLnBrk="1" hangingPunct="1"/>
            <a:r>
              <a:rPr lang="uk-UA" altLang="ru-RU" sz="2400" b="1" dirty="0"/>
              <a:t>4. Вважають, що наші зелені друзі - кактуси - також допомагають зменшити негативний вплив комп'ютера. </a:t>
            </a:r>
            <a:endParaRPr lang="ru-RU" altLang="ru-RU" sz="2400" b="1" dirty="0"/>
          </a:p>
          <a:p>
            <a:pPr eaLnBrk="1" hangingPunct="1"/>
            <a:r>
              <a:rPr lang="uk-UA" altLang="ru-RU" sz="2400" b="1" dirty="0"/>
              <a:t>5. Не забувайте частіше провітрювати кімнату. Акваріум або інші ємності з водою збільшують вологість повітря.</a:t>
            </a:r>
            <a:endParaRPr lang="ru-RU" altLang="ru-RU" sz="2400" b="1" dirty="0"/>
          </a:p>
          <a:p>
            <a:pPr>
              <a:buFontTx/>
              <a:buChar char="•"/>
            </a:pPr>
            <a:endParaRPr lang="uk-UA" altLang="ru-RU" sz="2400" b="1" dirty="0"/>
          </a:p>
        </p:txBody>
      </p:sp>
      <p:sp>
        <p:nvSpPr>
          <p:cNvPr id="13315" name="Прямоугольник 2"/>
          <p:cNvSpPr>
            <a:spLocks noChangeArrowheads="1"/>
          </p:cNvSpPr>
          <p:nvPr/>
        </p:nvSpPr>
        <p:spPr bwMode="auto">
          <a:xfrm>
            <a:off x="1524000" y="42862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uk-UA" altLang="ru-RU" sz="3600" b="1" dirty="0">
                <a:solidFill>
                  <a:srgbClr val="AB0105"/>
                </a:solidFill>
                <a:effectLst>
                  <a:outerShdw blurRad="38100" dist="38100" dir="2700000" algn="tl">
                    <a:srgbClr val="000000">
                      <a:alpha val="43137"/>
                    </a:srgbClr>
                  </a:outerShdw>
                </a:effectLst>
              </a:rPr>
              <a:t>Правила безпеки при роботі за </a:t>
            </a:r>
            <a:r>
              <a:rPr lang="uk-UA" altLang="ru-RU" sz="3600" b="1" dirty="0">
                <a:solidFill>
                  <a:srgbClr val="AB0105"/>
                </a:solidFill>
                <a:effectLst>
                  <a:outerShdw blurRad="38100" dist="38100" dir="2700000" algn="tl">
                    <a:srgbClr val="000000">
                      <a:alpha val="43137"/>
                    </a:srgbClr>
                  </a:outerShdw>
                </a:effectLst>
              </a:rPr>
              <a:t>комп'ютером:</a:t>
            </a:r>
            <a:endParaRPr lang="ru-RU" altLang="ru-RU" sz="3600" dirty="0">
              <a:solidFill>
                <a:srgbClr val="AB0105"/>
              </a:solidFill>
              <a:effectLst>
                <a:outerShdw blurRad="38100" dist="38100" dir="2700000" algn="tl">
                  <a:srgbClr val="000000">
                    <a:alpha val="43137"/>
                  </a:srgbClr>
                </a:outerShdw>
              </a:effectLst>
            </a:endParaRPr>
          </a:p>
        </p:txBody>
      </p:sp>
    </p:spTree>
  </p:cSld>
  <p:clrMapOvr>
    <a:masterClrMapping/>
  </p:clrMapOvr>
  <p:transition spd="slow">
    <p:wheel spokes="8"/>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r>
            <a:br>
              <a:rPr lang="ru-RU" dirty="0" smtClean="0"/>
            </a:br>
            <a:r>
              <a:rPr lang="ru-RU" dirty="0" smtClean="0"/>
              <a:t/>
            </a:r>
            <a:br>
              <a:rPr lang="ru-RU" dirty="0" smtClean="0"/>
            </a:br>
            <a:r>
              <a:rPr lang="ru-RU" b="1" dirty="0" err="1" smtClean="0">
                <a:solidFill>
                  <a:srgbClr val="FF0000"/>
                </a:solidFill>
              </a:rPr>
              <a:t>Важливість</a:t>
            </a:r>
            <a:r>
              <a:rPr lang="ru-RU" b="1" dirty="0" smtClean="0">
                <a:solidFill>
                  <a:srgbClr val="FF0000"/>
                </a:solidFill>
              </a:rPr>
              <a:t> </a:t>
            </a:r>
            <a:r>
              <a:rPr lang="ru-RU" b="1" dirty="0" err="1" smtClean="0">
                <a:solidFill>
                  <a:srgbClr val="FF0000"/>
                </a:solidFill>
              </a:rPr>
              <a:t>гаджетів</a:t>
            </a:r>
            <a:r>
              <a:rPr lang="ru-RU" b="1" dirty="0" smtClean="0">
                <a:solidFill>
                  <a:srgbClr val="FF0000"/>
                </a:solidFill>
              </a:rPr>
              <a:t> у </a:t>
            </a:r>
            <a:r>
              <a:rPr lang="ru-RU" b="1" dirty="0" err="1" smtClean="0">
                <a:solidFill>
                  <a:srgbClr val="FF0000"/>
                </a:solidFill>
              </a:rPr>
              <a:t>нашому</a:t>
            </a:r>
            <a:r>
              <a:rPr lang="ru-RU" b="1" dirty="0" smtClean="0">
                <a:solidFill>
                  <a:srgbClr val="FF0000"/>
                </a:solidFill>
              </a:rPr>
              <a:t> </a:t>
            </a:r>
            <a:r>
              <a:rPr lang="ru-RU" b="1" dirty="0" err="1" smtClean="0">
                <a:solidFill>
                  <a:srgbClr val="FF0000"/>
                </a:solidFill>
              </a:rPr>
              <a:t>житті</a:t>
            </a:r>
            <a:r>
              <a:rPr lang="ru-RU" b="1" dirty="0" smtClean="0">
                <a:solidFill>
                  <a:srgbClr val="FF0000"/>
                </a:solidFill>
              </a:rPr>
              <a:t>:</a:t>
            </a:r>
            <a:r>
              <a:rPr lang="ru-RU" b="1" dirty="0" smtClean="0">
                <a:solidFill>
                  <a:srgbClr val="FF0000"/>
                </a:solidFill>
              </a:rPr>
              <a:t/>
            </a:r>
            <a:br>
              <a:rPr lang="ru-RU" b="1" dirty="0" smtClean="0">
                <a:solidFill>
                  <a:srgbClr val="FF0000"/>
                </a:solidFill>
              </a:rPr>
            </a:br>
            <a:r>
              <a:rPr lang="ru-RU" b="1" dirty="0" smtClean="0">
                <a:solidFill>
                  <a:srgbClr val="FF0000"/>
                </a:solidFill>
              </a:rPr>
              <a:t/>
            </a:r>
            <a:br>
              <a:rPr lang="ru-RU" b="1" dirty="0" smtClean="0">
                <a:solidFill>
                  <a:srgbClr val="FF0000"/>
                </a:solidFill>
              </a:rPr>
            </a:br>
            <a:endParaRPr lang="ru-RU" b="1" dirty="0">
              <a:solidFill>
                <a:srgbClr val="FF0000"/>
              </a:solidFill>
            </a:endParaRPr>
          </a:p>
        </p:txBody>
      </p:sp>
      <p:sp>
        <p:nvSpPr>
          <p:cNvPr id="3" name="Содержимое 2"/>
          <p:cNvSpPr>
            <a:spLocks noGrp="1"/>
          </p:cNvSpPr>
          <p:nvPr>
            <p:ph idx="1"/>
          </p:nvPr>
        </p:nvSpPr>
        <p:spPr/>
        <p:txBody>
          <a:bodyPr/>
          <a:lstStyle/>
          <a:p>
            <a:r>
              <a:rPr lang="ru-RU" dirty="0" smtClean="0"/>
              <a:t>П</a:t>
            </a:r>
            <a:r>
              <a:rPr lang="uk-UA" dirty="0" smtClean="0"/>
              <a:t>ідвищують нашу ефективність.</a:t>
            </a:r>
          </a:p>
          <a:p>
            <a:r>
              <a:rPr lang="uk-UA" dirty="0" smtClean="0"/>
              <a:t>Приносить радість родині.</a:t>
            </a:r>
          </a:p>
          <a:p>
            <a:r>
              <a:rPr lang="uk-UA" dirty="0" smtClean="0"/>
              <a:t>Роблять речі компактними</a:t>
            </a:r>
            <a:r>
              <a:rPr lang="ru-RU" dirty="0" smtClean="0"/>
              <a:t>.</a:t>
            </a:r>
          </a:p>
          <a:p>
            <a:r>
              <a:rPr lang="uk-UA" dirty="0" smtClean="0"/>
              <a:t>Допомагають в економії місця.</a:t>
            </a:r>
          </a:p>
          <a:p>
            <a:r>
              <a:rPr lang="uk-UA" dirty="0" smtClean="0"/>
              <a:t>Заохочують до інновацій та творчості.</a:t>
            </a:r>
          </a:p>
          <a:p>
            <a:r>
              <a:rPr lang="uk-UA" dirty="0" smtClean="0"/>
              <a:t>Ґаджети – це весело!</a:t>
            </a:r>
            <a:r>
              <a:rPr lang="en-US" dirty="0" smtClean="0"/>
              <a:t/>
            </a:r>
            <a:br>
              <a:rPr lang="en-US" dirty="0" smtClean="0"/>
            </a:br>
            <a:r>
              <a:rPr lang="ru-RU" dirty="0" smtClean="0"/>
              <a:t/>
            </a:r>
            <a:br>
              <a:rPr lang="ru-RU" dirty="0" smtClean="0"/>
            </a:br>
            <a:r>
              <a:rPr lang="ru-RU" dirty="0" smtClean="0"/>
              <a:t/>
            </a:r>
            <a:br>
              <a:rPr lang="ru-RU" dirty="0" smtClean="0"/>
            </a:br>
            <a:r>
              <a:rPr lang="en-US" dirty="0" smtClean="0"/>
              <a:t/>
            </a:r>
            <a:br>
              <a:rPr lang="en-US" dirty="0" smtClean="0"/>
            </a:br>
            <a:endParaRPr lang="ru-RU" dirty="0"/>
          </a:p>
        </p:txBody>
      </p:sp>
      <p:pic>
        <p:nvPicPr>
          <p:cNvPr id="5" name="Рисунок 4" descr="Без названия (4).jpg"/>
          <p:cNvPicPr>
            <a:picLocks noChangeAspect="1"/>
          </p:cNvPicPr>
          <p:nvPr/>
        </p:nvPicPr>
        <p:blipFill>
          <a:blip r:embed="rId2"/>
          <a:stretch>
            <a:fillRect/>
          </a:stretch>
        </p:blipFill>
        <p:spPr>
          <a:xfrm>
            <a:off x="8976320" y="3717032"/>
            <a:ext cx="2338421" cy="1857388"/>
          </a:xfrm>
          <a:prstGeom prst="rect">
            <a:avLst/>
          </a:prstGeom>
          <a:ln>
            <a:noFill/>
          </a:ln>
          <a:effectLst>
            <a:softEdge rad="112500"/>
          </a:effectLst>
        </p:spPr>
      </p:pic>
      <p:pic>
        <p:nvPicPr>
          <p:cNvPr id="6" name="Рисунок 5" descr="images.jpg"/>
          <p:cNvPicPr>
            <a:picLocks noChangeAspect="1"/>
          </p:cNvPicPr>
          <p:nvPr/>
        </p:nvPicPr>
        <p:blipFill>
          <a:blip r:embed="rId3"/>
          <a:stretch>
            <a:fillRect/>
          </a:stretch>
        </p:blipFill>
        <p:spPr>
          <a:xfrm>
            <a:off x="8932957" y="1600201"/>
            <a:ext cx="2357422" cy="1749055"/>
          </a:xfrm>
          <a:prstGeom prst="rect">
            <a:avLst/>
          </a:prstGeom>
          <a:ln>
            <a:noFill/>
          </a:ln>
          <a:effectLst>
            <a:softEdge rad="112500"/>
          </a:effectLst>
        </p:spPr>
      </p:pic>
      <p:pic>
        <p:nvPicPr>
          <p:cNvPr id="7" name="Рисунок 6" descr="images (1).jpg"/>
          <p:cNvPicPr>
            <a:picLocks noChangeAspect="1"/>
          </p:cNvPicPr>
          <p:nvPr/>
        </p:nvPicPr>
        <p:blipFill>
          <a:blip r:embed="rId4"/>
          <a:stretch>
            <a:fillRect/>
          </a:stretch>
        </p:blipFill>
        <p:spPr>
          <a:xfrm>
            <a:off x="5704923" y="4797152"/>
            <a:ext cx="2361748" cy="1857388"/>
          </a:xfrm>
          <a:prstGeom prst="rect">
            <a:avLst/>
          </a:prstGeom>
          <a:ln>
            <a:noFill/>
          </a:ln>
          <a:effectLst>
            <a:softEdge rad="112500"/>
          </a:effectLst>
        </p:spPr>
      </p:pic>
    </p:spTree>
    <p:extLst>
      <p:ext uri="{BB962C8B-B14F-4D97-AF65-F5344CB8AC3E}">
        <p14:creationId xmlns:p14="http://schemas.microsoft.com/office/powerpoint/2010/main" val="1673127890"/>
      </p:ext>
    </p:extLst>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r>
            <a:br>
              <a:rPr lang="en-US" dirty="0" smtClean="0"/>
            </a:br>
            <a:r>
              <a:rPr lang="en-US" dirty="0" smtClean="0"/>
              <a:t/>
            </a:r>
            <a:br>
              <a:rPr lang="en-US" dirty="0" smtClean="0"/>
            </a:br>
            <a:r>
              <a:rPr lang="uk-UA" dirty="0" smtClean="0"/>
              <a:t>Ґаджети це….</a:t>
            </a:r>
            <a:r>
              <a:rPr lang="en-US" dirty="0" smtClean="0"/>
              <a:t/>
            </a:r>
            <a:br>
              <a:rPr lang="en-US" dirty="0" smtClean="0"/>
            </a:br>
            <a:r>
              <a:rPr lang="en-US" dirty="0" smtClean="0"/>
              <a:t/>
            </a:r>
            <a:br>
              <a:rPr lang="en-US" dirty="0" smtClean="0"/>
            </a:br>
            <a:endParaRPr lang="ru-RU" dirty="0"/>
          </a:p>
        </p:txBody>
      </p:sp>
      <p:sp>
        <p:nvSpPr>
          <p:cNvPr id="3" name="Содержимое 2"/>
          <p:cNvSpPr>
            <a:spLocks noGrp="1"/>
          </p:cNvSpPr>
          <p:nvPr>
            <p:ph idx="1"/>
          </p:nvPr>
        </p:nvSpPr>
        <p:spPr/>
        <p:txBody>
          <a:bodyPr/>
          <a:lstStyle/>
          <a:p>
            <a:endParaRPr lang="en-US" dirty="0" smtClean="0"/>
          </a:p>
          <a:p>
            <a:r>
              <a:rPr lang="en-US" dirty="0" smtClean="0"/>
              <a:t>      </a:t>
            </a:r>
            <a:r>
              <a:rPr lang="uk-UA" dirty="0" smtClean="0"/>
              <a:t>Ґаджети – це електронні пристрої, які спрощують роботу. Вони відіграють значну роль у житті людини. Ми до цього настільки звикли, що нам стає дуже важко думати про повсякденні життєві справи за відсутності пристроїв.</a:t>
            </a:r>
            <a:r>
              <a:rPr lang="ru-RU" dirty="0" smtClean="0"/>
              <a:t/>
            </a:r>
            <a:br>
              <a:rPr lang="ru-RU" dirty="0" smtClean="0"/>
            </a:br>
            <a:endParaRPr lang="ru-RU" dirty="0"/>
          </a:p>
        </p:txBody>
      </p:sp>
      <p:pic>
        <p:nvPicPr>
          <p:cNvPr id="4" name="Рисунок 3" descr="Без названия (2).jpg"/>
          <p:cNvPicPr>
            <a:picLocks noChangeAspect="1"/>
          </p:cNvPicPr>
          <p:nvPr/>
        </p:nvPicPr>
        <p:blipFill>
          <a:blip r:embed="rId2"/>
          <a:stretch>
            <a:fillRect/>
          </a:stretch>
        </p:blipFill>
        <p:spPr>
          <a:xfrm>
            <a:off x="6600056" y="4589354"/>
            <a:ext cx="3702869" cy="1928826"/>
          </a:xfrm>
          <a:prstGeom prst="rect">
            <a:avLst/>
          </a:prstGeom>
          <a:ln w="190500" cap="sq">
            <a:no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Без названия (3).jpg"/>
          <p:cNvPicPr>
            <a:picLocks noChangeAspect="1"/>
          </p:cNvPicPr>
          <p:nvPr/>
        </p:nvPicPr>
        <p:blipFill>
          <a:blip r:embed="rId3"/>
          <a:stretch>
            <a:fillRect/>
          </a:stretch>
        </p:blipFill>
        <p:spPr>
          <a:xfrm>
            <a:off x="2927648" y="4589354"/>
            <a:ext cx="2928958" cy="1949088"/>
          </a:xfrm>
          <a:prstGeom prst="rect">
            <a:avLst/>
          </a:prstGeom>
          <a:ln w="190500" cap="sq">
            <a:no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84822485"/>
      </p:ext>
    </p:extLst>
  </p:cSld>
  <p:clrMapOvr>
    <a:masterClrMapping/>
  </p:clrMapOvr>
  <p:transition spd="slow">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6280" y="246643"/>
            <a:ext cx="8630452" cy="1143000"/>
          </a:xfrm>
        </p:spPr>
        <p:txBody>
          <a:bodyPr/>
          <a:lstStyle/>
          <a:p>
            <a:r>
              <a:rPr lang="uk-UA" b="1" dirty="0" smtClean="0">
                <a:solidFill>
                  <a:srgbClr val="FF0000"/>
                </a:solidFill>
                <a:effectLst>
                  <a:outerShdw blurRad="38100" dist="38100" dir="2700000" algn="tl">
                    <a:srgbClr val="000000">
                      <a:alpha val="43137"/>
                    </a:srgbClr>
                  </a:outerShdw>
                </a:effectLst>
              </a:rPr>
              <a:t>Висновок</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600201"/>
            <a:ext cx="7358608" cy="4525963"/>
          </a:xfrm>
        </p:spPr>
        <p:txBody>
          <a:bodyPr/>
          <a:lstStyle/>
          <a:p>
            <a:r>
              <a:rPr lang="ru-RU" dirty="0" smtClean="0"/>
              <a:t>   </a:t>
            </a:r>
            <a:r>
              <a:rPr lang="uk-UA" dirty="0" smtClean="0"/>
              <a:t>Варто зазначити, що не дивлячись на ризики, ґаджети залишаться з нами надовго. Зрозуміти, як інтегрувати їх в життя молоді, так само важливо, як і намагатися обмежити їх використання.</a:t>
            </a:r>
            <a:r>
              <a:rPr lang="uk-UA" dirty="0" smtClean="0"/>
              <a:t> </a:t>
            </a:r>
            <a:endParaRPr lang="uk-UA" dirty="0"/>
          </a:p>
        </p:txBody>
      </p:sp>
      <p:pic>
        <p:nvPicPr>
          <p:cNvPr id="4" name="Рисунок 3" descr="Без названия (8).jpg"/>
          <p:cNvPicPr>
            <a:picLocks noChangeAspect="1"/>
          </p:cNvPicPr>
          <p:nvPr/>
        </p:nvPicPr>
        <p:blipFill>
          <a:blip r:embed="rId2"/>
          <a:stretch>
            <a:fillRect/>
          </a:stretch>
        </p:blipFill>
        <p:spPr>
          <a:xfrm>
            <a:off x="8096264" y="262090"/>
            <a:ext cx="2286016" cy="1521239"/>
          </a:xfrm>
          <a:prstGeom prst="rect">
            <a:avLst/>
          </a:prstGeom>
          <a:ln>
            <a:noFill/>
          </a:ln>
          <a:effectLst>
            <a:softEdge rad="112500"/>
          </a:effectLst>
        </p:spPr>
      </p:pic>
      <p:pic>
        <p:nvPicPr>
          <p:cNvPr id="5" name="Рисунок 4" descr="images.png"/>
          <p:cNvPicPr>
            <a:picLocks noChangeAspect="1"/>
          </p:cNvPicPr>
          <p:nvPr/>
        </p:nvPicPr>
        <p:blipFill>
          <a:blip r:embed="rId3"/>
          <a:stretch>
            <a:fillRect/>
          </a:stretch>
        </p:blipFill>
        <p:spPr>
          <a:xfrm>
            <a:off x="8096264" y="5123144"/>
            <a:ext cx="2571736" cy="1458468"/>
          </a:xfrm>
          <a:prstGeom prst="rect">
            <a:avLst/>
          </a:prstGeom>
          <a:ln>
            <a:noFill/>
          </a:ln>
          <a:effectLst>
            <a:softEdge rad="112500"/>
          </a:effectLst>
        </p:spPr>
      </p:pic>
      <p:pic>
        <p:nvPicPr>
          <p:cNvPr id="6" name="Рисунок 5" descr="images (7).jpg"/>
          <p:cNvPicPr>
            <a:picLocks noChangeAspect="1"/>
          </p:cNvPicPr>
          <p:nvPr/>
        </p:nvPicPr>
        <p:blipFill>
          <a:blip r:embed="rId4"/>
          <a:stretch>
            <a:fillRect/>
          </a:stretch>
        </p:blipFill>
        <p:spPr>
          <a:xfrm>
            <a:off x="8310579" y="2143117"/>
            <a:ext cx="2202415" cy="2619377"/>
          </a:xfrm>
          <a:prstGeom prst="rect">
            <a:avLst/>
          </a:prstGeom>
        </p:spPr>
      </p:pic>
    </p:spTree>
    <p:extLst>
      <p:ext uri="{BB962C8B-B14F-4D97-AF65-F5344CB8AC3E}">
        <p14:creationId xmlns:p14="http://schemas.microsoft.com/office/powerpoint/2010/main" val="4190704668"/>
      </p:ext>
    </p:extLst>
  </p:cSld>
  <p:clrMapOvr>
    <a:masterClrMapping/>
  </p:clrMapOvr>
  <p:transition spd="slow">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63552" y="404665"/>
            <a:ext cx="8229600" cy="2088232"/>
          </a:xfrm>
        </p:spPr>
        <p:txBody>
          <a:bodyPr/>
          <a:lstStyle/>
          <a:p>
            <a:pPr marL="0" indent="0" algn="ctr">
              <a:buNone/>
            </a:pPr>
            <a:r>
              <a:rPr lang="en-US" b="1" dirty="0" smtClean="0">
                <a:solidFill>
                  <a:srgbClr val="C00000"/>
                </a:solidFill>
                <a:latin typeface="Bookman Old Style" panose="02050604050505020204" pitchFamily="18" charset="0"/>
              </a:rPr>
              <a:t> </a:t>
            </a:r>
            <a:r>
              <a:rPr lang="uk-UA" b="1" dirty="0" smtClean="0">
                <a:solidFill>
                  <a:srgbClr val="C00000"/>
                </a:solidFill>
                <a:latin typeface="Bookman Old Style" panose="02050604050505020204" pitchFamily="18" charset="0"/>
              </a:rPr>
              <a:t>Ні один із наймодніших пристроїв не замінить дитині реального спілкування з батьками, їх підтримку, розуміння і поради</a:t>
            </a:r>
            <a:endParaRPr lang="uk-UA" dirty="0">
              <a:solidFill>
                <a:srgbClr val="C00000"/>
              </a:solidFill>
              <a:latin typeface="Bookman Old Style" panose="02050604050505020204" pitchFamily="18" charset="0"/>
            </a:endParaRPr>
          </a:p>
        </p:txBody>
      </p:sp>
      <p:pic>
        <p:nvPicPr>
          <p:cNvPr id="1026" name="Picture 2" descr="Як запланувати спільний відпочинок батьків з дітьм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8378" y="2956521"/>
            <a:ext cx="3023236" cy="201728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0" name="Picture 6" descr="Поради психолога для батьків. 5 кроків до порозуміння з підлітками. - ДНЗ  &quot;КПЛ&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0800" y="3965163"/>
            <a:ext cx="4176464" cy="27888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8" name="Picture 4" descr="Топ-3 поради для батьків підлітків від Олександра Педан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36" y="3573016"/>
            <a:ext cx="4176464" cy="318094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964042"/>
      </p:ext>
    </p:extLst>
  </p:cSld>
  <p:clrMapOvr>
    <a:masterClrMapping/>
  </p:clrMapOvr>
  <p:transition spd="slow">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775520" y="260649"/>
            <a:ext cx="8660500" cy="3929063"/>
          </a:xfrm>
          <a:prstGeom prst="rect">
            <a:avLst/>
          </a:prstGeom>
          <a:noFill/>
          <a:ln w="9525" algn="in">
            <a:noFill/>
            <a:miter lim="800000"/>
            <a:headEnd/>
            <a:tailEnd/>
          </a:ln>
          <a:effectLst/>
        </p:spPr>
        <p:txBody>
          <a:bodyPr lIns="36576" tIns="36576" rIns="36576" bIns="36576"/>
          <a:lstStyle/>
          <a:p>
            <a:pPr algn="ctr">
              <a:defRPr/>
            </a:pPr>
            <a:r>
              <a:rPr lang="ru-RU" sz="3600" dirty="0" err="1">
                <a:solidFill>
                  <a:srgbClr val="FFFF00"/>
                </a:solidFill>
                <a:effectLst>
                  <a:outerShdw blurRad="38100" dist="38100" dir="2700000" algn="tl">
                    <a:srgbClr val="C0C0C0"/>
                  </a:outerShdw>
                </a:effectLst>
                <a:latin typeface="Arial Black" pitchFamily="34" charset="0"/>
                <a:cs typeface="Arial" charset="0"/>
              </a:rPr>
              <a:t>Справжня</a:t>
            </a:r>
            <a:r>
              <a:rPr lang="ru-RU" sz="3600" dirty="0">
                <a:solidFill>
                  <a:srgbClr val="FFFF00"/>
                </a:solidFill>
                <a:effectLst>
                  <a:outerShdw blurRad="38100" dist="38100" dir="2700000" algn="tl">
                    <a:srgbClr val="C0C0C0"/>
                  </a:outerShdw>
                </a:effectLst>
                <a:latin typeface="Arial Black" pitchFamily="34" charset="0"/>
                <a:cs typeface="Arial" charset="0"/>
              </a:rPr>
              <a:t> </a:t>
            </a:r>
            <a:r>
              <a:rPr lang="ru-RU" sz="3600" dirty="0" err="1">
                <a:solidFill>
                  <a:srgbClr val="FFFF00"/>
                </a:solidFill>
                <a:effectLst>
                  <a:outerShdw blurRad="38100" dist="38100" dir="2700000" algn="tl">
                    <a:srgbClr val="C0C0C0"/>
                  </a:outerShdw>
                </a:effectLst>
                <a:latin typeface="Arial Black" pitchFamily="34" charset="0"/>
                <a:cs typeface="Arial" charset="0"/>
              </a:rPr>
              <a:t>небезпека</a:t>
            </a:r>
            <a:r>
              <a:rPr lang="ru-RU" sz="3600" dirty="0">
                <a:solidFill>
                  <a:srgbClr val="FFFF00"/>
                </a:solidFill>
                <a:effectLst>
                  <a:outerShdw blurRad="38100" dist="38100" dir="2700000" algn="tl">
                    <a:srgbClr val="C0C0C0"/>
                  </a:outerShdw>
                </a:effectLst>
                <a:latin typeface="Arial Black" pitchFamily="34" charset="0"/>
                <a:cs typeface="Arial" charset="0"/>
              </a:rPr>
              <a:t> </a:t>
            </a:r>
            <a:r>
              <a:rPr lang="ru-RU" sz="3600" dirty="0">
                <a:solidFill>
                  <a:srgbClr val="00B0F0"/>
                </a:solidFill>
                <a:effectLst>
                  <a:outerShdw blurRad="38100" dist="38100" dir="2700000" algn="tl">
                    <a:srgbClr val="C0C0C0"/>
                  </a:outerShdw>
                </a:effectLst>
                <a:latin typeface="Arial Black" pitchFamily="34" charset="0"/>
                <a:cs typeface="Arial" charset="0"/>
              </a:rPr>
              <a:t>не в тому, </a:t>
            </a:r>
            <a:r>
              <a:rPr lang="ru-RU" sz="3600" dirty="0" err="1">
                <a:solidFill>
                  <a:srgbClr val="00B0F0"/>
                </a:solidFill>
                <a:effectLst>
                  <a:outerShdw blurRad="38100" dist="38100" dir="2700000" algn="tl">
                    <a:srgbClr val="C0C0C0"/>
                  </a:outerShdw>
                </a:effectLst>
                <a:latin typeface="Arial Black" pitchFamily="34" charset="0"/>
                <a:cs typeface="Arial" charset="0"/>
              </a:rPr>
              <a:t>що</a:t>
            </a:r>
            <a:endParaRPr lang="ru-RU" sz="3600" dirty="0">
              <a:solidFill>
                <a:srgbClr val="00B0F0"/>
              </a:solidFill>
              <a:latin typeface="Arial Black" pitchFamily="34" charset="0"/>
              <a:cs typeface="Arial" charset="0"/>
            </a:endParaRPr>
          </a:p>
          <a:p>
            <a:pPr algn="ctr">
              <a:defRPr/>
            </a:pPr>
            <a:r>
              <a:rPr lang="ru-RU" sz="3600" dirty="0" err="1">
                <a:solidFill>
                  <a:srgbClr val="00B0F0"/>
                </a:solidFill>
                <a:effectLst>
                  <a:outerShdw blurRad="38100" dist="38100" dir="2700000" algn="tl">
                    <a:srgbClr val="C0C0C0"/>
                  </a:outerShdw>
                </a:effectLst>
                <a:latin typeface="Arial Black" pitchFamily="34" charset="0"/>
                <a:cs typeface="Arial" charset="0"/>
              </a:rPr>
              <a:t>комп'ютери</a:t>
            </a:r>
            <a:r>
              <a:rPr lang="ru-RU" sz="3600" dirty="0">
                <a:solidFill>
                  <a:srgbClr val="00B0F0"/>
                </a:solidFill>
                <a:effectLst>
                  <a:outerShdw blurRad="38100" dist="38100" dir="2700000" algn="tl">
                    <a:srgbClr val="C0C0C0"/>
                  </a:outerShdw>
                </a:effectLst>
                <a:latin typeface="Arial Black" pitchFamily="34" charset="0"/>
                <a:cs typeface="Arial" charset="0"/>
              </a:rPr>
              <a:t> </a:t>
            </a:r>
            <a:r>
              <a:rPr lang="ru-RU" sz="3600" dirty="0" err="1">
                <a:solidFill>
                  <a:srgbClr val="00B0F0"/>
                </a:solidFill>
                <a:effectLst>
                  <a:outerShdw blurRad="38100" dist="38100" dir="2700000" algn="tl">
                    <a:srgbClr val="C0C0C0"/>
                  </a:outerShdw>
                </a:effectLst>
                <a:latin typeface="Arial Black" pitchFamily="34" charset="0"/>
                <a:cs typeface="Arial" charset="0"/>
              </a:rPr>
              <a:t>почнуть</a:t>
            </a:r>
            <a:r>
              <a:rPr lang="ru-RU" sz="3600" dirty="0">
                <a:solidFill>
                  <a:srgbClr val="00B0F0"/>
                </a:solidFill>
                <a:effectLst>
                  <a:outerShdw blurRad="38100" dist="38100" dir="2700000" algn="tl">
                    <a:srgbClr val="C0C0C0"/>
                  </a:outerShdw>
                </a:effectLst>
                <a:latin typeface="Arial Black" pitchFamily="34" charset="0"/>
                <a:cs typeface="Arial" charset="0"/>
              </a:rPr>
              <a:t> </a:t>
            </a:r>
            <a:r>
              <a:rPr lang="ru-RU" sz="3600" dirty="0" err="1">
                <a:solidFill>
                  <a:srgbClr val="00B0F0"/>
                </a:solidFill>
                <a:effectLst>
                  <a:outerShdw blurRad="38100" dist="38100" dir="2700000" algn="tl">
                    <a:srgbClr val="C0C0C0"/>
                  </a:outerShdw>
                </a:effectLst>
                <a:latin typeface="Arial Black" pitchFamily="34" charset="0"/>
                <a:cs typeface="Arial" charset="0"/>
              </a:rPr>
              <a:t>мислити</a:t>
            </a:r>
            <a:r>
              <a:rPr lang="ru-RU" sz="3600" dirty="0">
                <a:solidFill>
                  <a:srgbClr val="00B0F0"/>
                </a:solidFill>
                <a:effectLst>
                  <a:outerShdw blurRad="38100" dist="38100" dir="2700000" algn="tl">
                    <a:srgbClr val="C0C0C0"/>
                  </a:outerShdw>
                </a:effectLst>
                <a:latin typeface="Arial Black" pitchFamily="34" charset="0"/>
                <a:cs typeface="Arial" charset="0"/>
              </a:rPr>
              <a:t> як люди,</a:t>
            </a:r>
            <a:endParaRPr lang="ru-RU" sz="3600" dirty="0">
              <a:solidFill>
                <a:srgbClr val="00B0F0"/>
              </a:solidFill>
              <a:latin typeface="Arial Black" pitchFamily="34" charset="0"/>
              <a:cs typeface="Arial" charset="0"/>
            </a:endParaRPr>
          </a:p>
          <a:p>
            <a:pPr algn="ctr">
              <a:defRPr/>
            </a:pPr>
            <a:r>
              <a:rPr lang="ru-RU" sz="3600" dirty="0">
                <a:solidFill>
                  <a:srgbClr val="00B0F0"/>
                </a:solidFill>
                <a:effectLst>
                  <a:outerShdw blurRad="38100" dist="38100" dir="2700000" algn="tl">
                    <a:srgbClr val="C0C0C0"/>
                  </a:outerShdw>
                </a:effectLst>
                <a:latin typeface="Arial Black" pitchFamily="34" charset="0"/>
                <a:cs typeface="Arial" charset="0"/>
              </a:rPr>
              <a:t>а </a:t>
            </a:r>
            <a:r>
              <a:rPr lang="ru-RU" sz="3600" dirty="0">
                <a:solidFill>
                  <a:srgbClr val="FFFF00"/>
                </a:solidFill>
                <a:effectLst>
                  <a:outerShdw blurRad="38100" dist="38100" dir="2700000" algn="tl">
                    <a:srgbClr val="C0C0C0"/>
                  </a:outerShdw>
                </a:effectLst>
                <a:latin typeface="Arial Black" pitchFamily="34" charset="0"/>
                <a:cs typeface="Arial" charset="0"/>
              </a:rPr>
              <a:t>в тому, </a:t>
            </a:r>
            <a:r>
              <a:rPr lang="ru-RU" sz="3600" dirty="0" err="1">
                <a:solidFill>
                  <a:srgbClr val="FFFF00"/>
                </a:solidFill>
                <a:effectLst>
                  <a:outerShdw blurRad="38100" dist="38100" dir="2700000" algn="tl">
                    <a:srgbClr val="C0C0C0"/>
                  </a:outerShdw>
                </a:effectLst>
                <a:latin typeface="Arial Black" pitchFamily="34" charset="0"/>
                <a:cs typeface="Arial" charset="0"/>
              </a:rPr>
              <a:t>що</a:t>
            </a:r>
            <a:r>
              <a:rPr lang="ru-RU" sz="3600" dirty="0">
                <a:solidFill>
                  <a:srgbClr val="FFFF00"/>
                </a:solidFill>
                <a:effectLst>
                  <a:outerShdw blurRad="38100" dist="38100" dir="2700000" algn="tl">
                    <a:srgbClr val="C0C0C0"/>
                  </a:outerShdw>
                </a:effectLst>
                <a:latin typeface="Arial Black" pitchFamily="34" charset="0"/>
                <a:cs typeface="Arial" charset="0"/>
              </a:rPr>
              <a:t> люди </a:t>
            </a:r>
            <a:r>
              <a:rPr lang="ru-RU" sz="3600" dirty="0" err="1">
                <a:solidFill>
                  <a:srgbClr val="FFFF00"/>
                </a:solidFill>
                <a:effectLst>
                  <a:outerShdw blurRad="38100" dist="38100" dir="2700000" algn="tl">
                    <a:srgbClr val="C0C0C0"/>
                  </a:outerShdw>
                </a:effectLst>
                <a:latin typeface="Arial Black" pitchFamily="34" charset="0"/>
                <a:cs typeface="Arial" charset="0"/>
              </a:rPr>
              <a:t>почнуть</a:t>
            </a:r>
            <a:r>
              <a:rPr lang="ru-RU" sz="3600" dirty="0">
                <a:solidFill>
                  <a:srgbClr val="FFFF00"/>
                </a:solidFill>
                <a:effectLst>
                  <a:outerShdw blurRad="38100" dist="38100" dir="2700000" algn="tl">
                    <a:srgbClr val="C0C0C0"/>
                  </a:outerShdw>
                </a:effectLst>
                <a:latin typeface="Arial Black" pitchFamily="34" charset="0"/>
                <a:cs typeface="Arial" charset="0"/>
              </a:rPr>
              <a:t> </a:t>
            </a:r>
            <a:r>
              <a:rPr lang="ru-RU" sz="3600" dirty="0" err="1">
                <a:solidFill>
                  <a:srgbClr val="FFFF00"/>
                </a:solidFill>
                <a:effectLst>
                  <a:outerShdw blurRad="38100" dist="38100" dir="2700000" algn="tl">
                    <a:srgbClr val="C0C0C0"/>
                  </a:outerShdw>
                </a:effectLst>
                <a:latin typeface="Arial Black" pitchFamily="34" charset="0"/>
                <a:cs typeface="Arial" charset="0"/>
              </a:rPr>
              <a:t>мислити</a:t>
            </a:r>
            <a:r>
              <a:rPr lang="ru-RU" sz="3600" dirty="0">
                <a:solidFill>
                  <a:srgbClr val="FFFF00"/>
                </a:solidFill>
                <a:effectLst>
                  <a:outerShdw blurRad="38100" dist="38100" dir="2700000" algn="tl">
                    <a:srgbClr val="C0C0C0"/>
                  </a:outerShdw>
                </a:effectLst>
                <a:latin typeface="Arial Black" pitchFamily="34" charset="0"/>
                <a:cs typeface="Arial" charset="0"/>
              </a:rPr>
              <a:t> як </a:t>
            </a:r>
            <a:r>
              <a:rPr lang="ru-RU" sz="3600" dirty="0" err="1">
                <a:solidFill>
                  <a:srgbClr val="FFFF00"/>
                </a:solidFill>
                <a:effectLst>
                  <a:outerShdw blurRad="38100" dist="38100" dir="2700000" algn="tl">
                    <a:srgbClr val="C0C0C0"/>
                  </a:outerShdw>
                </a:effectLst>
                <a:latin typeface="Arial Black" pitchFamily="34" charset="0"/>
                <a:cs typeface="Arial" charset="0"/>
              </a:rPr>
              <a:t>комп'ютери</a:t>
            </a:r>
            <a:r>
              <a:rPr lang="ru-RU" sz="3600" dirty="0">
                <a:solidFill>
                  <a:srgbClr val="FFFF00"/>
                </a:solidFill>
                <a:effectLst>
                  <a:outerShdw blurRad="38100" dist="38100" dir="2700000" algn="tl">
                    <a:srgbClr val="C0C0C0"/>
                  </a:outerShdw>
                </a:effectLst>
                <a:latin typeface="Arial Black" pitchFamily="34" charset="0"/>
                <a:cs typeface="Arial" charset="0"/>
              </a:rPr>
              <a:t>…</a:t>
            </a:r>
            <a:endParaRPr lang="ru-RU" sz="3600" dirty="0">
              <a:solidFill>
                <a:srgbClr val="FFFF00"/>
              </a:solidFill>
              <a:latin typeface="Arial Black" pitchFamily="34" charset="0"/>
              <a:cs typeface="Arial" charset="0"/>
            </a:endParaRPr>
          </a:p>
        </p:txBody>
      </p:sp>
      <p:sp>
        <p:nvSpPr>
          <p:cNvPr id="4" name="Rectangle 4"/>
          <p:cNvSpPr>
            <a:spLocks noChangeArrowheads="1"/>
          </p:cNvSpPr>
          <p:nvPr/>
        </p:nvSpPr>
        <p:spPr bwMode="auto">
          <a:xfrm>
            <a:off x="3359696" y="5301208"/>
            <a:ext cx="7508372" cy="1107996"/>
          </a:xfrm>
          <a:prstGeom prst="rect">
            <a:avLst/>
          </a:prstGeom>
          <a:noFill/>
          <a:ln w="9525">
            <a:noFill/>
            <a:miter lim="800000"/>
            <a:headEnd/>
            <a:tailEnd/>
          </a:ln>
          <a:effectLst/>
        </p:spPr>
        <p:txBody>
          <a:bodyPr wrap="square" anchor="ct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uk-UA" sz="6600" b="1" dirty="0">
                <a:ln w="50800"/>
                <a:solidFill>
                  <a:schemeClr val="bg1">
                    <a:shade val="50000"/>
                  </a:schemeClr>
                </a:solidFill>
                <a:cs typeface="Arial" charset="0"/>
              </a:rPr>
              <a:t>Дякую за увагу!</a:t>
            </a:r>
            <a:endParaRPr lang="ru-RU" sz="6600" b="1" dirty="0">
              <a:ln w="50800"/>
              <a:solidFill>
                <a:schemeClr val="bg1">
                  <a:shade val="50000"/>
                </a:schemeClr>
              </a:solidFill>
              <a:cs typeface="Arial" charset="0"/>
            </a:endParaRPr>
          </a:p>
        </p:txBody>
      </p:sp>
    </p:spTree>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192" y="446690"/>
            <a:ext cx="11344431" cy="3054086"/>
          </a:xfrm>
        </p:spPr>
        <p:txBody>
          <a:bodyPr>
            <a:normAutofit/>
          </a:bodyPr>
          <a:lstStyle/>
          <a:p>
            <a:r>
              <a:rPr lang="uk-UA" sz="3200" dirty="0" smtClean="0">
                <a:latin typeface="Times New Roman" panose="02020603050405020304" pitchFamily="18" charset="0"/>
                <a:cs typeface="Times New Roman" panose="02020603050405020304" pitchFamily="18" charset="0"/>
              </a:rPr>
              <a:t>Сучасна людина не уявляє своє життя без </a:t>
            </a:r>
            <a:r>
              <a:rPr lang="uk-UA" sz="3100" dirty="0" smtClean="0">
                <a:latin typeface="Times New Roman" panose="02020603050405020304" pitchFamily="18" charset="0"/>
                <a:cs typeface="Times New Roman" panose="02020603050405020304" pitchFamily="18" charset="0"/>
              </a:rPr>
              <a:t>ґаджет</a:t>
            </a:r>
            <a:r>
              <a:rPr lang="uk-UA" sz="3200" dirty="0" smtClean="0">
                <a:latin typeface="Times New Roman" panose="02020603050405020304" pitchFamily="18" charset="0"/>
                <a:cs typeface="Times New Roman" panose="02020603050405020304" pitchFamily="18" charset="0"/>
              </a:rPr>
              <a:t>ів. У смартфонах – всі наші контакти, фотографії та відео, замітки, листування з друзями і колегами, в комп’ютерах – багаторічні робочі й особисті архіви, у планшетах – розваги та творчість. Не дивно, що сьогодні весь наш побут і робочі процеси </a:t>
            </a:r>
            <a:r>
              <a:rPr lang="uk-UA" sz="3200" dirty="0" err="1" smtClean="0">
                <a:latin typeface="Times New Roman" panose="02020603050405020304" pitchFamily="18" charset="0"/>
                <a:cs typeface="Times New Roman" panose="02020603050405020304" pitchFamily="18" charset="0"/>
              </a:rPr>
              <a:t>підлаштовані</a:t>
            </a:r>
            <a:r>
              <a:rPr lang="uk-UA" sz="3200" dirty="0" smtClean="0">
                <a:latin typeface="Times New Roman" panose="02020603050405020304" pitchFamily="18" charset="0"/>
                <a:cs typeface="Times New Roman" panose="02020603050405020304" pitchFamily="18" charset="0"/>
              </a:rPr>
              <a:t> під нову реальність, у центрі </a:t>
            </a:r>
            <a:r>
              <a:rPr lang="uk-UA" sz="3200" dirty="0">
                <a:latin typeface="Times New Roman" panose="02020603050405020304" pitchFamily="18" charset="0"/>
                <a:cs typeface="Times New Roman" panose="02020603050405020304" pitchFamily="18" charset="0"/>
              </a:rPr>
              <a:t>якої </a:t>
            </a:r>
            <a:r>
              <a:rPr lang="uk-UA" sz="3200" dirty="0" smtClean="0">
                <a:latin typeface="Times New Roman" panose="02020603050405020304" pitchFamily="18" charset="0"/>
                <a:cs typeface="Times New Roman" panose="02020603050405020304" pitchFamily="18" charset="0"/>
              </a:rPr>
              <a:t>– ґаджети</a:t>
            </a:r>
            <a:r>
              <a:rPr lang="uk-UA" sz="3200" dirty="0" smtClean="0">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3552" y="3500776"/>
            <a:ext cx="5974407" cy="3356858"/>
          </a:xfrm>
          <a:prstGeom prst="rect">
            <a:avLst/>
          </a:prstGeom>
          <a:ln>
            <a:noFill/>
          </a:ln>
          <a:effectLst>
            <a:softEdge rad="112500"/>
          </a:effectLst>
        </p:spPr>
      </p:pic>
    </p:spTree>
    <p:extLst>
      <p:ext uri="{BB962C8B-B14F-4D97-AF65-F5344CB8AC3E}">
        <p14:creationId xmlns:p14="http://schemas.microsoft.com/office/powerpoint/2010/main" val="3940573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2136" y="2906972"/>
            <a:ext cx="10826431" cy="3643953"/>
          </a:xfrm>
        </p:spPr>
        <p:txBody>
          <a:bodyPr>
            <a:noAutofit/>
          </a:bodyPr>
          <a:lstStyle/>
          <a:p>
            <a:pPr marL="0" indent="0" algn="ctr">
              <a:buNone/>
            </a:pPr>
            <a:r>
              <a:rPr lang="uk-UA" sz="2500" dirty="0" smtClean="0">
                <a:latin typeface="Times New Roman" panose="02020603050405020304" pitchFamily="18" charset="0"/>
                <a:ea typeface="Arial Unicode MS" panose="020B0604020202020204" pitchFamily="34" charset="-128"/>
                <a:cs typeface="Times New Roman" panose="02020603050405020304" pitchFamily="18" charset="0"/>
              </a:rPr>
              <a:t>Сьогодні досить часто можна помітити, як, замість спілкування, молоді люди проводять час разом, кожен у своєму телефоні. Зазвичай, користувачі смартфонів починають свій день із, наприклад, перегляду соціальних мереж або стрічки новин та закінчують його так само. «Розумні </a:t>
            </a:r>
            <a:r>
              <a:rPr lang="uk-UA" sz="2500" dirty="0" smtClean="0">
                <a:latin typeface="Times New Roman" panose="02020603050405020304" pitchFamily="18" charset="0"/>
                <a:cs typeface="Times New Roman" panose="02020603050405020304" pitchFamily="18" charset="0"/>
              </a:rPr>
              <a:t>ґаджет</a:t>
            </a:r>
            <a:r>
              <a:rPr lang="uk-UA" sz="2500" dirty="0" smtClean="0">
                <a:latin typeface="Times New Roman" panose="02020603050405020304" pitchFamily="18" charset="0"/>
                <a:ea typeface="Arial Unicode MS" panose="020B0604020202020204" pitchFamily="34" charset="-128"/>
                <a:cs typeface="Times New Roman" panose="02020603050405020304" pitchFamily="18" charset="0"/>
              </a:rPr>
              <a:t>и» стали невід’ємною частиною нашого життя: люди використовують їх не лише для дзвінків або повідомлень, але й для перевірки погоди, здійснення онлайн-покупок, пошуку роботи тощо. Та науковці стверджують, що, поза нашою увагою, залежність від смартфонів радикально змінює наші життя, і це не завжди має позитивні наслідки.</a:t>
            </a:r>
            <a:endParaRPr lang="uk-UA" sz="2500" dirty="0">
              <a:latin typeface="Times New Roman" panose="02020603050405020304" pitchFamily="18" charset="0"/>
              <a:ea typeface="Arial Unicode MS" panose="020B0604020202020204" pitchFamily="34" charset="-128"/>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7457" y="188640"/>
            <a:ext cx="4835788" cy="2620370"/>
          </a:xfrm>
          <a:prstGeom prst="rect">
            <a:avLst/>
          </a:prstGeom>
          <a:ln>
            <a:noFill/>
          </a:ln>
          <a:effectLst>
            <a:outerShdw blurRad="190500" algn="tl" rotWithShape="0">
              <a:srgbClr val="000000">
                <a:alpha val="70000"/>
              </a:srgbClr>
            </a:outerShdw>
            <a:softEdge rad="127000"/>
          </a:effectLst>
        </p:spPr>
      </p:pic>
    </p:spTree>
    <p:extLst>
      <p:ext uri="{BB962C8B-B14F-4D97-AF65-F5344CB8AC3E}">
        <p14:creationId xmlns:p14="http://schemas.microsoft.com/office/powerpoint/2010/main" val="18436626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19536" y="272877"/>
            <a:ext cx="8596668" cy="3880773"/>
          </a:xfrm>
        </p:spPr>
        <p:txBody>
          <a:bodyPr/>
          <a:lstStyle/>
          <a:p>
            <a:pPr marL="0" indent="0" algn="ctr">
              <a:buNone/>
            </a:pPr>
            <a:r>
              <a:rPr lang="uk-UA" sz="3600" dirty="0" smtClean="0">
                <a:solidFill>
                  <a:srgbClr val="990033"/>
                </a:solidFill>
                <a:latin typeface="Monotype Corsiva" panose="03010101010201010101" pitchFamily="66" charset="0"/>
              </a:rPr>
              <a:t>Як же саме впливають ґаджети на наше життя? Чим людині доводиться жертвувати, дивлячись в екран смартфона, і що вона натомість отримує завдяки йому.</a:t>
            </a:r>
          </a:p>
          <a:p>
            <a:pPr marL="0" indent="0">
              <a:buNone/>
            </a:pPr>
            <a:endParaRPr lang="uk-UA" dirty="0">
              <a:solidFill>
                <a:srgbClr val="990033"/>
              </a:solidFill>
            </a:endParaRPr>
          </a:p>
        </p:txBody>
      </p:sp>
      <p:pic>
        <p:nvPicPr>
          <p:cNvPr id="4" name="Picture 5" descr="C:\Users\ira\Desktop\Без имени-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680" y="2522975"/>
            <a:ext cx="6386041" cy="43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t="6176"/>
          <a:stretch/>
        </p:blipFill>
        <p:spPr>
          <a:xfrm>
            <a:off x="4081906" y="2908711"/>
            <a:ext cx="4653579" cy="2187749"/>
          </a:xfrm>
          <a:prstGeom prst="rect">
            <a:avLst/>
          </a:prstGeom>
        </p:spPr>
      </p:pic>
      <p:sp>
        <p:nvSpPr>
          <p:cNvPr id="6" name="Прямоугольник 5"/>
          <p:cNvSpPr/>
          <p:nvPr/>
        </p:nvSpPr>
        <p:spPr>
          <a:xfrm>
            <a:off x="3527123" y="3140968"/>
            <a:ext cx="5763143" cy="2277547"/>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uk-UA" sz="3200" b="1" i="1" dirty="0">
                <a:ln w="50800"/>
                <a:solidFill>
                  <a:srgbClr val="CFF60A"/>
                </a:solidFill>
                <a:cs typeface="Arial" charset="0"/>
              </a:rPr>
              <a:t>«Цей світ чудовий</a:t>
            </a:r>
            <a:r>
              <a:rPr lang="uk-UA" sz="3200" b="1" i="1" dirty="0" smtClean="0">
                <a:ln w="50800"/>
                <a:solidFill>
                  <a:srgbClr val="CFF60A"/>
                </a:solidFill>
                <a:cs typeface="Arial" charset="0"/>
              </a:rPr>
              <a:t>,</a:t>
            </a:r>
          </a:p>
          <a:p>
            <a:pPr algn="ctr">
              <a:defRPr/>
            </a:pPr>
            <a:endParaRPr lang="ru-RU" sz="1400" b="1" dirty="0" smtClean="0">
              <a:ln w="50800"/>
              <a:solidFill>
                <a:srgbClr val="CFF60A"/>
              </a:solidFill>
              <a:cs typeface="Arial" charset="0"/>
            </a:endParaRPr>
          </a:p>
          <a:p>
            <a:pPr algn="ctr">
              <a:defRPr/>
            </a:pPr>
            <a:endParaRPr lang="ru-RU" sz="3200" b="1" dirty="0">
              <a:ln w="50800"/>
              <a:solidFill>
                <a:srgbClr val="CFF60A"/>
              </a:solidFill>
              <a:cs typeface="Arial" charset="0"/>
            </a:endParaRPr>
          </a:p>
          <a:p>
            <a:pPr algn="ctr">
              <a:defRPr/>
            </a:pPr>
            <a:r>
              <a:rPr lang="uk-UA" sz="3200" b="1" i="1" dirty="0">
                <a:ln w="50800"/>
                <a:solidFill>
                  <a:srgbClr val="CFF60A"/>
                </a:solidFill>
                <a:cs typeface="Arial" charset="0"/>
              </a:rPr>
              <a:t>але </a:t>
            </a:r>
            <a:r>
              <a:rPr lang="uk-UA" sz="3200" b="1" i="1" dirty="0">
                <a:ln w="50800"/>
                <a:solidFill>
                  <a:srgbClr val="82FEBD"/>
                </a:solidFill>
                <a:cs typeface="Arial" charset="0"/>
              </a:rPr>
              <a:t>не забути б мені </a:t>
            </a:r>
            <a:endParaRPr lang="uk-UA" sz="3200" b="1" i="1" dirty="0">
              <a:ln w="50800"/>
              <a:solidFill>
                <a:srgbClr val="82FEBD"/>
              </a:solidFill>
              <a:cs typeface="Arial" charset="0"/>
            </a:endParaRPr>
          </a:p>
          <a:p>
            <a:pPr algn="ctr">
              <a:defRPr/>
            </a:pPr>
            <a:r>
              <a:rPr lang="uk-UA" sz="3200" b="1" i="1" dirty="0">
                <a:ln w="50800"/>
                <a:solidFill>
                  <a:srgbClr val="82FEBD"/>
                </a:solidFill>
                <a:cs typeface="Arial" charset="0"/>
              </a:rPr>
              <a:t>Повернутися!</a:t>
            </a:r>
            <a:r>
              <a:rPr lang="uk-UA" sz="3200" b="1" i="1" dirty="0">
                <a:ln w="50800"/>
                <a:solidFill>
                  <a:srgbClr val="C8E341"/>
                </a:solidFill>
                <a:cs typeface="Arial" charset="0"/>
              </a:rPr>
              <a:t>»</a:t>
            </a:r>
            <a:endParaRPr lang="ru-RU" sz="3200" b="1" dirty="0">
              <a:ln w="50800"/>
              <a:solidFill>
                <a:srgbClr val="C8E341"/>
              </a:solidFill>
              <a:cs typeface="Arial" charset="0"/>
            </a:endParaRPr>
          </a:p>
        </p:txBody>
      </p:sp>
    </p:spTree>
    <p:extLst>
      <p:ext uri="{BB962C8B-B14F-4D97-AF65-F5344CB8AC3E}">
        <p14:creationId xmlns:p14="http://schemas.microsoft.com/office/powerpoint/2010/main" val="32485929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8845" y="363941"/>
            <a:ext cx="5450511" cy="632346"/>
          </a:xfrm>
        </p:spPr>
        <p:txBody>
          <a:bodyPr>
            <a:normAutofit/>
          </a:bodyPr>
          <a:lstStyle/>
          <a:p>
            <a:r>
              <a:rPr lang="ru-RU" sz="3200" smtClean="0">
                <a:ln w="0"/>
                <a:solidFill>
                  <a:srgbClr val="00B050"/>
                </a:solidFill>
                <a:effectLst>
                  <a:reflection blurRad="6350" stA="53000" endA="300" endPos="35500" dir="5400000" sy="-90000" algn="bl" rotWithShape="0"/>
                </a:effectLst>
              </a:rPr>
              <a:t>ПРОБЛЕМИ ЗІ ЗДОРОВ’ЯМ </a:t>
            </a:r>
            <a:endParaRPr lang="ru-RU" sz="3200" dirty="0">
              <a:ln w="0"/>
              <a:solidFill>
                <a:srgbClr val="00B050"/>
              </a:solidFill>
              <a:effectLst>
                <a:reflection blurRad="6350" stA="53000" endA="300" endPos="35500" dir="5400000" sy="-90000" algn="bl" rotWithShape="0"/>
              </a:effectLst>
            </a:endParaRPr>
          </a:p>
        </p:txBody>
      </p:sp>
      <p:sp>
        <p:nvSpPr>
          <p:cNvPr id="3" name="Объект 2"/>
          <p:cNvSpPr>
            <a:spLocks noGrp="1"/>
          </p:cNvSpPr>
          <p:nvPr>
            <p:ph idx="1"/>
          </p:nvPr>
        </p:nvSpPr>
        <p:spPr>
          <a:xfrm>
            <a:off x="445322" y="1323833"/>
            <a:ext cx="8596668" cy="5172501"/>
          </a:xfrm>
        </p:spPr>
        <p:txBody>
          <a:bodyPr>
            <a:noAutofit/>
          </a:bodyPr>
          <a:lstStyle/>
          <a:p>
            <a:pPr marL="0" indent="0" algn="just">
              <a:lnSpc>
                <a:spcPts val="3360"/>
              </a:lnSpc>
              <a:spcBef>
                <a:spcPts val="1200"/>
              </a:spcBef>
              <a:spcAft>
                <a:spcPts val="1200"/>
              </a:spcAft>
              <a:buNone/>
            </a:pPr>
            <a:r>
              <a:rPr lang="uk-UA" sz="2800" dirty="0" smtClean="0">
                <a:latin typeface="Times New Roman" panose="02020603050405020304" pitchFamily="18" charset="0"/>
                <a:cs typeface="Times New Roman" panose="02020603050405020304" pitchFamily="18" charset="0"/>
              </a:rPr>
              <a:t>Медики невтомно критикують багатогодинне «залипання» в </a:t>
            </a:r>
            <a:r>
              <a:rPr lang="uk-UA" sz="2800" dirty="0" smtClean="0">
                <a:latin typeface="Times New Roman" panose="02020603050405020304" pitchFamily="18" charset="0"/>
                <a:cs typeface="Times New Roman" panose="02020603050405020304" pitchFamily="18" charset="0"/>
              </a:rPr>
              <a:t>ґаджетах</a:t>
            </a:r>
            <a:r>
              <a:rPr lang="uk-UA" sz="2800" dirty="0" smtClean="0">
                <a:latin typeface="Times New Roman" panose="02020603050405020304" pitchFamily="18" charset="0"/>
                <a:cs typeface="Times New Roman" panose="02020603050405020304" pitchFamily="18" charset="0"/>
              </a:rPr>
              <a:t>. Таке проведення часу впливає на вагу (ми починаємо менше рухатися), зір (через постійну концентрацію на одній точці), слух (через гучну музику в навушниках), сон (вечірній перегляд стрічки призводить до безсоння і підвищення тривожності), пам’ять (людина перестала потребувати запам’ятовування інформації), загальне самопочуття (сидіння з </a:t>
            </a:r>
            <a:r>
              <a:rPr lang="uk-UA" sz="2800" dirty="0" smtClean="0">
                <a:latin typeface="Times New Roman" panose="02020603050405020304" pitchFamily="18" charset="0"/>
                <a:cs typeface="Times New Roman" panose="02020603050405020304" pitchFamily="18" charset="0"/>
              </a:rPr>
              <a:t>ґаджет</a:t>
            </a:r>
            <a:r>
              <a:rPr lang="uk-UA" sz="2800" dirty="0" smtClean="0">
                <a:latin typeface="Times New Roman" panose="02020603050405020304" pitchFamily="18" charset="0"/>
                <a:cs typeface="Times New Roman" panose="02020603050405020304" pitchFamily="18" charset="0"/>
              </a:rPr>
              <a:t>ом в руках призводить до порушення кровообігу), психологічний стан (постійне споглядання чужого ідеального життя на фото і відео може стати причиною депресії).</a:t>
            </a:r>
            <a:endParaRPr lang="uk-UA" sz="2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4352" y="1196752"/>
            <a:ext cx="2715904" cy="2988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12730851"/>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9376" y="433361"/>
            <a:ext cx="10585176" cy="1143000"/>
          </a:xfrm>
        </p:spPr>
        <p:txBody>
          <a:bodyPr>
            <a:noAutofit/>
          </a:bodyPr>
          <a:lstStyle/>
          <a:p>
            <a:pPr algn="ctr"/>
            <a:r>
              <a:rPr lang="uk-UA" b="1" dirty="0" smtClean="0">
                <a:solidFill>
                  <a:srgbClr val="FF0000"/>
                </a:solidFill>
                <a:effectLst>
                  <a:outerShdw blurRad="38100" dist="38100" dir="2700000" algn="tl">
                    <a:srgbClr val="000000">
                      <a:alpha val="43137"/>
                    </a:srgbClr>
                  </a:outerShdw>
                </a:effectLst>
              </a:rPr>
              <a:t>Чинники,які впливають на людину.</a:t>
            </a:r>
            <a:endParaRPr lang="ru-RU" b="1" dirty="0">
              <a:solidFill>
                <a:srgbClr val="FF0000"/>
              </a:solidFill>
              <a:effectLst>
                <a:outerShdw blurRad="38100" dist="38100" dir="2700000" algn="tl">
                  <a:srgbClr val="000000">
                    <a:alpha val="43137"/>
                  </a:srgbClr>
                </a:outerShdw>
              </a:effectLst>
            </a:endParaRPr>
          </a:p>
        </p:txBody>
      </p:sp>
      <p:sp>
        <p:nvSpPr>
          <p:cNvPr id="3" name="Прямоугольник 2"/>
          <p:cNvSpPr/>
          <p:nvPr/>
        </p:nvSpPr>
        <p:spPr>
          <a:xfrm>
            <a:off x="1721215" y="1484784"/>
            <a:ext cx="6768751" cy="2677656"/>
          </a:xfrm>
          <a:prstGeom prst="rect">
            <a:avLst/>
          </a:prstGeom>
        </p:spPr>
        <p:txBody>
          <a:bodyPr wrap="square">
            <a:spAutoFit/>
          </a:bodyPr>
          <a:lstStyle/>
          <a:p>
            <a:pPr algn="just"/>
            <a:r>
              <a:rPr lang="uk-UA" sz="2400" b="1" dirty="0"/>
              <a:t>1. </a:t>
            </a:r>
            <a:r>
              <a:rPr lang="uk-UA" sz="2400" dirty="0" smtClean="0"/>
              <a:t>Довгі години ми проводимо за ПК в нерухомій позі, а це негативно впливає на хребет, доводить до застою крові, через що розширюються судини, виникають такі захворювання, як, наприклад, геморой. Щоб уникнути «сидячої» хвороби частіше розминайтеся, робіть перерви для очей, аеробні вправи, більше ходіть.</a:t>
            </a:r>
            <a:endParaRPr lang="ru-RU" sz="2400" dirty="0"/>
          </a:p>
        </p:txBody>
      </p:sp>
      <p:pic>
        <p:nvPicPr>
          <p:cNvPr id="5" name="Рисунок 4"/>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91344" y="4509120"/>
            <a:ext cx="2961100" cy="2220825"/>
          </a:xfrm>
          <a:prstGeom prst="rect">
            <a:avLst/>
          </a:prstGeom>
          <a:effectLst>
            <a:softEdge rad="127000"/>
          </a:effectLst>
        </p:spPr>
      </p:pic>
      <p:pic>
        <p:nvPicPr>
          <p:cNvPr id="6" name="Рисунок 5"/>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65770"/>
          <a:stretch/>
        </p:blipFill>
        <p:spPr>
          <a:xfrm>
            <a:off x="9264352" y="1700808"/>
            <a:ext cx="2672865" cy="4546671"/>
          </a:xfrm>
          <a:prstGeom prst="rect">
            <a:avLst/>
          </a:prstGeom>
          <a:effectLst>
            <a:softEdge rad="127000"/>
          </a:effectLst>
        </p:spPr>
      </p:pic>
    </p:spTree>
    <p:extLst>
      <p:ext uri="{BB962C8B-B14F-4D97-AF65-F5344CB8AC3E}">
        <p14:creationId xmlns:p14="http://schemas.microsoft.com/office/powerpoint/2010/main" val="53719741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1" presetClass="entr" presetSubtype="1"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par>
                          <p:cTn id="15" fill="hold">
                            <p:stCondLst>
                              <p:cond delay="3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3500"/>
                            </p:stCondLst>
                            <p:childTnLst>
                              <p:par>
                                <p:cTn id="22" presetID="18" presetClass="entr" presetSubtype="1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down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1489" y="2520773"/>
            <a:ext cx="2620237" cy="3888432"/>
          </a:xfrm>
          <a:prstGeom prst="rect">
            <a:avLst/>
          </a:prstGeom>
          <a:effectLst>
            <a:softEdge rad="127000"/>
          </a:effectLst>
        </p:spPr>
      </p:pic>
      <p:sp>
        <p:nvSpPr>
          <p:cNvPr id="2" name="Прямоугольник 1"/>
          <p:cNvSpPr/>
          <p:nvPr/>
        </p:nvSpPr>
        <p:spPr>
          <a:xfrm>
            <a:off x="263352" y="332656"/>
            <a:ext cx="9505056" cy="2308324"/>
          </a:xfrm>
          <a:prstGeom prst="rect">
            <a:avLst/>
          </a:prstGeom>
        </p:spPr>
        <p:txBody>
          <a:bodyPr wrap="square">
            <a:spAutoFit/>
          </a:bodyPr>
          <a:lstStyle/>
          <a:p>
            <a:pPr algn="just"/>
            <a:r>
              <a:rPr lang="uk-UA" sz="2400" b="1" dirty="0"/>
              <a:t>2. </a:t>
            </a:r>
            <a:r>
              <a:rPr lang="uk-UA" sz="2400" dirty="0"/>
              <a:t>Читання документації, листів і іншого веб-контенту через </a:t>
            </a:r>
            <a:r>
              <a:rPr lang="uk-UA" sz="2400" dirty="0" smtClean="0"/>
              <a:t>статичну відстань </a:t>
            </a:r>
            <a:r>
              <a:rPr lang="uk-UA" sz="2400" dirty="0"/>
              <a:t>між очима і монітором призводить до втоми очей, погіршення зору, так званої дисплейної хвороби, синдрому </a:t>
            </a:r>
            <a:r>
              <a:rPr lang="uk-UA" sz="2400" b="1" i="1" u="sng" dirty="0"/>
              <a:t>«сухого ока».</a:t>
            </a:r>
            <a:r>
              <a:rPr lang="uk-UA" sz="2400" b="1" i="1" dirty="0"/>
              <a:t> </a:t>
            </a:r>
            <a:endParaRPr lang="uk-UA" sz="2400" b="1" i="1" dirty="0" smtClean="0"/>
          </a:p>
          <a:p>
            <a:pPr algn="ctr"/>
            <a:r>
              <a:rPr lang="uk-UA" sz="2400" dirty="0" smtClean="0"/>
              <a:t>Щоб </a:t>
            </a:r>
            <a:r>
              <a:rPr lang="uk-UA" sz="2400" dirty="0"/>
              <a:t>уникнути цього застосовуйте краплі для їх зволоження, робіть зорову гімнастику, трохи міняйте положення голови перед екраном, частіше моргайте, приймайте </a:t>
            </a:r>
            <a:r>
              <a:rPr lang="uk-UA" sz="2400" dirty="0" smtClean="0"/>
              <a:t>вітаміни</a:t>
            </a:r>
            <a:r>
              <a:rPr lang="uk-UA" sz="2400" dirty="0"/>
              <a:t>.</a:t>
            </a:r>
            <a:endParaRPr lang="ru-RU" sz="2400" dirty="0"/>
          </a:p>
        </p:txBody>
      </p:sp>
      <p:pic>
        <p:nvPicPr>
          <p:cNvPr id="4" name="Рисунок 3"/>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b="6999"/>
          <a:stretch/>
        </p:blipFill>
        <p:spPr>
          <a:xfrm>
            <a:off x="450240" y="3815654"/>
            <a:ext cx="2053021" cy="2611760"/>
          </a:xfrm>
          <a:prstGeom prst="rect">
            <a:avLst/>
          </a:prstGeom>
          <a:ln>
            <a:solidFill>
              <a:srgbClr val="00B050"/>
            </a:solidFill>
          </a:ln>
          <a:effectLst>
            <a:softEdge rad="127000"/>
          </a:effectLst>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9976" y="4065867"/>
            <a:ext cx="2361547" cy="2361547"/>
          </a:xfrm>
          <a:prstGeom prst="rect">
            <a:avLst/>
          </a:prstGeom>
          <a:ln>
            <a:solidFill>
              <a:srgbClr val="00B050"/>
            </a:solidFill>
          </a:ln>
          <a:effectLst>
            <a:softEdge rad="127000"/>
          </a:effectLst>
        </p:spPr>
      </p:pic>
      <p:pic>
        <p:nvPicPr>
          <p:cNvPr id="1028" name="Picture 4" descr="C:\Program Files\Microsoft Office\MEDIA\CAGCAT10\j0292020.wmf"/>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32692" y="332656"/>
            <a:ext cx="1869034" cy="177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4821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arn(inVertical)">
                                      <p:cBhvr>
                                        <p:cTn id="13" dur="500"/>
                                        <p:tgtEl>
                                          <p:spTgt spid="2">
                                            <p:txEl>
                                              <p:pRg st="1" end="1"/>
                                            </p:txEl>
                                          </p:spTgt>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p:cTn id="17" dur="500" fill="hold"/>
                                        <p:tgtEl>
                                          <p:spTgt spid="1028"/>
                                        </p:tgtEl>
                                        <p:attrNameLst>
                                          <p:attrName>ppt_w</p:attrName>
                                        </p:attrNameLst>
                                      </p:cBhvr>
                                      <p:tavLst>
                                        <p:tav tm="0">
                                          <p:val>
                                            <p:fltVal val="0"/>
                                          </p:val>
                                        </p:tav>
                                        <p:tav tm="100000">
                                          <p:val>
                                            <p:strVal val="#ppt_w"/>
                                          </p:val>
                                        </p:tav>
                                      </p:tavLst>
                                    </p:anim>
                                    <p:anim calcmode="lin" valueType="num">
                                      <p:cBhvr>
                                        <p:cTn id="18" dur="500" fill="hold"/>
                                        <p:tgtEl>
                                          <p:spTgt spid="1028"/>
                                        </p:tgtEl>
                                        <p:attrNameLst>
                                          <p:attrName>ppt_h</p:attrName>
                                        </p:attrNameLst>
                                      </p:cBhvr>
                                      <p:tavLst>
                                        <p:tav tm="0">
                                          <p:val>
                                            <p:fltVal val="0"/>
                                          </p:val>
                                        </p:tav>
                                        <p:tav tm="100000">
                                          <p:val>
                                            <p:strVal val="#ppt_h"/>
                                          </p:val>
                                        </p:tav>
                                      </p:tavLst>
                                    </p:anim>
                                    <p:animEffect transition="in" filter="fade">
                                      <p:cBhvr>
                                        <p:cTn id="19" dur="500"/>
                                        <p:tgtEl>
                                          <p:spTgt spid="1028"/>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1310</TotalTime>
  <Words>1884</Words>
  <Application>Microsoft Office PowerPoint</Application>
  <PresentationFormat>Широкоэкранный</PresentationFormat>
  <Paragraphs>135</Paragraphs>
  <Slides>32</Slides>
  <Notes>2</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32</vt:i4>
      </vt:variant>
    </vt:vector>
  </HeadingPairs>
  <TitlesOfParts>
    <vt:vector size="42" baseType="lpstr">
      <vt:lpstr>Arial</vt:lpstr>
      <vt:lpstr>Arial Black</vt:lpstr>
      <vt:lpstr>Arial Unicode MS</vt:lpstr>
      <vt:lpstr>Bookman Old Style</vt:lpstr>
      <vt:lpstr>Calibri</vt:lpstr>
      <vt:lpstr>Century Schoolbook</vt:lpstr>
      <vt:lpstr>Monotype Corsiva</vt:lpstr>
      <vt:lpstr>Times New Roman</vt:lpstr>
      <vt:lpstr>Wingdings</vt:lpstr>
      <vt:lpstr>Тема Office</vt:lpstr>
      <vt:lpstr>Презентация PowerPoint</vt:lpstr>
      <vt:lpstr>Презентация PowerPoint</vt:lpstr>
      <vt:lpstr>  Ґаджети це….  </vt:lpstr>
      <vt:lpstr>Сучасна людина не уявляє своє життя без ґаджетів. У смартфонах – всі наші контакти, фотографії та відео, замітки, листування з друзями і колегами, в комп’ютерах – багаторічні робочі й особисті архіви, у планшетах – розваги та творчість. Не дивно, що сьогодні весь наш побут і робочі процеси підлаштовані під нову реальність, у центрі якої – ґаджети.</vt:lpstr>
      <vt:lpstr>Презентация PowerPoint</vt:lpstr>
      <vt:lpstr>Презентация PowerPoint</vt:lpstr>
      <vt:lpstr>ПРОБЛЕМИ ЗІ ЗДОРОВ’ЯМ </vt:lpstr>
      <vt:lpstr>Чинники,які впливають на людину.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Наслідки електромагнітного випромінювання від будь-якого мобільного телефону: </vt:lpstr>
      <vt:lpstr>  Експеримент для студентів британського ВНЗ, до яких приєдналися учні з 12 країн: добу без мобільного зв'язку!  </vt:lpstr>
      <vt:lpstr>60% - залежних, 77% з них - діти та підлітки.</vt:lpstr>
      <vt:lpstr>Вплив на інтелект</vt:lpstr>
      <vt:lpstr>Презентация PowerPoint</vt:lpstr>
      <vt:lpstr>НОВА ФОБІЯ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Важливість гаджетів у нашому житті:  </vt:lpstr>
      <vt:lpstr>Висновок</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СУЧАСНІ ТЕХНОЛОГІЇ</dc:title>
  <dc:creator>О.Р.Білоцерковець</dc:creator>
  <cp:keywords>гаджети, проблема</cp:keywords>
  <cp:lastModifiedBy>Superhero</cp:lastModifiedBy>
  <cp:revision>67</cp:revision>
  <dcterms:created xsi:type="dcterms:W3CDTF">2011-07-09T12:06:20Z</dcterms:created>
  <dcterms:modified xsi:type="dcterms:W3CDTF">2023-05-14T18:14:10Z</dcterms:modified>
  <cp:category>класне керівництво</cp:category>
</cp:coreProperties>
</file>