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9A9A9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C8C8C8"/>
              </a:solidFill>
              <a:prstDash val="solid"/>
              <a:miter lim="400000"/>
            </a:ln>
          </a:top>
          <a:bottom>
            <a:ln w="12700" cap="flat">
              <a:solidFill>
                <a:srgbClr val="C8C8C8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9A9A9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rgbClr val="00A1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C8C8C8"/>
              </a:solidFill>
              <a:prstDash val="solid"/>
              <a:miter lim="400000"/>
            </a:ln>
          </a:top>
          <a:bottom>
            <a:ln w="12700" cap="flat">
              <a:solidFill>
                <a:srgbClr val="C8C8C8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9A9A9"/>
          </a:solidFill>
        </a:fill>
      </a:tcStyle>
    </a:band2H>
    <a:firstCol>
      <a:tcTxStyle b="off" i="off">
        <a:font>
          <a:latin typeface="Avenir Next Medium"/>
          <a:ea typeface="Avenir Next Medium"/>
          <a:cs typeface="Avenir Next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13B100"/>
          </a:solidFill>
        </a:fill>
      </a:tcStyle>
    </a:firstCol>
    <a:lastRow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Avenir Next Medium"/>
          <a:ea typeface="Avenir Next Medium"/>
          <a:cs typeface="Avenir Next Medium"/>
        </a:font>
        <a:srgbClr val="FFFFFF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552055"/>
              <a:lumOff val="-12548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C8C8C8"/>
              </a:solidFill>
              <a:prstDash val="solid"/>
              <a:miter lim="400000"/>
            </a:ln>
          </a:top>
          <a:bottom>
            <a:ln w="12700" cap="flat">
              <a:solidFill>
                <a:srgbClr val="C8C8C8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9A9A9"/>
          </a:solidFill>
        </a:fill>
      </a:tcStyle>
    </a:band2H>
    <a:firstCol>
      <a:tcTxStyle b="off" i="off">
        <a:font>
          <a:latin typeface="Avenir Next Medium"/>
          <a:ea typeface="Avenir Next Medium"/>
          <a:cs typeface="Avenir Next Medium"/>
        </a:font>
        <a:srgbClr val="000000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Avenir Next Medium"/>
          <a:ea typeface="Avenir Next Medium"/>
          <a:cs typeface="Avenir Next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C8C8C8"/>
              </a:solidFill>
              <a:prstDash val="solid"/>
              <a:miter lim="400000"/>
            </a:ln>
          </a:top>
          <a:bottom>
            <a:ln w="12700" cap="flat">
              <a:solidFill>
                <a:srgbClr val="C8C8C8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9A9A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C8C8C8"/>
              </a:solidFill>
              <a:prstDash val="solid"/>
              <a:miter lim="400000"/>
            </a:ln>
          </a:top>
          <a:bottom>
            <a:ln w="12700" cap="flat">
              <a:solidFill>
                <a:srgbClr val="C8C8C8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9A9A9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64646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2" d="100"/>
          <a:sy n="32" d="100"/>
        </p:scale>
        <p:origin x="82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презентации"/>
          <p:cNvSpPr txBox="1">
            <a:spLocks noGrp="1"/>
          </p:cNvSpPr>
          <p:nvPr>
            <p:ph type="title" hasCustomPrompt="1"/>
          </p:nvPr>
        </p:nvSpPr>
        <p:spPr>
          <a:xfrm>
            <a:off x="1270000" y="3289300"/>
            <a:ext cx="21844000" cy="3879454"/>
          </a:xfrm>
          <a:prstGeom prst="rect">
            <a:avLst/>
          </a:prstGeom>
        </p:spPr>
        <p:txBody>
          <a:bodyPr/>
          <a:lstStyle>
            <a:lvl1pPr defTabSz="2438338">
              <a:lnSpc>
                <a:spcPct val="90000"/>
              </a:lnSpc>
              <a:defRPr sz="11600" spc="-348">
                <a:gradFill flip="none" rotWithShape="1">
                  <a:gsLst>
                    <a:gs pos="0">
                      <a:srgbClr val="1E98FD"/>
                    </a:gs>
                    <a:gs pos="100000">
                      <a:srgbClr val="FF00F7"/>
                    </a:gs>
                  </a:gsLst>
                  <a:lin ang="3960000" scaled="0"/>
                </a:gradFill>
              </a:defRPr>
            </a:lvl1pPr>
          </a:lstStyle>
          <a:p>
            <a:r>
              <a:t>Заголовок презентации</a:t>
            </a:r>
          </a:p>
        </p:txBody>
      </p:sp>
      <p:sp>
        <p:nvSpPr>
          <p:cNvPr id="12" name="Автор и дат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70000" y="12160429"/>
            <a:ext cx="21844000" cy="694056"/>
          </a:xfrm>
          <a:prstGeom prst="rect">
            <a:avLst/>
          </a:prstGeom>
        </p:spPr>
        <p:txBody>
          <a:bodyPr/>
          <a:lstStyle>
            <a:lvl1pPr marL="0" indent="0" algn="ctr" defTabSz="808990">
              <a:spcBef>
                <a:spcPts val="0"/>
              </a:spcBef>
              <a:buClrTx/>
              <a:buSzTx/>
              <a:buNone/>
              <a:defRPr sz="3430"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Автор и дата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70000" y="6985000"/>
            <a:ext cx="21844000" cy="2512352"/>
          </a:xfrm>
          <a:prstGeom prst="rect">
            <a:avLst/>
          </a:prstGeom>
        </p:spPr>
        <p:txBody>
          <a:bodyPr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6400"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  <a:lvl2pPr marL="0" indent="0" algn="ctr" defTabSz="825500">
              <a:spcBef>
                <a:spcPts val="0"/>
              </a:spcBef>
              <a:buClrTx/>
              <a:buSzTx/>
              <a:buNone/>
              <a:defRPr sz="6400">
                <a:latin typeface="Avenir Next Medium"/>
                <a:ea typeface="Avenir Next Medium"/>
                <a:cs typeface="Avenir Next Medium"/>
                <a:sym typeface="Avenir Next Medium"/>
              </a:defRPr>
            </a:lvl2pPr>
            <a:lvl3pPr marL="0" indent="0" algn="ctr" defTabSz="825500">
              <a:spcBef>
                <a:spcPts val="0"/>
              </a:spcBef>
              <a:buClrTx/>
              <a:buSzTx/>
              <a:buNone/>
              <a:defRPr sz="6400">
                <a:latin typeface="Avenir Next Medium"/>
                <a:ea typeface="Avenir Next Medium"/>
                <a:cs typeface="Avenir Next Medium"/>
                <a:sym typeface="Avenir Next Medium"/>
              </a:defRPr>
            </a:lvl3pPr>
            <a:lvl4pPr marL="0" indent="0" algn="ctr" defTabSz="825500">
              <a:spcBef>
                <a:spcPts val="0"/>
              </a:spcBef>
              <a:buClrTx/>
              <a:buSzTx/>
              <a:buNone/>
              <a:defRPr sz="6400">
                <a:latin typeface="Avenir Next Medium"/>
                <a:ea typeface="Avenir Next Medium"/>
                <a:cs typeface="Avenir Next Medium"/>
                <a:sym typeface="Avenir Next Medium"/>
              </a:defRPr>
            </a:lvl4pPr>
            <a:lvl5pPr marL="0" indent="0" algn="ctr" defTabSz="825500">
              <a:spcBef>
                <a:spcPts val="0"/>
              </a:spcBef>
              <a:buClrTx/>
              <a:buSzTx/>
              <a:buNone/>
              <a:defRPr sz="6400">
                <a:latin typeface="Avenir Next Medium"/>
                <a:ea typeface="Avenir Next Medium"/>
                <a:cs typeface="Avenir Next Medium"/>
                <a:sym typeface="Avenir Next Medium"/>
              </a:defRPr>
            </a:lvl5pPr>
          </a:lstStyle>
          <a:p>
            <a:r>
              <a:t>Подзаголовок презентации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70000" y="4927600"/>
            <a:ext cx="21844000" cy="3902869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ClrTx/>
              <a:buSzTx/>
              <a:buNone/>
              <a:defRPr sz="8400" spc="-252">
                <a:gradFill flip="none" rotWithShape="1">
                  <a:gsLst>
                    <a:gs pos="0">
                      <a:srgbClr val="1E98FD"/>
                    </a:gs>
                    <a:gs pos="100000">
                      <a:srgbClr val="FF00F7"/>
                    </a:gs>
                  </a:gsLst>
                  <a:lin ang="3960000" scaled="0"/>
                </a:gra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  <a:lvl2pPr marL="0" indent="457200" algn="ctr">
              <a:spcBef>
                <a:spcPts val="0"/>
              </a:spcBef>
              <a:buClrTx/>
              <a:buSzTx/>
              <a:buNone/>
              <a:defRPr sz="8400" spc="-252">
                <a:gradFill flip="none" rotWithShape="1">
                  <a:gsLst>
                    <a:gs pos="0">
                      <a:srgbClr val="1E98FD"/>
                    </a:gs>
                    <a:gs pos="100000">
                      <a:srgbClr val="FF00F7"/>
                    </a:gs>
                  </a:gsLst>
                  <a:lin ang="3960000" scaled="0"/>
                </a:gradFill>
                <a:latin typeface="Avenir Next Medium"/>
                <a:ea typeface="Avenir Next Medium"/>
                <a:cs typeface="Avenir Next Medium"/>
                <a:sym typeface="Avenir Next Medium"/>
              </a:defRPr>
            </a:lvl2pPr>
            <a:lvl3pPr marL="0" indent="914400" algn="ctr">
              <a:spcBef>
                <a:spcPts val="0"/>
              </a:spcBef>
              <a:buClrTx/>
              <a:buSzTx/>
              <a:buNone/>
              <a:defRPr sz="8400" spc="-252">
                <a:gradFill flip="none" rotWithShape="1">
                  <a:gsLst>
                    <a:gs pos="0">
                      <a:srgbClr val="1E98FD"/>
                    </a:gs>
                    <a:gs pos="100000">
                      <a:srgbClr val="FF00F7"/>
                    </a:gs>
                  </a:gsLst>
                  <a:lin ang="3960000" scaled="0"/>
                </a:gradFill>
                <a:latin typeface="Avenir Next Medium"/>
                <a:ea typeface="Avenir Next Medium"/>
                <a:cs typeface="Avenir Next Medium"/>
                <a:sym typeface="Avenir Next Medium"/>
              </a:defRPr>
            </a:lvl3pPr>
            <a:lvl4pPr marL="0" indent="1371600" algn="ctr">
              <a:spcBef>
                <a:spcPts val="0"/>
              </a:spcBef>
              <a:buClrTx/>
              <a:buSzTx/>
              <a:buNone/>
              <a:defRPr sz="8400" spc="-252">
                <a:gradFill flip="none" rotWithShape="1">
                  <a:gsLst>
                    <a:gs pos="0">
                      <a:srgbClr val="1E98FD"/>
                    </a:gs>
                    <a:gs pos="100000">
                      <a:srgbClr val="FF00F7"/>
                    </a:gs>
                  </a:gsLst>
                  <a:lin ang="3960000" scaled="0"/>
                </a:gradFill>
                <a:latin typeface="Avenir Next Medium"/>
                <a:ea typeface="Avenir Next Medium"/>
                <a:cs typeface="Avenir Next Medium"/>
                <a:sym typeface="Avenir Next Medium"/>
              </a:defRPr>
            </a:lvl4pPr>
            <a:lvl5pPr marL="0" indent="1828800" algn="ctr">
              <a:spcBef>
                <a:spcPts val="0"/>
              </a:spcBef>
              <a:buClrTx/>
              <a:buSzTx/>
              <a:buNone/>
              <a:defRPr sz="8400" spc="-252">
                <a:gradFill flip="none" rotWithShape="1">
                  <a:gsLst>
                    <a:gs pos="0">
                      <a:srgbClr val="1E98FD"/>
                    </a:gs>
                    <a:gs pos="100000">
                      <a:srgbClr val="FF00F7"/>
                    </a:gs>
                  </a:gsLst>
                  <a:lin ang="3960000" scaled="0"/>
                </a:gradFill>
                <a:latin typeface="Avenir Next Medium"/>
                <a:ea typeface="Avenir Next Medium"/>
                <a:cs typeface="Avenir Next Medium"/>
                <a:sym typeface="Avenir Next Medium"/>
              </a:defRPr>
            </a:lvl5pPr>
          </a:lstStyle>
          <a:p>
            <a:r>
              <a:t>Сообщение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Важный фа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70000" y="3906096"/>
            <a:ext cx="21844000" cy="4488604"/>
          </a:xfrm>
          <a:prstGeom prst="rect">
            <a:avLst/>
          </a:prstGeom>
        </p:spPr>
        <p:txBody>
          <a:bodyPr anchor="b"/>
          <a:lstStyle>
            <a:lvl1pPr marL="0" indent="0" algn="ctr" defTabSz="2438338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z="22400" spc="-448">
                <a:gradFill flip="none" rotWithShape="1">
                  <a:gsLst>
                    <a:gs pos="0">
                      <a:srgbClr val="1E98FD"/>
                    </a:gs>
                    <a:gs pos="100000">
                      <a:srgbClr val="FF00F7"/>
                    </a:gs>
                  </a:gsLst>
                  <a:lin ang="3960000" scaled="0"/>
                </a:gradFill>
                <a:latin typeface="+mn-lt"/>
                <a:ea typeface="+mn-ea"/>
                <a:cs typeface="+mn-cs"/>
                <a:sym typeface="Avenir Next Demi Bold"/>
              </a:defRPr>
            </a:lvl1pPr>
            <a:lvl2pPr marL="0" indent="457200" algn="ctr" defTabSz="2438338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z="22400" spc="-448">
                <a:gradFill flip="none" rotWithShape="1">
                  <a:gsLst>
                    <a:gs pos="0">
                      <a:srgbClr val="1E98FD"/>
                    </a:gs>
                    <a:gs pos="100000">
                      <a:srgbClr val="FF00F7"/>
                    </a:gs>
                  </a:gsLst>
                  <a:lin ang="3960000" scaled="0"/>
                </a:gradFill>
                <a:latin typeface="+mn-lt"/>
                <a:ea typeface="+mn-ea"/>
                <a:cs typeface="+mn-cs"/>
                <a:sym typeface="Avenir Next Demi Bold"/>
              </a:defRPr>
            </a:lvl2pPr>
            <a:lvl3pPr marL="0" indent="914400" algn="ctr" defTabSz="2438338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z="22400" spc="-448">
                <a:gradFill flip="none" rotWithShape="1">
                  <a:gsLst>
                    <a:gs pos="0">
                      <a:srgbClr val="1E98FD"/>
                    </a:gs>
                    <a:gs pos="100000">
                      <a:srgbClr val="FF00F7"/>
                    </a:gs>
                  </a:gsLst>
                  <a:lin ang="3960000" scaled="0"/>
                </a:gradFill>
                <a:latin typeface="+mn-lt"/>
                <a:ea typeface="+mn-ea"/>
                <a:cs typeface="+mn-cs"/>
                <a:sym typeface="Avenir Next Demi Bold"/>
              </a:defRPr>
            </a:lvl3pPr>
            <a:lvl4pPr marL="0" indent="1371600" algn="ctr" defTabSz="2438338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z="22400" spc="-448">
                <a:gradFill flip="none" rotWithShape="1">
                  <a:gsLst>
                    <a:gs pos="0">
                      <a:srgbClr val="1E98FD"/>
                    </a:gs>
                    <a:gs pos="100000">
                      <a:srgbClr val="FF00F7"/>
                    </a:gs>
                  </a:gsLst>
                  <a:lin ang="3960000" scaled="0"/>
                </a:gradFill>
                <a:latin typeface="+mn-lt"/>
                <a:ea typeface="+mn-ea"/>
                <a:cs typeface="+mn-cs"/>
                <a:sym typeface="Avenir Next Demi Bold"/>
              </a:defRPr>
            </a:lvl4pPr>
            <a:lvl5pPr marL="0" indent="1828800" algn="ctr" defTabSz="2438338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z="22400" spc="-448">
                <a:gradFill flip="none" rotWithShape="1">
                  <a:gsLst>
                    <a:gs pos="0">
                      <a:srgbClr val="1E98FD"/>
                    </a:gs>
                    <a:gs pos="100000">
                      <a:srgbClr val="FF00F7"/>
                    </a:gs>
                  </a:gsLst>
                  <a:lin ang="3960000" scaled="0"/>
                </a:gradFill>
                <a:latin typeface="+mn-lt"/>
                <a:ea typeface="+mn-ea"/>
                <a:cs typeface="+mn-cs"/>
                <a:sym typeface="Avenir Next Demi Bold"/>
              </a:defRPr>
            </a:lvl5pPr>
          </a:lstStyle>
          <a:p>
            <a:r>
              <a:t>100 %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Информация о факте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70000" y="8521700"/>
            <a:ext cx="21844000" cy="1016000"/>
          </a:xfrm>
          <a:prstGeom prst="rect">
            <a:avLst/>
          </a:prstGeom>
        </p:spPr>
        <p:txBody>
          <a:bodyPr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4400"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Информация о факте</a:t>
            </a:r>
          </a:p>
        </p:txBody>
      </p:sp>
      <p:sp>
        <p:nvSpPr>
          <p:cNvPr id="10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Авторство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70000" y="11155086"/>
            <a:ext cx="21844000" cy="832613"/>
          </a:xfrm>
          <a:prstGeom prst="rect">
            <a:avLst/>
          </a:prstGeom>
        </p:spPr>
        <p:txBody>
          <a:bodyPr anchor="ctr"/>
          <a:lstStyle>
            <a:lvl1pPr marL="0" indent="0" algn="ctr" defTabSz="792479">
              <a:spcBef>
                <a:spcPts val="0"/>
              </a:spcBef>
              <a:buClrTx/>
              <a:buSzTx/>
              <a:buNone/>
              <a:defRPr sz="4224"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Авторство</a:t>
            </a:r>
          </a:p>
        </p:txBody>
      </p:sp>
      <p:sp>
        <p:nvSpPr>
          <p:cNvPr id="116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70000" y="5141969"/>
            <a:ext cx="21844000" cy="343019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z="8400" spc="-168">
                <a:gradFill flip="none" rotWithShape="1">
                  <a:gsLst>
                    <a:gs pos="0">
                      <a:srgbClr val="FF00D8"/>
                    </a:gs>
                    <a:gs pos="100000">
                      <a:srgbClr val="FF542E"/>
                    </a:gs>
                  </a:gsLst>
                  <a:lin ang="3960000" scaled="0"/>
                </a:gradFill>
                <a:latin typeface="+mn-lt"/>
                <a:ea typeface="+mn-ea"/>
                <a:cs typeface="+mn-cs"/>
                <a:sym typeface="Avenir Next Demi Bold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z="8400" spc="-168">
                <a:gradFill flip="none" rotWithShape="1">
                  <a:gsLst>
                    <a:gs pos="0">
                      <a:srgbClr val="FF00D8"/>
                    </a:gs>
                    <a:gs pos="100000">
                      <a:srgbClr val="FF542E"/>
                    </a:gs>
                  </a:gsLst>
                  <a:lin ang="3960000" scaled="0"/>
                </a:gradFill>
                <a:latin typeface="+mn-lt"/>
                <a:ea typeface="+mn-ea"/>
                <a:cs typeface="+mn-cs"/>
                <a:sym typeface="Avenir Next Demi Bold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z="8400" spc="-168">
                <a:gradFill flip="none" rotWithShape="1">
                  <a:gsLst>
                    <a:gs pos="0">
                      <a:srgbClr val="FF00D8"/>
                    </a:gs>
                    <a:gs pos="100000">
                      <a:srgbClr val="FF542E"/>
                    </a:gs>
                  </a:gsLst>
                  <a:lin ang="3960000" scaled="0"/>
                </a:gradFill>
                <a:latin typeface="+mn-lt"/>
                <a:ea typeface="+mn-ea"/>
                <a:cs typeface="+mn-cs"/>
                <a:sym typeface="Avenir Next Demi Bold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z="8400" spc="-168">
                <a:gradFill flip="none" rotWithShape="1">
                  <a:gsLst>
                    <a:gs pos="0">
                      <a:srgbClr val="FF00D8"/>
                    </a:gs>
                    <a:gs pos="100000">
                      <a:srgbClr val="FF542E"/>
                    </a:gs>
                  </a:gsLst>
                  <a:lin ang="3960000" scaled="0"/>
                </a:gradFill>
                <a:latin typeface="+mn-lt"/>
                <a:ea typeface="+mn-ea"/>
                <a:cs typeface="+mn-cs"/>
                <a:sym typeface="Avenir Next Demi Bold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z="8400" spc="-168">
                <a:gradFill flip="none" rotWithShape="1">
                  <a:gsLst>
                    <a:gs pos="0">
                      <a:srgbClr val="FF00D8"/>
                    </a:gs>
                    <a:gs pos="100000">
                      <a:srgbClr val="FF542E"/>
                    </a:gs>
                  </a:gsLst>
                  <a:lin ang="3960000" scaled="0"/>
                </a:gradFill>
                <a:latin typeface="+mn-lt"/>
                <a:ea typeface="+mn-ea"/>
                <a:cs typeface="+mn-cs"/>
                <a:sym typeface="Avenir Next Demi Bold"/>
              </a:defRPr>
            </a:lvl5pPr>
          </a:lstStyle>
          <a:p>
            <a:r>
              <a:t>«Важная цитата»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Две медузы на розовом фоне"/>
          <p:cNvSpPr>
            <a:spLocks noGrp="1"/>
          </p:cNvSpPr>
          <p:nvPr>
            <p:ph type="pic" sz="half" idx="21"/>
          </p:nvPr>
        </p:nvSpPr>
        <p:spPr>
          <a:xfrm>
            <a:off x="12192000" y="4813300"/>
            <a:ext cx="12192000" cy="920794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Две медузы соприкасаются на тёмно-синем фоне"/>
          <p:cNvSpPr>
            <a:spLocks noGrp="1"/>
          </p:cNvSpPr>
          <p:nvPr>
            <p:ph type="pic" sz="half" idx="22"/>
          </p:nvPr>
        </p:nvSpPr>
        <p:spPr>
          <a:xfrm>
            <a:off x="12192000" y="-628650"/>
            <a:ext cx="12192000" cy="812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Две медузы на синем фоне"/>
          <p:cNvSpPr>
            <a:spLocks noGrp="1"/>
          </p:cNvSpPr>
          <p:nvPr>
            <p:ph type="pic" idx="23"/>
          </p:nvPr>
        </p:nvSpPr>
        <p:spPr>
          <a:xfrm>
            <a:off x="-4203700" y="0"/>
            <a:ext cx="20574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Две медузы соприкасаются на тёмно-синем фоне"/>
          <p:cNvSpPr>
            <a:spLocks noGrp="1"/>
          </p:cNvSpPr>
          <p:nvPr>
            <p:ph type="pic" idx="21"/>
          </p:nvPr>
        </p:nvSpPr>
        <p:spPr>
          <a:xfrm>
            <a:off x="0" y="-1270000"/>
            <a:ext cx="24384000" cy="162560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 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Две медузы соприкасаются на тёмно-синем фоне"/>
          <p:cNvSpPr>
            <a:spLocks noGrp="1"/>
          </p:cNvSpPr>
          <p:nvPr>
            <p:ph type="pic" idx="21"/>
          </p:nvPr>
        </p:nvSpPr>
        <p:spPr>
          <a:xfrm>
            <a:off x="0" y="-1270000"/>
            <a:ext cx="24384000" cy="162560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Автор и дата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70000" y="12166600"/>
            <a:ext cx="21844000" cy="694055"/>
          </a:xfrm>
          <a:prstGeom prst="rect">
            <a:avLst/>
          </a:prstGeom>
        </p:spPr>
        <p:txBody>
          <a:bodyPr/>
          <a:lstStyle>
            <a:lvl1pPr marL="0" indent="0" algn="ctr" defTabSz="808990">
              <a:spcBef>
                <a:spcPts val="0"/>
              </a:spcBef>
              <a:buClrTx/>
              <a:buSzTx/>
              <a:buNone/>
              <a:defRPr sz="343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Автор и дата</a:t>
            </a:r>
          </a:p>
        </p:txBody>
      </p:sp>
      <p:sp>
        <p:nvSpPr>
          <p:cNvPr id="23" name="Заголовок презентации"/>
          <p:cNvSpPr txBox="1">
            <a:spLocks noGrp="1"/>
          </p:cNvSpPr>
          <p:nvPr>
            <p:ph type="title" hasCustomPrompt="1"/>
          </p:nvPr>
        </p:nvSpPr>
        <p:spPr>
          <a:xfrm>
            <a:off x="1270000" y="3289300"/>
            <a:ext cx="21844000" cy="3873500"/>
          </a:xfrm>
          <a:prstGeom prst="rect">
            <a:avLst/>
          </a:prstGeom>
        </p:spPr>
        <p:txBody>
          <a:bodyPr/>
          <a:lstStyle>
            <a:lvl1pPr defTabSz="2438400">
              <a:lnSpc>
                <a:spcPct val="90000"/>
              </a:lnSpc>
              <a:defRPr sz="11600" spc="-348">
                <a:solidFill>
                  <a:srgbClr val="FFFFFF"/>
                </a:solidFill>
              </a:defRPr>
            </a:lvl1pPr>
          </a:lstStyle>
          <a:p>
            <a:r>
              <a:t>Заголовок презентации</a:t>
            </a:r>
          </a:p>
        </p:txBody>
      </p:sp>
      <p:sp>
        <p:nvSpPr>
          <p:cNvPr id="24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70000" y="6985000"/>
            <a:ext cx="21844000" cy="2514600"/>
          </a:xfrm>
          <a:prstGeom prst="rect">
            <a:avLst/>
          </a:prstGeom>
        </p:spPr>
        <p:txBody>
          <a:bodyPr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6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  <a:lvl2pPr marL="0" indent="0" algn="ctr" defTabSz="825500">
              <a:spcBef>
                <a:spcPts val="0"/>
              </a:spcBef>
              <a:buClrTx/>
              <a:buSzTx/>
              <a:buNone/>
              <a:defRPr sz="6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2pPr>
            <a:lvl3pPr marL="0" indent="0" algn="ctr" defTabSz="825500">
              <a:spcBef>
                <a:spcPts val="0"/>
              </a:spcBef>
              <a:buClrTx/>
              <a:buSzTx/>
              <a:buNone/>
              <a:defRPr sz="6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3pPr>
            <a:lvl4pPr marL="0" indent="0" algn="ctr" defTabSz="825500">
              <a:spcBef>
                <a:spcPts val="0"/>
              </a:spcBef>
              <a:buClrTx/>
              <a:buSzTx/>
              <a:buNone/>
              <a:defRPr sz="6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4pPr>
            <a:lvl5pPr marL="0" indent="0" algn="ctr" defTabSz="825500">
              <a:spcBef>
                <a:spcPts val="0"/>
              </a:spcBef>
              <a:buClrTx/>
              <a:buSzTx/>
              <a:buNone/>
              <a:defRPr sz="6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5pPr>
          </a:lstStyle>
          <a:p>
            <a:r>
              <a:t>Подзаголовок презентации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Две медузы на синем фоне"/>
          <p:cNvSpPr>
            <a:spLocks noGrp="1"/>
          </p:cNvSpPr>
          <p:nvPr>
            <p:ph type="pic" idx="21"/>
          </p:nvPr>
        </p:nvSpPr>
        <p:spPr>
          <a:xfrm>
            <a:off x="7962900" y="-25400"/>
            <a:ext cx="20650200" cy="13766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70000" y="3885108"/>
            <a:ext cx="9652000" cy="3200203"/>
          </a:xfrm>
          <a:prstGeom prst="rect">
            <a:avLst/>
          </a:prstGeo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rgbClr val="FF00D8"/>
                    </a:gs>
                    <a:gs pos="100000">
                      <a:srgbClr val="FF542E"/>
                    </a:gs>
                  </a:gsLst>
                  <a:lin ang="3960000" scaled="0"/>
                </a:gradFill>
              </a:defRPr>
            </a:lvl1pPr>
          </a:lstStyle>
          <a:p>
            <a:r>
              <a:t>Заголовок слайда</a:t>
            </a:r>
          </a:p>
        </p:txBody>
      </p:sp>
      <p:sp>
        <p:nvSpPr>
          <p:cNvPr id="34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70000" y="6845300"/>
            <a:ext cx="9652000" cy="5664200"/>
          </a:xfrm>
          <a:prstGeom prst="rect">
            <a:avLst/>
          </a:prstGeom>
        </p:spPr>
        <p:txBody>
          <a:bodyPr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5400"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  <a:lvl2pPr marL="0" indent="457200" algn="ctr" defTabSz="825500">
              <a:spcBef>
                <a:spcPts val="0"/>
              </a:spcBef>
              <a:buClrTx/>
              <a:buSzTx/>
              <a:buNone/>
              <a:defRPr sz="5400">
                <a:latin typeface="Avenir Next Medium"/>
                <a:ea typeface="Avenir Next Medium"/>
                <a:cs typeface="Avenir Next Medium"/>
                <a:sym typeface="Avenir Next Medium"/>
              </a:defRPr>
            </a:lvl2pPr>
            <a:lvl3pPr marL="0" indent="914400" algn="ctr" defTabSz="825500">
              <a:spcBef>
                <a:spcPts val="0"/>
              </a:spcBef>
              <a:buClrTx/>
              <a:buSzTx/>
              <a:buNone/>
              <a:defRPr sz="5400">
                <a:latin typeface="Avenir Next Medium"/>
                <a:ea typeface="Avenir Next Medium"/>
                <a:cs typeface="Avenir Next Medium"/>
                <a:sym typeface="Avenir Next Medium"/>
              </a:defRPr>
            </a:lvl3pPr>
            <a:lvl4pPr marL="0" indent="1371600" algn="ctr" defTabSz="825500">
              <a:spcBef>
                <a:spcPts val="0"/>
              </a:spcBef>
              <a:buClrTx/>
              <a:buSzTx/>
              <a:buNone/>
              <a:defRPr sz="5400">
                <a:latin typeface="Avenir Next Medium"/>
                <a:ea typeface="Avenir Next Medium"/>
                <a:cs typeface="Avenir Next Medium"/>
                <a:sym typeface="Avenir Next Medium"/>
              </a:defRPr>
            </a:lvl4pPr>
            <a:lvl5pPr marL="0" indent="1828800" algn="ctr" defTabSz="825500">
              <a:spcBef>
                <a:spcPts val="0"/>
              </a:spcBef>
              <a:buClrTx/>
              <a:buSzTx/>
              <a:buNone/>
              <a:defRPr sz="5400">
                <a:latin typeface="Avenir Next Medium"/>
                <a:ea typeface="Avenir Next Medium"/>
                <a:cs typeface="Avenir Next Medium"/>
                <a:sym typeface="Avenir Next Medium"/>
              </a:defRPr>
            </a:lvl5pPr>
          </a:lstStyle>
          <a:p>
            <a:r>
              <a:t>Подзаголовок слайда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слайда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43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70000" y="2133600"/>
            <a:ext cx="21844000" cy="1016000"/>
          </a:xfrm>
          <a:prstGeom prst="rect">
            <a:avLst/>
          </a:prstGeom>
        </p:spPr>
        <p:txBody>
          <a:bodyPr/>
          <a:lstStyle>
            <a:lvl1pPr marL="0" indent="0" algn="ctr" defTabSz="808990">
              <a:spcBef>
                <a:spcPts val="0"/>
              </a:spcBef>
              <a:buClrTx/>
              <a:buSzTx/>
              <a:buNone/>
              <a:defRPr sz="5292"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Подзаголовок слайда</a:t>
            </a:r>
          </a:p>
        </p:txBody>
      </p:sp>
      <p:sp>
        <p:nvSpPr>
          <p:cNvPr id="44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1270000" y="4269316"/>
            <a:ext cx="21844000" cy="8432801"/>
          </a:xfrm>
          <a:prstGeom prst="rect">
            <a:avLst/>
          </a:prstGeom>
        </p:spPr>
        <p:txBody>
          <a:bodyPr numCol="2" spcCol="1092200"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Две медузы на розовом фоне"/>
          <p:cNvSpPr>
            <a:spLocks noGrp="1"/>
          </p:cNvSpPr>
          <p:nvPr>
            <p:ph type="pic" idx="21"/>
          </p:nvPr>
        </p:nvSpPr>
        <p:spPr>
          <a:xfrm>
            <a:off x="10185400" y="0"/>
            <a:ext cx="18161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1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70000" y="838200"/>
            <a:ext cx="9652000" cy="1549400"/>
          </a:xfrm>
          <a:prstGeom prst="rect">
            <a:avLst/>
          </a:prstGeo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rgbClr val="5E03FF"/>
                    </a:gs>
                    <a:gs pos="100000">
                      <a:srgbClr val="FF00F7"/>
                    </a:gs>
                  </a:gsLst>
                  <a:lin ang="3960000" scaled="0"/>
                </a:gradFill>
              </a:defRPr>
            </a:lvl1pPr>
          </a:lstStyle>
          <a:p>
            <a:r>
              <a:t>Заголовок слайда</a:t>
            </a:r>
          </a:p>
        </p:txBody>
      </p:sp>
      <p:sp>
        <p:nvSpPr>
          <p:cNvPr id="62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70000" y="4267200"/>
            <a:ext cx="9652000" cy="8432800"/>
          </a:xfrm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" name="Подзаголовок слайда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70000" y="2133600"/>
            <a:ext cx="9652000" cy="1016000"/>
          </a:xfrm>
          <a:prstGeom prst="rect">
            <a:avLst/>
          </a:prstGeom>
        </p:spPr>
        <p:txBody>
          <a:bodyPr/>
          <a:lstStyle>
            <a:lvl1pPr marL="0" indent="0" algn="ctr" defTabSz="808990">
              <a:spcBef>
                <a:spcPts val="0"/>
              </a:spcBef>
              <a:buClrTx/>
              <a:buSzTx/>
              <a:buNone/>
              <a:defRPr sz="5292"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Подзаголовок слайда</a:t>
            </a:r>
          </a:p>
        </p:txBody>
      </p:sp>
      <p:sp>
        <p:nvSpPr>
          <p:cNvPr id="6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раздела"/>
          <p:cNvSpPr txBox="1">
            <a:spLocks noGrp="1"/>
          </p:cNvSpPr>
          <p:nvPr>
            <p:ph type="title" hasCustomPrompt="1"/>
          </p:nvPr>
        </p:nvSpPr>
        <p:spPr>
          <a:xfrm>
            <a:off x="1270000" y="3289300"/>
            <a:ext cx="21844000" cy="3873500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11600" spc="-348">
                <a:gradFill flip="none" rotWithShape="1">
                  <a:gsLst>
                    <a:gs pos="0">
                      <a:srgbClr val="FF00D8"/>
                    </a:gs>
                    <a:gs pos="100000">
                      <a:srgbClr val="FF542E"/>
                    </a:gs>
                  </a:gsLst>
                  <a:lin ang="3960000" scaled="0"/>
                </a:gradFill>
              </a:defRPr>
            </a:lvl1pPr>
          </a:lstStyle>
          <a:p>
            <a:r>
              <a:t>Заголовок раздела</a:t>
            </a:r>
          </a:p>
        </p:txBody>
      </p:sp>
      <p:sp>
        <p:nvSpPr>
          <p:cNvPr id="7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Заголовок слайда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80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70000" y="2133600"/>
            <a:ext cx="21844000" cy="1016000"/>
          </a:xfrm>
          <a:prstGeom prst="rect">
            <a:avLst/>
          </a:prstGeom>
        </p:spPr>
        <p:txBody>
          <a:bodyPr/>
          <a:lstStyle>
            <a:lvl1pPr marL="0" indent="0" algn="ctr" defTabSz="808990">
              <a:spcBef>
                <a:spcPts val="0"/>
              </a:spcBef>
              <a:buClrTx/>
              <a:buSzTx/>
              <a:buNone/>
              <a:defRPr sz="5292"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Подзаголовок слайда</a:t>
            </a:r>
          </a:p>
        </p:txBody>
      </p:sp>
      <p:sp>
        <p:nvSpPr>
          <p:cNvPr id="8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Заголовок повестки дня"/>
          <p:cNvSpPr txBox="1">
            <a:spLocks noGrp="1"/>
          </p:cNvSpPr>
          <p:nvPr>
            <p:ph type="title" hasCustomPrompt="1"/>
          </p:nvPr>
        </p:nvSpPr>
        <p:spPr>
          <a:xfrm>
            <a:off x="1270000" y="812800"/>
            <a:ext cx="21844000" cy="1562100"/>
          </a:xfrm>
          <a:prstGeom prst="rect">
            <a:avLst/>
          </a:prstGeom>
        </p:spPr>
        <p:txBody>
          <a:bodyPr/>
          <a:lstStyle/>
          <a:p>
            <a:r>
              <a:t>Заголовок повестки дня</a:t>
            </a:r>
          </a:p>
        </p:txBody>
      </p:sp>
      <p:sp>
        <p:nvSpPr>
          <p:cNvPr id="89" name="Подзаголовок повестки дня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70000" y="2133600"/>
            <a:ext cx="21844000" cy="1016000"/>
          </a:xfrm>
          <a:prstGeom prst="rect">
            <a:avLst/>
          </a:prstGeom>
        </p:spPr>
        <p:txBody>
          <a:bodyPr/>
          <a:lstStyle>
            <a:lvl1pPr marL="0" indent="0" algn="ctr" defTabSz="808990">
              <a:spcBef>
                <a:spcPts val="0"/>
              </a:spcBef>
              <a:buClrTx/>
              <a:buSzTx/>
              <a:buNone/>
              <a:defRPr sz="5292"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Подзаголовок повестки дня</a:t>
            </a:r>
          </a:p>
        </p:txBody>
      </p:sp>
      <p:sp>
        <p:nvSpPr>
          <p:cNvPr id="90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buClrTx/>
              <a:buSzTx/>
              <a:buNone/>
              <a:defRPr sz="5500" spc="-55"/>
            </a:lvl1pPr>
            <a:lvl2pPr marL="0" indent="457200" defTabSz="825500">
              <a:buClrTx/>
              <a:buSzTx/>
              <a:buNone/>
              <a:defRPr sz="5500" spc="-55"/>
            </a:lvl2pPr>
            <a:lvl3pPr marL="0" indent="914400" defTabSz="825500">
              <a:buClrTx/>
              <a:buSzTx/>
              <a:buNone/>
              <a:defRPr sz="5500" spc="-55"/>
            </a:lvl3pPr>
            <a:lvl4pPr marL="0" indent="1371600" defTabSz="825500">
              <a:buClrTx/>
              <a:buSzTx/>
              <a:buNone/>
              <a:defRPr sz="5500" spc="-55"/>
            </a:lvl4pPr>
            <a:lvl5pPr marL="0" indent="1828800" defTabSz="825500">
              <a:buClrTx/>
              <a:buSzTx/>
              <a:buNone/>
              <a:defRPr sz="5500" spc="-55"/>
            </a:lvl5pPr>
          </a:lstStyle>
          <a:p>
            <a:r>
              <a:t>Темы повестки дня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70000" y="812800"/>
            <a:ext cx="21844000" cy="1557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Заголовок слайда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1270000" y="4267200"/>
            <a:ext cx="21844000" cy="8432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66448" y="13065506"/>
            <a:ext cx="438405" cy="482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2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252" baseline="0">
          <a:solidFill>
            <a:srgbClr val="000000"/>
          </a:solidFill>
          <a:uFillTx/>
          <a:latin typeface="+mn-lt"/>
          <a:ea typeface="+mn-ea"/>
          <a:cs typeface="+mn-cs"/>
          <a:sym typeface="Avenir Next Demi Bold"/>
        </a:defRPr>
      </a:lvl1pPr>
      <a:lvl2pPr marL="0" marR="0" indent="45720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252" baseline="0">
          <a:solidFill>
            <a:srgbClr val="000000"/>
          </a:solidFill>
          <a:uFillTx/>
          <a:latin typeface="+mn-lt"/>
          <a:ea typeface="+mn-ea"/>
          <a:cs typeface="+mn-cs"/>
          <a:sym typeface="Avenir Next Demi Bold"/>
        </a:defRPr>
      </a:lvl2pPr>
      <a:lvl3pPr marL="0" marR="0" indent="91440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252" baseline="0">
          <a:solidFill>
            <a:srgbClr val="000000"/>
          </a:solidFill>
          <a:uFillTx/>
          <a:latin typeface="+mn-lt"/>
          <a:ea typeface="+mn-ea"/>
          <a:cs typeface="+mn-cs"/>
          <a:sym typeface="Avenir Next Demi Bold"/>
        </a:defRPr>
      </a:lvl3pPr>
      <a:lvl4pPr marL="0" marR="0" indent="137160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252" baseline="0">
          <a:solidFill>
            <a:srgbClr val="000000"/>
          </a:solidFill>
          <a:uFillTx/>
          <a:latin typeface="+mn-lt"/>
          <a:ea typeface="+mn-ea"/>
          <a:cs typeface="+mn-cs"/>
          <a:sym typeface="Avenir Next Demi Bold"/>
        </a:defRPr>
      </a:lvl4pPr>
      <a:lvl5pPr marL="0" marR="0" indent="182880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252" baseline="0">
          <a:solidFill>
            <a:srgbClr val="000000"/>
          </a:solidFill>
          <a:uFillTx/>
          <a:latin typeface="+mn-lt"/>
          <a:ea typeface="+mn-ea"/>
          <a:cs typeface="+mn-cs"/>
          <a:sym typeface="Avenir Next Demi Bold"/>
        </a:defRPr>
      </a:lvl5pPr>
      <a:lvl6pPr marL="0" marR="0" indent="228600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252" baseline="0">
          <a:solidFill>
            <a:srgbClr val="000000"/>
          </a:solidFill>
          <a:uFillTx/>
          <a:latin typeface="+mn-lt"/>
          <a:ea typeface="+mn-ea"/>
          <a:cs typeface="+mn-cs"/>
          <a:sym typeface="Avenir Next Demi Bold"/>
        </a:defRPr>
      </a:lvl6pPr>
      <a:lvl7pPr marL="0" marR="0" indent="274320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252" baseline="0">
          <a:solidFill>
            <a:srgbClr val="000000"/>
          </a:solidFill>
          <a:uFillTx/>
          <a:latin typeface="+mn-lt"/>
          <a:ea typeface="+mn-ea"/>
          <a:cs typeface="+mn-cs"/>
          <a:sym typeface="Avenir Next Demi Bold"/>
        </a:defRPr>
      </a:lvl7pPr>
      <a:lvl8pPr marL="0" marR="0" indent="320040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252" baseline="0">
          <a:solidFill>
            <a:srgbClr val="000000"/>
          </a:solidFill>
          <a:uFillTx/>
          <a:latin typeface="+mn-lt"/>
          <a:ea typeface="+mn-ea"/>
          <a:cs typeface="+mn-cs"/>
          <a:sym typeface="Avenir Next Demi Bold"/>
        </a:defRPr>
      </a:lvl8pPr>
      <a:lvl9pPr marL="0" marR="0" indent="365760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252" baseline="0">
          <a:solidFill>
            <a:srgbClr val="000000"/>
          </a:solidFill>
          <a:uFillTx/>
          <a:latin typeface="+mn-lt"/>
          <a:ea typeface="+mn-ea"/>
          <a:cs typeface="+mn-cs"/>
          <a:sym typeface="Avenir Next Demi Bold"/>
        </a:defRPr>
      </a:lvl9pPr>
    </p:titleStyle>
    <p:bodyStyle>
      <a:lvl1pPr marL="5588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000000"/>
        </a:buClr>
        <a:buSzPct val="100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1pPr>
      <a:lvl2pPr marL="11176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000000"/>
        </a:buClr>
        <a:buSzPct val="100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2pPr>
      <a:lvl3pPr marL="16764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000000"/>
        </a:buClr>
        <a:buSzPct val="100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3pPr>
      <a:lvl4pPr marL="22352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000000"/>
        </a:buClr>
        <a:buSzPct val="100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4pPr>
      <a:lvl5pPr marL="27940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000000"/>
        </a:buClr>
        <a:buSzPct val="100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5pPr>
      <a:lvl6pPr marL="33528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000000"/>
        </a:buClr>
        <a:buSzPct val="100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6pPr>
      <a:lvl7pPr marL="39116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000000"/>
        </a:buClr>
        <a:buSzPct val="100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7pPr>
      <a:lvl8pPr marL="44704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000000"/>
        </a:buClr>
        <a:buSzPct val="100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8pPr>
      <a:lvl9pPr marL="50292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000000"/>
        </a:buClr>
        <a:buSzPct val="100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Аналіз асортименту дитячих екстемпоральних лікарських засобів"/>
          <p:cNvSpPr txBox="1">
            <a:spLocks noGrp="1"/>
          </p:cNvSpPr>
          <p:nvPr>
            <p:ph type="ctrTitle"/>
          </p:nvPr>
        </p:nvSpPr>
        <p:spPr>
          <a:xfrm>
            <a:off x="4031924" y="2639382"/>
            <a:ext cx="17592804" cy="3635755"/>
          </a:xfrm>
          <a:prstGeom prst="rect">
            <a:avLst/>
          </a:prstGeom>
        </p:spPr>
        <p:txBody>
          <a:bodyPr/>
          <a:lstStyle>
            <a:lvl1pPr defTabSz="1658070">
              <a:defRPr sz="7887" spc="-236"/>
            </a:lvl1pPr>
          </a:lstStyle>
          <a:p>
            <a:r>
              <a:rPr dirty="0" err="1"/>
              <a:t>Аналіз</a:t>
            </a:r>
            <a:r>
              <a:rPr dirty="0"/>
              <a:t> </a:t>
            </a:r>
            <a:r>
              <a:rPr dirty="0" err="1"/>
              <a:t>асортименту</a:t>
            </a:r>
            <a:r>
              <a:rPr dirty="0"/>
              <a:t> </a:t>
            </a:r>
            <a:r>
              <a:rPr dirty="0" err="1"/>
              <a:t>дитячих</a:t>
            </a:r>
            <a:r>
              <a:rPr dirty="0"/>
              <a:t> екстемпоральних </a:t>
            </a:r>
            <a:r>
              <a:rPr dirty="0" err="1"/>
              <a:t>лікарських</a:t>
            </a:r>
            <a:r>
              <a:rPr dirty="0"/>
              <a:t> </a:t>
            </a:r>
            <a:r>
              <a:rPr dirty="0" err="1"/>
              <a:t>засобів</a:t>
            </a:r>
            <a:r>
              <a:rPr dirty="0"/>
              <a:t> </a:t>
            </a:r>
          </a:p>
        </p:txBody>
      </p:sp>
      <p:pic>
        <p:nvPicPr>
          <p:cNvPr id="154" name="Изображен." descr="Изображен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57" y="73888"/>
            <a:ext cx="2616344" cy="28280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Изображен." descr="Изображен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1836" y="8675103"/>
            <a:ext cx="9684830" cy="4561456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16472C-135F-4C44-9881-CD01283388F0}"/>
              </a:ext>
            </a:extLst>
          </p:cNvPr>
          <p:cNvSpPr txBox="1"/>
          <p:nvPr/>
        </p:nvSpPr>
        <p:spPr>
          <a:xfrm>
            <a:off x="5293895" y="446524"/>
            <a:ext cx="15665116" cy="1482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40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Національний фармацевтичний університет</a:t>
            </a:r>
            <a:endParaRPr lang="ru-UA" sz="4000" b="1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40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Кафедра технології ліків</a:t>
            </a:r>
            <a:endParaRPr lang="ru-UA" sz="4000" b="1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D03E8D-010F-4095-9ED0-F19DE38F5DC6}"/>
              </a:ext>
            </a:extLst>
          </p:cNvPr>
          <p:cNvSpPr txBox="1"/>
          <p:nvPr/>
        </p:nvSpPr>
        <p:spPr>
          <a:xfrm>
            <a:off x="719427" y="9390043"/>
            <a:ext cx="12407026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uk-UA" sz="32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Ткаченко М. С., здобувач вищої освіти </a:t>
            </a:r>
            <a:r>
              <a:rPr lang="uk-UA" sz="3200" b="1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</a:t>
            </a:r>
            <a:r>
              <a:rPr lang="uk-UA" sz="32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«Фармація», 3 курс</a:t>
            </a:r>
          </a:p>
          <a:p>
            <a:pPr algn="just"/>
            <a:br>
              <a:rPr lang="uk-UA" sz="32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Науковий к</a:t>
            </a:r>
            <a:r>
              <a:rPr lang="uk-UA" sz="32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ерівник: Сагайдак-Нікітюк Р. В., професор кафедри технології ліків</a:t>
            </a:r>
            <a:endParaRPr lang="ru-UA" sz="3200" dirty="0">
              <a:solidFill>
                <a:schemeClr val="accent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6C8645-9124-4071-A8AA-42BB9007D0EC}"/>
              </a:ext>
            </a:extLst>
          </p:cNvPr>
          <p:cNvSpPr txBox="1"/>
          <p:nvPr/>
        </p:nvSpPr>
        <p:spPr>
          <a:xfrm>
            <a:off x="7210061" y="12821061"/>
            <a:ext cx="12187988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uk-UA" sz="24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Харків</a:t>
            </a:r>
            <a:br>
              <a:rPr lang="uk-UA" sz="24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24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2023</a:t>
            </a:r>
            <a:endParaRPr lang="ru-UA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Вступ"/>
          <p:cNvSpPr txBox="1">
            <a:spLocks noGrp="1"/>
          </p:cNvSpPr>
          <p:nvPr>
            <p:ph type="title"/>
          </p:nvPr>
        </p:nvSpPr>
        <p:spPr>
          <a:xfrm>
            <a:off x="1270000" y="387479"/>
            <a:ext cx="21844000" cy="1557437"/>
          </a:xfrm>
          <a:prstGeom prst="rect">
            <a:avLst/>
          </a:prstGeom>
        </p:spPr>
        <p:txBody>
          <a:bodyPr/>
          <a:lstStyle/>
          <a:p>
            <a:r>
              <a:rPr dirty="0" err="1">
                <a:gradFill flip="none" rotWithShape="1">
                  <a:gsLst>
                    <a:gs pos="0">
                      <a:srgbClr val="00A1D8"/>
                    </a:gs>
                    <a:gs pos="100000">
                      <a:schemeClr val="accent1">
                        <a:hueOff val="-15665233"/>
                        <a:satOff val="-9367"/>
                        <a:lumOff val="13315"/>
                      </a:schemeClr>
                    </a:gs>
                  </a:gsLst>
                  <a:lin ang="5400000" scaled="0"/>
                </a:gradFill>
              </a:rPr>
              <a:t>Вступ</a:t>
            </a:r>
            <a:r>
              <a:rPr dirty="0"/>
              <a:t> </a:t>
            </a:r>
          </a:p>
        </p:txBody>
      </p:sp>
      <p:sp>
        <p:nvSpPr>
          <p:cNvPr id="158" name="Екстемпоральні лікарські засоби не втрачають своєї популярності і зараз. На жаль, хворіють не лише дорослі, а й діти. Звісно, асортимент дитячих лікарських форм обмежений через нездатність дітей їх вживати, але ринок таких засобів є затребуваним і популя"/>
          <p:cNvSpPr txBox="1">
            <a:spLocks noGrp="1"/>
          </p:cNvSpPr>
          <p:nvPr>
            <p:ph type="body" idx="1"/>
          </p:nvPr>
        </p:nvSpPr>
        <p:spPr>
          <a:xfrm>
            <a:off x="264696" y="2588383"/>
            <a:ext cx="14996776" cy="10111617"/>
          </a:xfrm>
          <a:prstGeom prst="rect">
            <a:avLst/>
          </a:prstGeom>
        </p:spPr>
        <p:txBody>
          <a:bodyPr/>
          <a:lstStyle/>
          <a:p>
            <a:pPr algn="just"/>
            <a:r>
              <a:rPr dirty="0"/>
              <a:t>Екстемпоральні </a:t>
            </a:r>
            <a:r>
              <a:rPr dirty="0" err="1"/>
              <a:t>лікарські</a:t>
            </a:r>
            <a:r>
              <a:rPr dirty="0"/>
              <a:t> </a:t>
            </a:r>
            <a:r>
              <a:rPr dirty="0" err="1"/>
              <a:t>засоби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втрачають</a:t>
            </a:r>
            <a:r>
              <a:rPr dirty="0"/>
              <a:t> </a:t>
            </a:r>
            <a:r>
              <a:rPr dirty="0" err="1"/>
              <a:t>своєї</a:t>
            </a:r>
            <a:r>
              <a:rPr dirty="0"/>
              <a:t> </a:t>
            </a:r>
            <a:r>
              <a:rPr dirty="0" err="1"/>
              <a:t>популярності</a:t>
            </a:r>
            <a:r>
              <a:rPr dirty="0"/>
              <a:t> і </a:t>
            </a:r>
            <a:r>
              <a:rPr dirty="0" err="1"/>
              <a:t>зараз</a:t>
            </a:r>
            <a:r>
              <a:rPr dirty="0"/>
              <a:t>. </a:t>
            </a:r>
            <a:endParaRPr lang="uk-UA" dirty="0"/>
          </a:p>
          <a:p>
            <a:pPr algn="just"/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жаль</a:t>
            </a:r>
            <a:r>
              <a:rPr dirty="0"/>
              <a:t>, </a:t>
            </a:r>
            <a:r>
              <a:rPr dirty="0" err="1"/>
              <a:t>хворіють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лише</a:t>
            </a:r>
            <a:r>
              <a:rPr dirty="0"/>
              <a:t> </a:t>
            </a:r>
            <a:r>
              <a:rPr dirty="0" err="1"/>
              <a:t>дорослі</a:t>
            </a:r>
            <a:r>
              <a:rPr dirty="0"/>
              <a:t>, а й </a:t>
            </a:r>
            <a:r>
              <a:rPr dirty="0" err="1"/>
              <a:t>діти</a:t>
            </a:r>
            <a:r>
              <a:rPr dirty="0"/>
              <a:t>. </a:t>
            </a:r>
            <a:endParaRPr lang="uk-UA" dirty="0"/>
          </a:p>
          <a:p>
            <a:pPr algn="just"/>
            <a:r>
              <a:rPr dirty="0" err="1"/>
              <a:t>Звісно</a:t>
            </a:r>
            <a:r>
              <a:rPr dirty="0"/>
              <a:t>, </a:t>
            </a:r>
            <a:r>
              <a:rPr dirty="0" err="1"/>
              <a:t>асортимент</a:t>
            </a:r>
            <a:r>
              <a:rPr dirty="0"/>
              <a:t> </a:t>
            </a:r>
            <a:r>
              <a:rPr dirty="0" err="1"/>
              <a:t>дитячих</a:t>
            </a:r>
            <a:r>
              <a:rPr dirty="0"/>
              <a:t> </a:t>
            </a:r>
            <a:r>
              <a:rPr dirty="0" err="1"/>
              <a:t>лікарських</a:t>
            </a:r>
            <a:r>
              <a:rPr dirty="0"/>
              <a:t> </a:t>
            </a:r>
            <a:r>
              <a:rPr dirty="0" err="1"/>
              <a:t>форм</a:t>
            </a:r>
            <a:r>
              <a:rPr dirty="0"/>
              <a:t> </a:t>
            </a:r>
            <a:r>
              <a:rPr dirty="0" err="1"/>
              <a:t>обмежений</a:t>
            </a:r>
            <a:r>
              <a:rPr dirty="0"/>
              <a:t> </a:t>
            </a:r>
            <a:r>
              <a:rPr dirty="0" err="1"/>
              <a:t>через</a:t>
            </a:r>
            <a:r>
              <a:rPr dirty="0"/>
              <a:t> </a:t>
            </a:r>
            <a:r>
              <a:rPr dirty="0" err="1"/>
              <a:t>нездатність</a:t>
            </a:r>
            <a:r>
              <a:rPr dirty="0"/>
              <a:t> </a:t>
            </a:r>
            <a:r>
              <a:rPr dirty="0" err="1"/>
              <a:t>дітей</a:t>
            </a:r>
            <a:r>
              <a:rPr dirty="0"/>
              <a:t> </a:t>
            </a:r>
            <a:r>
              <a:rPr dirty="0" err="1"/>
              <a:t>їх</a:t>
            </a:r>
            <a:r>
              <a:rPr dirty="0"/>
              <a:t> </a:t>
            </a:r>
            <a:r>
              <a:rPr dirty="0" err="1"/>
              <a:t>вживати</a:t>
            </a:r>
            <a:r>
              <a:rPr dirty="0"/>
              <a:t>, </a:t>
            </a:r>
            <a:r>
              <a:rPr dirty="0" err="1"/>
              <a:t>але</a:t>
            </a:r>
            <a:r>
              <a:rPr dirty="0"/>
              <a:t> </a:t>
            </a:r>
            <a:r>
              <a:rPr dirty="0" err="1"/>
              <a:t>ринок</a:t>
            </a:r>
            <a:r>
              <a:rPr dirty="0"/>
              <a:t> </a:t>
            </a:r>
            <a:r>
              <a:rPr dirty="0" err="1"/>
              <a:t>таких</a:t>
            </a:r>
            <a:r>
              <a:rPr dirty="0"/>
              <a:t> </a:t>
            </a:r>
            <a:r>
              <a:rPr dirty="0" err="1"/>
              <a:t>засобів</a:t>
            </a:r>
            <a:r>
              <a:rPr dirty="0"/>
              <a:t> є </a:t>
            </a:r>
            <a:r>
              <a:rPr dirty="0" err="1"/>
              <a:t>затребуваним</a:t>
            </a:r>
            <a:r>
              <a:rPr dirty="0"/>
              <a:t> і </a:t>
            </a:r>
            <a:r>
              <a:rPr dirty="0" err="1"/>
              <a:t>популярним</a:t>
            </a:r>
            <a:r>
              <a:rPr dirty="0"/>
              <a:t>.</a:t>
            </a:r>
          </a:p>
        </p:txBody>
      </p:sp>
      <p:pic>
        <p:nvPicPr>
          <p:cNvPr id="159" name="Изображен." descr="Изображен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5336" y="1535413"/>
            <a:ext cx="5791374" cy="50275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" name="Изображен." descr="Изображен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98265" y="8561540"/>
            <a:ext cx="7917856" cy="508062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E5207A5-4E27-4F1B-B4B8-7F2637BB7E9F}"/>
              </a:ext>
            </a:extLst>
          </p:cNvPr>
          <p:cNvSpPr txBox="1"/>
          <p:nvPr/>
        </p:nvSpPr>
        <p:spPr>
          <a:xfrm>
            <a:off x="1270000" y="9330081"/>
            <a:ext cx="14515432" cy="36009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sz="8400" spc="-252" dirty="0">
                <a:gradFill flip="none" rotWithShape="1">
                  <a:gsLst>
                    <a:gs pos="0">
                      <a:srgbClr val="00A1D8"/>
                    </a:gs>
                    <a:gs pos="100000">
                      <a:schemeClr val="accent1">
                        <a:hueOff val="-15665233"/>
                        <a:satOff val="-9367"/>
                        <a:lumOff val="13315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  <a:sym typeface="Avenir Next Demi Bold"/>
              </a:rPr>
              <a:t>Мета: </a:t>
            </a:r>
          </a:p>
          <a:p>
            <a:r>
              <a:rPr lang="ru-RU" sz="4800" dirty="0" err="1">
                <a:sym typeface="Avenir Next Demi Bold"/>
              </a:rPr>
              <a:t>Дослідити</a:t>
            </a:r>
            <a:r>
              <a:rPr lang="ru-RU" sz="4800" dirty="0">
                <a:sym typeface="Avenir Next Demi Bold"/>
              </a:rPr>
              <a:t> </a:t>
            </a:r>
            <a:r>
              <a:rPr lang="ru-RU" sz="4800" dirty="0" err="1">
                <a:sym typeface="Avenir Next Demi Bold"/>
              </a:rPr>
              <a:t>асортимент</a:t>
            </a:r>
            <a:r>
              <a:rPr lang="ru-RU" sz="4800" dirty="0">
                <a:sym typeface="Avenir Next Demi Bold"/>
              </a:rPr>
              <a:t> </a:t>
            </a:r>
            <a:r>
              <a:rPr lang="ru-RU" sz="4800" dirty="0" err="1">
                <a:sym typeface="Avenir Next Demi Bold"/>
              </a:rPr>
              <a:t>дитячих</a:t>
            </a:r>
            <a:r>
              <a:rPr lang="ru-RU" sz="4800" dirty="0">
                <a:sym typeface="Avenir Next Demi Bold"/>
              </a:rPr>
              <a:t> екстемпоральних </a:t>
            </a:r>
            <a:r>
              <a:rPr lang="ru-RU" sz="4800" dirty="0" err="1">
                <a:sym typeface="Avenir Next Demi Bold"/>
              </a:rPr>
              <a:t>ліка</a:t>
            </a:r>
            <a:r>
              <a:rPr lang="ru-RU" sz="4800" dirty="0" err="1"/>
              <a:t>рських</a:t>
            </a:r>
            <a:r>
              <a:rPr lang="ru-RU" sz="4800" dirty="0"/>
              <a:t> </a:t>
            </a:r>
            <a:r>
              <a:rPr lang="ru-RU" sz="4800" dirty="0" err="1"/>
              <a:t>засобів</a:t>
            </a:r>
            <a:r>
              <a:rPr lang="ru-RU" sz="4800" dirty="0"/>
              <a:t> і </a:t>
            </a:r>
            <a:r>
              <a:rPr lang="ru-RU" sz="4800" dirty="0" err="1"/>
              <a:t>їх</a:t>
            </a:r>
            <a:r>
              <a:rPr lang="ru-RU" sz="4800" dirty="0"/>
              <a:t> </a:t>
            </a:r>
            <a:r>
              <a:rPr lang="ru-RU" sz="4800" dirty="0" err="1"/>
              <a:t>затребуваність</a:t>
            </a:r>
            <a:r>
              <a:rPr lang="ru-RU" sz="4800" dirty="0"/>
              <a:t> </a:t>
            </a:r>
            <a:r>
              <a:rPr lang="ru-RU" sz="4800" dirty="0" err="1"/>
              <a:t>серед</a:t>
            </a:r>
            <a:r>
              <a:rPr lang="ru-RU" sz="4800" dirty="0"/>
              <a:t> </a:t>
            </a:r>
            <a:r>
              <a:rPr lang="ru-RU" sz="4800" dirty="0" err="1"/>
              <a:t>населення</a:t>
            </a:r>
            <a:r>
              <a:rPr lang="ru-RU" sz="4800" dirty="0"/>
              <a:t> та </a:t>
            </a:r>
            <a:r>
              <a:rPr lang="ru-RU" sz="4800" dirty="0" err="1"/>
              <a:t>розкрити</a:t>
            </a:r>
            <a:r>
              <a:rPr lang="ru-RU" sz="4800" dirty="0"/>
              <a:t> причини </a:t>
            </a:r>
            <a:r>
              <a:rPr lang="ru-RU" sz="4800" dirty="0" err="1"/>
              <a:t>їх</a:t>
            </a:r>
            <a:r>
              <a:rPr lang="ru-RU" sz="4800" dirty="0"/>
              <a:t> </a:t>
            </a:r>
            <a:r>
              <a:rPr lang="ru-RU" sz="4800" dirty="0" err="1"/>
              <a:t>використання</a:t>
            </a:r>
            <a:r>
              <a:rPr lang="ru-RU" sz="4800" dirty="0"/>
              <a:t>. 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Результати дослідження"/>
          <p:cNvSpPr txBox="1">
            <a:spLocks noGrp="1"/>
          </p:cNvSpPr>
          <p:nvPr>
            <p:ph type="title"/>
          </p:nvPr>
        </p:nvSpPr>
        <p:spPr>
          <a:xfrm>
            <a:off x="1270000" y="52097"/>
            <a:ext cx="21844000" cy="1557437"/>
          </a:xfrm>
          <a:prstGeom prst="rect">
            <a:avLst/>
          </a:prstGeo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chemeClr val="accent1">
                        <a:hueOff val="-446844"/>
                        <a:satOff val="-6226"/>
                        <a:lumOff val="18873"/>
                      </a:schemeClr>
                    </a:gs>
                    <a:gs pos="100000">
                      <a:schemeClr val="accent1">
                        <a:hueOff val="-15665233"/>
                        <a:satOff val="-9367"/>
                        <a:lumOff val="13315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r>
              <a:rPr dirty="0" err="1"/>
              <a:t>Результати</a:t>
            </a:r>
            <a:r>
              <a:rPr dirty="0"/>
              <a:t> </a:t>
            </a:r>
            <a:r>
              <a:rPr dirty="0" err="1"/>
              <a:t>дослідження</a:t>
            </a:r>
            <a:r>
              <a:rPr dirty="0"/>
              <a:t> </a:t>
            </a:r>
          </a:p>
        </p:txBody>
      </p:sp>
      <p:sp>
        <p:nvSpPr>
          <p:cNvPr id="163" name="Дитячі лікарські форми – це специфічна група ліків, що вимагає особливих умов виготовлення, найсуворішого дотримання асептики, технологічної дисципліни, повної відповідальності за виготовлення, контроль якості й оформлення до відпуску лікарських препарат"/>
          <p:cNvSpPr txBox="1">
            <a:spLocks noGrp="1"/>
          </p:cNvSpPr>
          <p:nvPr>
            <p:ph type="body" idx="1"/>
          </p:nvPr>
        </p:nvSpPr>
        <p:spPr>
          <a:xfrm>
            <a:off x="7346281" y="1488097"/>
            <a:ext cx="16813130" cy="10270762"/>
          </a:xfrm>
          <a:prstGeom prst="rect">
            <a:avLst/>
          </a:prstGeom>
        </p:spPr>
        <p:txBody>
          <a:bodyPr>
            <a:noAutofit/>
          </a:bodyPr>
          <a:lstStyle>
            <a:lvl1pPr marL="519684" indent="-519684" defTabSz="2267711">
              <a:spcBef>
                <a:spcPts val="2200"/>
              </a:spcBef>
              <a:defRPr sz="4464"/>
            </a:lvl1pPr>
          </a:lstStyle>
          <a:p>
            <a:pPr algn="just">
              <a:spcBef>
                <a:spcPts val="0"/>
              </a:spcBef>
            </a:pPr>
            <a:r>
              <a:rPr sz="44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Дитячі</a:t>
            </a:r>
            <a:r>
              <a:rPr sz="44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лікарські</a:t>
            </a:r>
            <a:r>
              <a:rPr sz="44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</a:t>
            </a:r>
            <a:r>
              <a:rPr sz="44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специфічна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група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ліків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вимагає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особливих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умов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виготовлення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найсуворішого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дотримання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асептики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технологічної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дисципліни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повної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виготовлення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якості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оформлення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відпуску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лікарських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препаратів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Найчастіше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маленькі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діти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хворіють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гострі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респіраторні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вірусні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інфекції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отруєння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періоду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росту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зубів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ослаблений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імунітет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супроводжуються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високою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температурою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затребуваними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дитячими</a:t>
            </a:r>
            <a:r>
              <a:rPr sz="44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лікарськими</a:t>
            </a:r>
            <a:r>
              <a:rPr sz="44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засобами</a:t>
            </a:r>
            <a:r>
              <a:rPr sz="44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9113" indent="20320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рідкі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9113" indent="20320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тверді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9113" indent="20320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м‘які</a:t>
            </a: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519113" indent="20320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ректальні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лікарські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форми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рідких</a:t>
            </a:r>
            <a:r>
              <a:rPr sz="44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засобів</a:t>
            </a:r>
            <a:r>
              <a:rPr sz="44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належать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9113" indent="9525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сиропи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9113" indent="9525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еліксири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9113" indent="9525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суспензійні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препарати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9113" indent="9525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рідкі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оральні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лікарські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форми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полоскання</a:t>
            </a: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64" name="Изображен." descr="Изображен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30" y="8158432"/>
            <a:ext cx="7289801" cy="4991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Изображен." descr="Изображен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180" y="2834196"/>
            <a:ext cx="6515101" cy="41021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Асортимент дитячих екстемпоральних лікарських форм"/>
          <p:cNvSpPr txBox="1">
            <a:spLocks noGrp="1"/>
          </p:cNvSpPr>
          <p:nvPr>
            <p:ph type="title"/>
          </p:nvPr>
        </p:nvSpPr>
        <p:spPr>
          <a:xfrm>
            <a:off x="336925" y="305368"/>
            <a:ext cx="23750295" cy="2064869"/>
          </a:xfrm>
          <a:prstGeom prst="rect">
            <a:avLst/>
          </a:prstGeom>
        </p:spPr>
        <p:txBody>
          <a:bodyPr>
            <a:noAutofit/>
          </a:bodyPr>
          <a:lstStyle>
            <a:lvl1pPr defTabSz="635634">
              <a:defRPr sz="6468" spc="-194">
                <a:gradFill flip="none" rotWithShape="1">
                  <a:gsLst>
                    <a:gs pos="0">
                      <a:schemeClr val="accent1">
                        <a:hueOff val="-446844"/>
                        <a:satOff val="-6226"/>
                        <a:lumOff val="18873"/>
                      </a:schemeClr>
                    </a:gs>
                    <a:gs pos="100000">
                      <a:schemeClr val="accent1">
                        <a:hueOff val="-15665233"/>
                        <a:satOff val="-9367"/>
                        <a:lumOff val="13315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r>
              <a:rPr sz="8400" dirty="0" err="1"/>
              <a:t>Асортимент</a:t>
            </a:r>
            <a:r>
              <a:rPr sz="8400" dirty="0"/>
              <a:t> </a:t>
            </a:r>
            <a:r>
              <a:rPr sz="8400" dirty="0" err="1"/>
              <a:t>дитячих</a:t>
            </a:r>
            <a:r>
              <a:rPr sz="8400" dirty="0"/>
              <a:t> екстемпоральних </a:t>
            </a:r>
            <a:br>
              <a:rPr lang="uk-UA" sz="8400" dirty="0"/>
            </a:br>
            <a:r>
              <a:rPr sz="8400" dirty="0" err="1"/>
              <a:t>лікарських</a:t>
            </a:r>
            <a:r>
              <a:rPr sz="8400" dirty="0"/>
              <a:t> </a:t>
            </a:r>
            <a:r>
              <a:rPr sz="8400" dirty="0" err="1"/>
              <a:t>форм</a:t>
            </a:r>
            <a:r>
              <a:rPr sz="8400" dirty="0"/>
              <a:t> </a:t>
            </a:r>
          </a:p>
        </p:txBody>
      </p:sp>
      <p:sp>
        <p:nvSpPr>
          <p:cNvPr id="168" name="Асортиментом дитячих екстемпоральних лікарських формах в українських аптек є: порошок Ксероформ для зовнішнього застосування (лікування дерматитів); Метилурацилова мазь 10% для дітей старше 3-х років (лікування променевих дерматитів, опіків); Лімфомін АМ"/>
          <p:cNvSpPr txBox="1">
            <a:spLocks noGrp="1"/>
          </p:cNvSpPr>
          <p:nvPr>
            <p:ph type="body" idx="1"/>
          </p:nvPr>
        </p:nvSpPr>
        <p:spPr>
          <a:xfrm>
            <a:off x="336925" y="2588383"/>
            <a:ext cx="13137418" cy="10884694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480568" indent="-480568" defTabSz="2097023">
              <a:spcBef>
                <a:spcPts val="2000"/>
              </a:spcBef>
              <a:defRPr sz="4128"/>
            </a:lvl1pPr>
          </a:lstStyle>
          <a:p>
            <a:pPr marL="0" indent="0" algn="ctr">
              <a:buNone/>
            </a:pPr>
            <a:r>
              <a:rPr sz="4400" b="1" i="1" dirty="0" err="1">
                <a:solidFill>
                  <a:schemeClr val="accent6">
                    <a:lumMod val="75000"/>
                  </a:schemeClr>
                </a:solidFill>
              </a:rPr>
              <a:t>Асортимент</a:t>
            </a:r>
            <a:r>
              <a:rPr sz="44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sz="4400" b="1" i="1" dirty="0" err="1">
                <a:solidFill>
                  <a:schemeClr val="accent6">
                    <a:lumMod val="75000"/>
                  </a:schemeClr>
                </a:solidFill>
              </a:rPr>
              <a:t>дитячих</a:t>
            </a:r>
            <a:r>
              <a:rPr sz="4400" b="1" i="1" dirty="0">
                <a:solidFill>
                  <a:schemeClr val="accent6">
                    <a:lumMod val="75000"/>
                  </a:schemeClr>
                </a:solidFill>
              </a:rPr>
              <a:t> екстемпоральних </a:t>
            </a:r>
            <a:r>
              <a:rPr sz="4400" b="1" i="1" dirty="0" err="1">
                <a:solidFill>
                  <a:schemeClr val="accent6">
                    <a:lumMod val="75000"/>
                  </a:schemeClr>
                </a:solidFill>
              </a:rPr>
              <a:t>лікарських</a:t>
            </a:r>
            <a:r>
              <a:rPr sz="44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sz="4400" b="1" i="1" dirty="0" err="1">
                <a:solidFill>
                  <a:schemeClr val="accent6">
                    <a:lumMod val="75000"/>
                  </a:schemeClr>
                </a:solidFill>
              </a:rPr>
              <a:t>формах</a:t>
            </a:r>
            <a:r>
              <a:rPr sz="4400" b="1" i="1" dirty="0">
                <a:solidFill>
                  <a:schemeClr val="accent6">
                    <a:lumMod val="75000"/>
                  </a:schemeClr>
                </a:solidFill>
              </a:rPr>
              <a:t> в </a:t>
            </a:r>
            <a:r>
              <a:rPr sz="4400" b="1" i="1" dirty="0" err="1">
                <a:solidFill>
                  <a:schemeClr val="accent6">
                    <a:lumMod val="75000"/>
                  </a:schemeClr>
                </a:solidFill>
              </a:rPr>
              <a:t>українських</a:t>
            </a:r>
            <a:r>
              <a:rPr sz="44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sz="4400" b="1" i="1" dirty="0" err="1">
                <a:solidFill>
                  <a:schemeClr val="accent6">
                    <a:lumMod val="75000"/>
                  </a:schemeClr>
                </a:solidFill>
              </a:rPr>
              <a:t>аптек</a:t>
            </a:r>
            <a:r>
              <a:rPr sz="4400" b="1" i="1" dirty="0">
                <a:solidFill>
                  <a:schemeClr val="accent6">
                    <a:lumMod val="75000"/>
                  </a:schemeClr>
                </a:solidFill>
              </a:rPr>
              <a:t>:</a:t>
            </a:r>
            <a:endParaRPr lang="uk-UA" sz="4400" b="1" i="1" dirty="0">
              <a:solidFill>
                <a:schemeClr val="accent6">
                  <a:lumMod val="75000"/>
                </a:schemeClr>
              </a:solidFill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sz="4400" i="1" dirty="0" err="1"/>
              <a:t>порошок</a:t>
            </a:r>
            <a:r>
              <a:rPr sz="4400" i="1" dirty="0"/>
              <a:t> </a:t>
            </a:r>
            <a:r>
              <a:rPr sz="4400" i="1" dirty="0" err="1"/>
              <a:t>Ксероформ</a:t>
            </a:r>
            <a:r>
              <a:rPr sz="4400" i="1" dirty="0"/>
              <a:t> </a:t>
            </a:r>
            <a:r>
              <a:rPr sz="4400" dirty="0" err="1"/>
              <a:t>для</a:t>
            </a:r>
            <a:r>
              <a:rPr sz="4400" dirty="0"/>
              <a:t> </a:t>
            </a:r>
            <a:r>
              <a:rPr sz="4400" dirty="0" err="1"/>
              <a:t>зовнішнього</a:t>
            </a:r>
            <a:r>
              <a:rPr sz="4400" dirty="0"/>
              <a:t> </a:t>
            </a:r>
            <a:r>
              <a:rPr sz="4400" dirty="0" err="1"/>
              <a:t>застосування</a:t>
            </a:r>
            <a:r>
              <a:rPr sz="4400" dirty="0"/>
              <a:t> (</a:t>
            </a:r>
            <a:r>
              <a:rPr sz="4400" dirty="0" err="1"/>
              <a:t>лікування</a:t>
            </a:r>
            <a:r>
              <a:rPr sz="4400" dirty="0"/>
              <a:t> </a:t>
            </a:r>
            <a:r>
              <a:rPr sz="4400" dirty="0" err="1"/>
              <a:t>дерматитів</a:t>
            </a:r>
            <a:r>
              <a:rPr sz="4400" dirty="0"/>
              <a:t>); </a:t>
            </a:r>
            <a:endParaRPr lang="uk-UA" sz="4400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sz="4400" i="1" dirty="0" err="1"/>
              <a:t>Метилурацилова</a:t>
            </a:r>
            <a:r>
              <a:rPr sz="4400" i="1" dirty="0"/>
              <a:t> </a:t>
            </a:r>
            <a:r>
              <a:rPr sz="4400" i="1" dirty="0" err="1"/>
              <a:t>мазь</a:t>
            </a:r>
            <a:r>
              <a:rPr sz="4400" i="1" dirty="0"/>
              <a:t> </a:t>
            </a:r>
            <a:r>
              <a:rPr sz="4400" dirty="0"/>
              <a:t>10% </a:t>
            </a:r>
            <a:r>
              <a:rPr sz="4400" dirty="0" err="1"/>
              <a:t>для</a:t>
            </a:r>
            <a:r>
              <a:rPr sz="4400" dirty="0"/>
              <a:t> </a:t>
            </a:r>
            <a:r>
              <a:rPr sz="4400" dirty="0" err="1"/>
              <a:t>дітей</a:t>
            </a:r>
            <a:r>
              <a:rPr sz="4400" dirty="0"/>
              <a:t> </a:t>
            </a:r>
            <a:r>
              <a:rPr sz="4400" dirty="0" err="1"/>
              <a:t>старше</a:t>
            </a:r>
            <a:r>
              <a:rPr sz="4400" dirty="0"/>
              <a:t> 3-х </a:t>
            </a:r>
            <a:r>
              <a:rPr sz="4400" dirty="0" err="1"/>
              <a:t>років</a:t>
            </a:r>
            <a:r>
              <a:rPr sz="4400" dirty="0"/>
              <a:t> (</a:t>
            </a:r>
            <a:r>
              <a:rPr sz="4400" dirty="0" err="1"/>
              <a:t>лікування</a:t>
            </a:r>
            <a:r>
              <a:rPr sz="4400" dirty="0"/>
              <a:t> </a:t>
            </a:r>
            <a:r>
              <a:rPr sz="4400" dirty="0" err="1"/>
              <a:t>променевих</a:t>
            </a:r>
            <a:r>
              <a:rPr sz="4400" dirty="0"/>
              <a:t> </a:t>
            </a:r>
            <a:r>
              <a:rPr sz="4400" dirty="0" err="1"/>
              <a:t>дерматитів</a:t>
            </a:r>
            <a:r>
              <a:rPr sz="4400" dirty="0"/>
              <a:t>, опіків); </a:t>
            </a:r>
            <a:endParaRPr lang="uk-UA" sz="4400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sz="4400" i="1" dirty="0" err="1"/>
              <a:t>Лімфомін</a:t>
            </a:r>
            <a:r>
              <a:rPr sz="4400" i="1" dirty="0"/>
              <a:t> </a:t>
            </a:r>
            <a:r>
              <a:rPr sz="4400" i="1" dirty="0" err="1"/>
              <a:t>АМА</a:t>
            </a:r>
            <a:r>
              <a:rPr sz="4400" i="1" dirty="0"/>
              <a:t> </a:t>
            </a:r>
            <a:r>
              <a:rPr sz="4400" dirty="0" err="1"/>
              <a:t>комплексний</a:t>
            </a:r>
            <a:r>
              <a:rPr sz="4400" dirty="0"/>
              <a:t> </a:t>
            </a:r>
            <a:r>
              <a:rPr sz="4400" dirty="0" err="1"/>
              <a:t>гомеопатичний</a:t>
            </a:r>
            <a:r>
              <a:rPr sz="4400" dirty="0"/>
              <a:t> </a:t>
            </a:r>
            <a:r>
              <a:rPr sz="4400" dirty="0" err="1"/>
              <a:t>препарат</a:t>
            </a:r>
            <a:r>
              <a:rPr sz="4400" dirty="0"/>
              <a:t> </a:t>
            </a:r>
            <a:r>
              <a:rPr sz="4400" dirty="0" err="1"/>
              <a:t>по</a:t>
            </a:r>
            <a:r>
              <a:rPr sz="4400" dirty="0"/>
              <a:t> 30 </a:t>
            </a:r>
            <a:r>
              <a:rPr sz="4400" dirty="0" err="1"/>
              <a:t>мл</a:t>
            </a:r>
            <a:r>
              <a:rPr sz="4400" dirty="0"/>
              <a:t> у </a:t>
            </a:r>
            <a:r>
              <a:rPr sz="4400" dirty="0" err="1"/>
              <a:t>флаконі</a:t>
            </a:r>
            <a:r>
              <a:rPr sz="4400" dirty="0"/>
              <a:t> з </a:t>
            </a:r>
            <a:r>
              <a:rPr sz="4400" dirty="0" err="1"/>
              <a:t>піпеткою</a:t>
            </a:r>
            <a:r>
              <a:rPr sz="4400" dirty="0"/>
              <a:t> (</a:t>
            </a:r>
            <a:r>
              <a:rPr sz="4400" dirty="0" err="1"/>
              <a:t>при</a:t>
            </a:r>
            <a:r>
              <a:rPr sz="4400" dirty="0"/>
              <a:t> </a:t>
            </a:r>
            <a:r>
              <a:rPr sz="4400" dirty="0" err="1"/>
              <a:t>набряках</a:t>
            </a:r>
            <a:r>
              <a:rPr sz="4400" dirty="0"/>
              <a:t> </a:t>
            </a:r>
            <a:r>
              <a:rPr sz="4400" dirty="0" err="1"/>
              <a:t>лімфатичних</a:t>
            </a:r>
            <a:r>
              <a:rPr sz="4400" dirty="0"/>
              <a:t> </a:t>
            </a:r>
            <a:r>
              <a:rPr sz="4400" dirty="0" err="1"/>
              <a:t>вузлів</a:t>
            </a:r>
            <a:r>
              <a:rPr sz="4400" dirty="0"/>
              <a:t>); </a:t>
            </a:r>
            <a:endParaRPr lang="uk-UA" sz="4400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sz="4400" i="1" dirty="0" err="1"/>
              <a:t>краплі</a:t>
            </a:r>
            <a:r>
              <a:rPr sz="4400" i="1" dirty="0"/>
              <a:t> </a:t>
            </a:r>
            <a:r>
              <a:rPr sz="4400" i="1" dirty="0" err="1"/>
              <a:t>Коларголу</a:t>
            </a:r>
            <a:r>
              <a:rPr sz="4400" i="1" dirty="0"/>
              <a:t> </a:t>
            </a:r>
            <a:r>
              <a:rPr sz="4400" dirty="0"/>
              <a:t>(</a:t>
            </a:r>
            <a:r>
              <a:rPr sz="4400" dirty="0" err="1"/>
              <a:t>при</a:t>
            </a:r>
            <a:r>
              <a:rPr sz="4400" dirty="0"/>
              <a:t> </a:t>
            </a:r>
            <a:r>
              <a:rPr sz="4400" dirty="0" err="1"/>
              <a:t>кон’юнктивітах</a:t>
            </a:r>
            <a:r>
              <a:rPr sz="4400" dirty="0"/>
              <a:t>); </a:t>
            </a:r>
            <a:endParaRPr lang="uk-UA" sz="4400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sz="4400" i="1" dirty="0" err="1"/>
              <a:t>калію</a:t>
            </a:r>
            <a:r>
              <a:rPr sz="4400" i="1" dirty="0"/>
              <a:t> </a:t>
            </a:r>
            <a:r>
              <a:rPr sz="4400" i="1" dirty="0" err="1"/>
              <a:t>йодид</a:t>
            </a:r>
            <a:r>
              <a:rPr sz="4400" i="1" dirty="0"/>
              <a:t> </a:t>
            </a:r>
            <a:r>
              <a:rPr sz="4400" dirty="0"/>
              <a:t>2% </a:t>
            </a:r>
            <a:r>
              <a:rPr sz="4400" dirty="0" err="1"/>
              <a:t>очні</a:t>
            </a:r>
            <a:r>
              <a:rPr sz="4400" dirty="0"/>
              <a:t> </a:t>
            </a:r>
            <a:r>
              <a:rPr sz="4400" dirty="0" err="1"/>
              <a:t>краплі</a:t>
            </a:r>
            <a:r>
              <a:rPr sz="4400" dirty="0"/>
              <a:t> (</a:t>
            </a:r>
            <a:r>
              <a:rPr sz="4400" dirty="0" err="1"/>
              <a:t>при</a:t>
            </a:r>
            <a:r>
              <a:rPr sz="4400" dirty="0"/>
              <a:t> </a:t>
            </a:r>
            <a:r>
              <a:rPr sz="4400" dirty="0" err="1"/>
              <a:t>очних</a:t>
            </a:r>
            <a:r>
              <a:rPr sz="4400" dirty="0"/>
              <a:t> </a:t>
            </a:r>
            <a:r>
              <a:rPr sz="4400" dirty="0" err="1"/>
              <a:t>захворюваннях</a:t>
            </a:r>
            <a:r>
              <a:rPr sz="4400" dirty="0"/>
              <a:t>); </a:t>
            </a:r>
            <a:endParaRPr lang="uk-UA" sz="4400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sz="4400" i="1" dirty="0" err="1"/>
              <a:t>Кропна</a:t>
            </a:r>
            <a:r>
              <a:rPr sz="4400" i="1" dirty="0"/>
              <a:t> </a:t>
            </a:r>
            <a:r>
              <a:rPr sz="4400" i="1" dirty="0" err="1"/>
              <a:t>вода</a:t>
            </a:r>
            <a:r>
              <a:rPr sz="4400" i="1" dirty="0"/>
              <a:t> </a:t>
            </a:r>
            <a:r>
              <a:rPr sz="4400" dirty="0"/>
              <a:t>(</a:t>
            </a:r>
            <a:r>
              <a:rPr sz="4400" dirty="0" err="1"/>
              <a:t>для</a:t>
            </a:r>
            <a:r>
              <a:rPr sz="4400" dirty="0"/>
              <a:t> </a:t>
            </a:r>
            <a:r>
              <a:rPr sz="4400" dirty="0" err="1"/>
              <a:t>покращення</a:t>
            </a:r>
            <a:r>
              <a:rPr sz="4400" dirty="0"/>
              <a:t> </a:t>
            </a:r>
            <a:r>
              <a:rPr sz="4400" dirty="0" err="1"/>
              <a:t>шлункової</a:t>
            </a:r>
            <a:r>
              <a:rPr sz="4400" dirty="0"/>
              <a:t> </a:t>
            </a:r>
            <a:r>
              <a:rPr sz="4400" dirty="0" err="1"/>
              <a:t>моторики</a:t>
            </a:r>
            <a:r>
              <a:rPr sz="4400" dirty="0"/>
              <a:t> </a:t>
            </a:r>
            <a:r>
              <a:rPr sz="4400" dirty="0" err="1"/>
              <a:t>новонароджених</a:t>
            </a:r>
            <a:r>
              <a:rPr sz="4400" dirty="0"/>
              <a:t>); </a:t>
            </a:r>
            <a:endParaRPr lang="uk-UA" sz="4400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sz="4400" i="1" dirty="0" err="1"/>
              <a:t>Антигрипін</a:t>
            </a:r>
            <a:r>
              <a:rPr sz="4400" i="1" dirty="0"/>
              <a:t> </a:t>
            </a:r>
            <a:r>
              <a:rPr sz="4400" i="1" dirty="0" err="1"/>
              <a:t>АМА</a:t>
            </a:r>
            <a:r>
              <a:rPr sz="4400" i="1" dirty="0"/>
              <a:t> </a:t>
            </a:r>
            <a:r>
              <a:rPr sz="4400" dirty="0"/>
              <a:t>(</a:t>
            </a:r>
            <a:r>
              <a:rPr sz="4400" dirty="0" err="1"/>
              <a:t>порошок</a:t>
            </a:r>
            <a:r>
              <a:rPr sz="4400" dirty="0"/>
              <a:t> </a:t>
            </a:r>
            <a:r>
              <a:rPr sz="4400" dirty="0" err="1"/>
              <a:t>для</a:t>
            </a:r>
            <a:r>
              <a:rPr sz="4400" dirty="0"/>
              <a:t> </a:t>
            </a:r>
            <a:r>
              <a:rPr sz="4400" dirty="0" err="1"/>
              <a:t>профілактики</a:t>
            </a:r>
            <a:r>
              <a:rPr sz="4400" dirty="0"/>
              <a:t> </a:t>
            </a:r>
            <a:r>
              <a:rPr sz="4400" dirty="0" err="1"/>
              <a:t>та</a:t>
            </a:r>
            <a:r>
              <a:rPr sz="4400" dirty="0"/>
              <a:t> </a:t>
            </a:r>
            <a:r>
              <a:rPr sz="4400" dirty="0" err="1"/>
              <a:t>лікування</a:t>
            </a:r>
            <a:r>
              <a:rPr sz="4400" dirty="0"/>
              <a:t> </a:t>
            </a:r>
            <a:r>
              <a:rPr sz="4400" dirty="0" err="1"/>
              <a:t>грипу</a:t>
            </a:r>
            <a:r>
              <a:rPr sz="4400" dirty="0"/>
              <a:t>, </a:t>
            </a:r>
            <a:r>
              <a:rPr sz="4400" dirty="0" err="1"/>
              <a:t>гострих</a:t>
            </a:r>
            <a:r>
              <a:rPr sz="4400" dirty="0"/>
              <a:t> </a:t>
            </a:r>
            <a:r>
              <a:rPr sz="4400" dirty="0" err="1"/>
              <a:t>респіраторно</a:t>
            </a:r>
            <a:r>
              <a:rPr sz="4400" dirty="0"/>
              <a:t> </a:t>
            </a:r>
            <a:r>
              <a:rPr sz="4400" dirty="0" err="1"/>
              <a:t>вірусних</a:t>
            </a:r>
            <a:r>
              <a:rPr sz="4400" dirty="0"/>
              <a:t> </a:t>
            </a:r>
            <a:r>
              <a:rPr sz="4400" dirty="0" err="1"/>
              <a:t>захворювань</a:t>
            </a:r>
            <a:r>
              <a:rPr sz="4400" dirty="0"/>
              <a:t>). </a:t>
            </a:r>
          </a:p>
        </p:txBody>
      </p:sp>
      <p:pic>
        <p:nvPicPr>
          <p:cNvPr id="169" name="Изображен." descr="Изображен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7783" y="3025356"/>
            <a:ext cx="2828891" cy="45617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Изображен." descr="Изображен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1006" y="8367050"/>
            <a:ext cx="2840759" cy="47392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1" name="Изображен." descr="Изображен.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66878" y="2758313"/>
            <a:ext cx="2652573" cy="42467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" name="Изображен." descr="Изображен.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53411" y="8915448"/>
            <a:ext cx="2117086" cy="449518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Висновок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>
                <a:gradFill flip="none" rotWithShape="1">
                  <a:gsLst>
                    <a:gs pos="0">
                      <a:schemeClr val="accent1">
                        <a:hueOff val="-446844"/>
                        <a:satOff val="-6226"/>
                        <a:lumOff val="18873"/>
                      </a:schemeClr>
                    </a:gs>
                    <a:gs pos="100000">
                      <a:schemeClr val="accent1">
                        <a:hueOff val="-15665233"/>
                        <a:satOff val="-9367"/>
                        <a:lumOff val="13315"/>
                      </a:schemeClr>
                    </a:gs>
                  </a:gsLst>
                  <a:lin ang="5400000" scaled="0"/>
                </a:gradFill>
              </a:rPr>
              <a:t>Висновок</a:t>
            </a:r>
            <a:r>
              <a:rPr dirty="0"/>
              <a:t> </a:t>
            </a:r>
          </a:p>
        </p:txBody>
      </p:sp>
      <p:sp>
        <p:nvSpPr>
          <p:cNvPr id="175" name="Проаналізувавши отримані дані, встановлено, що найбільш затребуваними лікарськими формами для дітей є рідкі та м’які. Більшість екстемпоральних аптек перетворює пігулки для дітей на порошки для кращого застосування. Дитячі екстемпоральні засоби не містят"/>
          <p:cNvSpPr txBox="1">
            <a:spLocks noGrp="1"/>
          </p:cNvSpPr>
          <p:nvPr>
            <p:ph type="body" sz="half" idx="1"/>
          </p:nvPr>
        </p:nvSpPr>
        <p:spPr>
          <a:xfrm>
            <a:off x="13689670" y="2644076"/>
            <a:ext cx="10549952" cy="9829932"/>
          </a:xfrm>
          <a:prstGeom prst="rect">
            <a:avLst/>
          </a:prstGeom>
        </p:spPr>
        <p:txBody>
          <a:bodyPr/>
          <a:lstStyle>
            <a:lvl1pPr marL="536447" indent="-536447" defTabSz="2340863">
              <a:spcBef>
                <a:spcPts val="2300"/>
              </a:spcBef>
              <a:defRPr sz="4608"/>
            </a:lvl1pPr>
          </a:lstStyle>
          <a:p>
            <a:pPr algn="just"/>
            <a:r>
              <a:rPr dirty="0" err="1"/>
              <a:t>Проаналізувавши</a:t>
            </a:r>
            <a:r>
              <a:rPr dirty="0"/>
              <a:t> </a:t>
            </a:r>
            <a:r>
              <a:rPr dirty="0" err="1"/>
              <a:t>отримані</a:t>
            </a:r>
            <a:r>
              <a:rPr dirty="0"/>
              <a:t> </a:t>
            </a:r>
            <a:r>
              <a:rPr dirty="0" err="1"/>
              <a:t>дані</a:t>
            </a:r>
            <a:r>
              <a:rPr dirty="0"/>
              <a:t>, </a:t>
            </a:r>
            <a:r>
              <a:rPr dirty="0" err="1"/>
              <a:t>встановлено</a:t>
            </a:r>
            <a:r>
              <a:rPr dirty="0"/>
              <a:t>, </a:t>
            </a:r>
            <a:r>
              <a:rPr dirty="0" err="1"/>
              <a:t>що</a:t>
            </a:r>
            <a:r>
              <a:rPr dirty="0"/>
              <a:t> </a:t>
            </a:r>
            <a:r>
              <a:rPr dirty="0" err="1"/>
              <a:t>найбільш</a:t>
            </a:r>
            <a:r>
              <a:rPr dirty="0"/>
              <a:t> </a:t>
            </a:r>
            <a:r>
              <a:rPr dirty="0" err="1"/>
              <a:t>затребуваними</a:t>
            </a:r>
            <a:r>
              <a:rPr dirty="0"/>
              <a:t> </a:t>
            </a:r>
            <a:r>
              <a:rPr dirty="0" err="1"/>
              <a:t>лікарськими</a:t>
            </a:r>
            <a:r>
              <a:rPr dirty="0"/>
              <a:t> </a:t>
            </a:r>
            <a:r>
              <a:rPr dirty="0" err="1"/>
              <a:t>формами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дітей</a:t>
            </a:r>
            <a:r>
              <a:rPr dirty="0"/>
              <a:t> є </a:t>
            </a:r>
            <a:r>
              <a:rPr dirty="0" err="1"/>
              <a:t>рідкі</a:t>
            </a:r>
            <a:r>
              <a:rPr dirty="0"/>
              <a:t> </a:t>
            </a:r>
            <a:r>
              <a:rPr dirty="0" err="1"/>
              <a:t>та</a:t>
            </a:r>
            <a:r>
              <a:rPr dirty="0"/>
              <a:t> </a:t>
            </a:r>
            <a:r>
              <a:rPr dirty="0" err="1"/>
              <a:t>м’які</a:t>
            </a:r>
            <a:r>
              <a:rPr dirty="0"/>
              <a:t>. </a:t>
            </a:r>
            <a:endParaRPr lang="uk-UA" dirty="0"/>
          </a:p>
          <a:p>
            <a:pPr algn="just"/>
            <a:r>
              <a:rPr dirty="0" err="1"/>
              <a:t>Більшість</a:t>
            </a:r>
            <a:r>
              <a:rPr dirty="0"/>
              <a:t> екстемпоральних </a:t>
            </a:r>
            <a:r>
              <a:rPr dirty="0" err="1"/>
              <a:t>аптек</a:t>
            </a:r>
            <a:r>
              <a:rPr dirty="0"/>
              <a:t> </a:t>
            </a:r>
            <a:r>
              <a:rPr dirty="0" err="1"/>
              <a:t>перетворює</a:t>
            </a:r>
            <a:r>
              <a:rPr dirty="0"/>
              <a:t> </a:t>
            </a:r>
            <a:r>
              <a:rPr dirty="0" err="1"/>
              <a:t>пігулки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дітей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порошки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кращого</a:t>
            </a:r>
            <a:r>
              <a:rPr dirty="0"/>
              <a:t> </a:t>
            </a:r>
            <a:r>
              <a:rPr dirty="0" err="1"/>
              <a:t>застосування</a:t>
            </a:r>
            <a:r>
              <a:rPr dirty="0"/>
              <a:t>. </a:t>
            </a:r>
            <a:endParaRPr lang="uk-UA" dirty="0"/>
          </a:p>
          <a:p>
            <a:pPr algn="just"/>
            <a:r>
              <a:rPr dirty="0" err="1"/>
              <a:t>Дитячі</a:t>
            </a:r>
            <a:r>
              <a:rPr dirty="0"/>
              <a:t> екстемпоральні </a:t>
            </a:r>
            <a:r>
              <a:rPr dirty="0" err="1"/>
              <a:t>засоби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містять</a:t>
            </a:r>
            <a:r>
              <a:rPr dirty="0"/>
              <a:t> у </a:t>
            </a:r>
            <a:r>
              <a:rPr dirty="0" err="1"/>
              <a:t>своєму</a:t>
            </a:r>
            <a:r>
              <a:rPr dirty="0"/>
              <a:t> </a:t>
            </a:r>
            <a:r>
              <a:rPr dirty="0" err="1"/>
              <a:t>складі</a:t>
            </a:r>
            <a:r>
              <a:rPr dirty="0"/>
              <a:t> </a:t>
            </a:r>
            <a:r>
              <a:rPr dirty="0" err="1"/>
              <a:t>барвників</a:t>
            </a:r>
            <a:r>
              <a:rPr dirty="0"/>
              <a:t> </a:t>
            </a:r>
            <a:r>
              <a:rPr dirty="0" err="1"/>
              <a:t>та</a:t>
            </a:r>
            <a:r>
              <a:rPr dirty="0"/>
              <a:t> </a:t>
            </a:r>
            <a:r>
              <a:rPr dirty="0" err="1"/>
              <a:t>консервантів</a:t>
            </a:r>
            <a:r>
              <a:rPr dirty="0"/>
              <a:t>, </a:t>
            </a:r>
            <a:r>
              <a:rPr dirty="0" err="1"/>
              <a:t>тому</a:t>
            </a:r>
            <a:r>
              <a:rPr dirty="0"/>
              <a:t> є </a:t>
            </a:r>
            <a:r>
              <a:rPr dirty="0" err="1"/>
              <a:t>кращім</a:t>
            </a:r>
            <a:r>
              <a:rPr dirty="0"/>
              <a:t> </a:t>
            </a:r>
            <a:r>
              <a:rPr dirty="0" err="1"/>
              <a:t>вибором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вашої</a:t>
            </a:r>
            <a:r>
              <a:rPr dirty="0"/>
              <a:t> </a:t>
            </a:r>
            <a:r>
              <a:rPr dirty="0" err="1"/>
              <a:t>дитини</a:t>
            </a:r>
            <a:r>
              <a:rPr dirty="0"/>
              <a:t>.</a:t>
            </a:r>
          </a:p>
        </p:txBody>
      </p:sp>
      <p:pic>
        <p:nvPicPr>
          <p:cNvPr id="176" name="Изображен." descr="Изображен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585" y="8537449"/>
            <a:ext cx="7742690" cy="51833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Изображен." descr="Изображен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656" y="3131474"/>
            <a:ext cx="13011317" cy="46447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hueOff val="-186156"/>
                <a:satOff val="5698"/>
                <a:lumOff val="16186"/>
              </a:schemeClr>
            </a:gs>
            <a:gs pos="100000">
              <a:schemeClr val="accent2">
                <a:hueOff val="1581656"/>
                <a:lumOff val="3588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Дякую за увагу!!!"/>
          <p:cNvSpPr txBox="1">
            <a:spLocks noGrp="1"/>
          </p:cNvSpPr>
          <p:nvPr>
            <p:ph type="body" sz="half" idx="1"/>
          </p:nvPr>
        </p:nvSpPr>
        <p:spPr>
          <a:xfrm>
            <a:off x="1052962" y="2660650"/>
            <a:ext cx="22710903" cy="4057760"/>
          </a:xfrm>
          <a:prstGeom prst="rect">
            <a:avLst/>
          </a:prstGeom>
        </p:spPr>
        <p:txBody>
          <a:bodyPr/>
          <a:lstStyle/>
          <a:p>
            <a:r>
              <a:t>Дякую за увагу!!! </a:t>
            </a:r>
          </a:p>
        </p:txBody>
      </p:sp>
      <p:pic>
        <p:nvPicPr>
          <p:cNvPr id="180" name="Изображен." descr="Изображен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1972" y="8266050"/>
            <a:ext cx="13860056" cy="49477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31_ColorGradientLight">
  <a:themeElements>
    <a:clrScheme name="31_ColorGradientLight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31_ColorGradientLight">
      <a:majorFont>
        <a:latin typeface="Avenir Next Demi Bold"/>
        <a:ea typeface="Avenir Next Demi Bold"/>
        <a:cs typeface="Avenir Next Demi Bold"/>
      </a:majorFont>
      <a:minorFont>
        <a:latin typeface="Avenir Next Demi Bold"/>
        <a:ea typeface="Avenir Next Demi Bold"/>
        <a:cs typeface="Avenir Next Demi Bold"/>
      </a:minorFont>
    </a:fontScheme>
    <a:fmtScheme name="31_ColorGradien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Avenir Next Medium"/>
            <a:ea typeface="Avenir Next Medium"/>
            <a:cs typeface="Avenir Next Medium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venir Next Regular"/>
            <a:ea typeface="Avenir Next Regular"/>
            <a:cs typeface="Avenir Next Regular"/>
            <a:sym typeface="Avenir N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31_ColorGradientLight">
  <a:themeElements>
    <a:clrScheme name="31_ColorGradientLight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31_ColorGradientLight">
      <a:majorFont>
        <a:latin typeface="Avenir Next Demi Bold"/>
        <a:ea typeface="Avenir Next Demi Bold"/>
        <a:cs typeface="Avenir Next Demi Bold"/>
      </a:majorFont>
      <a:minorFont>
        <a:latin typeface="Avenir Next Demi Bold"/>
        <a:ea typeface="Avenir Next Demi Bold"/>
        <a:cs typeface="Avenir Next Demi Bold"/>
      </a:minorFont>
    </a:fontScheme>
    <a:fmtScheme name="31_ColorGradien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Avenir Next Medium"/>
            <a:ea typeface="Avenir Next Medium"/>
            <a:cs typeface="Avenir Next Medium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venir Next Regular"/>
            <a:ea typeface="Avenir Next Regular"/>
            <a:cs typeface="Avenir Next Regular"/>
            <a:sym typeface="Avenir N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364</Words>
  <Application>Microsoft Office PowerPoint</Application>
  <PresentationFormat>Произвольный</PresentationFormat>
  <Paragraphs>39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Avenir Next Demi Bold</vt:lpstr>
      <vt:lpstr>Avenir Next Medium</vt:lpstr>
      <vt:lpstr>Avenir Next Regular</vt:lpstr>
      <vt:lpstr>Calibri</vt:lpstr>
      <vt:lpstr>Helvetica Neue</vt:lpstr>
      <vt:lpstr>Times New Roman</vt:lpstr>
      <vt:lpstr>Wingdings</vt:lpstr>
      <vt:lpstr>31_ColorGradientLight</vt:lpstr>
      <vt:lpstr>Аналіз асортименту дитячих екстемпоральних лікарських засобів </vt:lpstr>
      <vt:lpstr>Вступ </vt:lpstr>
      <vt:lpstr>Результати дослідження </vt:lpstr>
      <vt:lpstr>Асортимент дитячих екстемпоральних  лікарських форм </vt:lpstr>
      <vt:lpstr>Висновок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Аналіз асортименту дитячих екстемпоральних лікарських засобів</dc:title>
  <dc:creator>User</dc:creator>
  <cp:lastModifiedBy>User</cp:lastModifiedBy>
  <cp:revision>2</cp:revision>
  <dcterms:modified xsi:type="dcterms:W3CDTF">2023-05-16T05:41:48Z</dcterms:modified>
</cp:coreProperties>
</file>