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Лист1!$D$1</c:f>
              <c:strCache>
                <c:ptCount val="1"/>
                <c:pt idx="0">
                  <c:v>Відчуваєте погіршення загального самопочуття у себе вдома?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A18-483C-843B-A370E9264F7A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18-483C-843B-A370E9264F7A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18-483C-843B-A370E9264F7A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A18-483C-843B-A370E9264F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UA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так</c:v>
                </c:pt>
                <c:pt idx="1">
                  <c:v>ні</c:v>
                </c:pt>
                <c:pt idx="2">
                  <c:v>складно сказати</c:v>
                </c:pt>
              </c:strCache>
            </c:strRef>
          </c:cat>
          <c:val>
            <c:numRef>
              <c:f>Лист1!$D$2:$D$5</c:f>
              <c:numCache>
                <c:formatCode>0.00%</c:formatCode>
                <c:ptCount val="4"/>
                <c:pt idx="0">
                  <c:v>0.875</c:v>
                </c:pt>
                <c:pt idx="1">
                  <c:v>4.2000000000000003E-2</c:v>
                </c:pt>
                <c:pt idx="2">
                  <c:v>8.3000000000000004E-2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D3-43C6-9B7C-50D9CD00A7E7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dk1">
                      <a:tint val="88500"/>
                      <a:tint val="94000"/>
                      <a:satMod val="105000"/>
                      <a:lumMod val="102000"/>
                    </a:schemeClr>
                  </a:gs>
                  <a:gs pos="100000">
                    <a:schemeClr val="dk1">
                      <a:tint val="88500"/>
                      <a:shade val="74000"/>
                      <a:satMod val="128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A18-483C-843B-A370E9264F7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dk1">
                      <a:tint val="55000"/>
                      <a:tint val="94000"/>
                      <a:satMod val="105000"/>
                      <a:lumMod val="102000"/>
                    </a:schemeClr>
                  </a:gs>
                  <a:gs pos="100000">
                    <a:schemeClr val="dk1">
                      <a:tint val="55000"/>
                      <a:shade val="74000"/>
                      <a:satMod val="128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A18-483C-843B-A370E9264F7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dk1">
                      <a:tint val="75000"/>
                      <a:tint val="94000"/>
                      <a:satMod val="105000"/>
                      <a:lumMod val="102000"/>
                    </a:schemeClr>
                  </a:gs>
                  <a:gs pos="100000">
                    <a:schemeClr val="dk1">
                      <a:tint val="75000"/>
                      <a:shade val="74000"/>
                      <a:satMod val="128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A18-483C-843B-A370E9264F7A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dk1">
                      <a:tint val="98500"/>
                      <a:tint val="94000"/>
                      <a:satMod val="105000"/>
                      <a:lumMod val="102000"/>
                    </a:schemeClr>
                  </a:gs>
                  <a:gs pos="100000">
                    <a:schemeClr val="dk1">
                      <a:tint val="98500"/>
                      <a:shade val="74000"/>
                      <a:satMod val="128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A18-483C-843B-A370E9264F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UA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12-16 год</c:v>
                </c:pt>
                <c:pt idx="1">
                  <c:v>16-19 год</c:v>
                </c:pt>
                <c:pt idx="2">
                  <c:v>20-24 год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9.7000000000000003E-2</c:v>
                </c:pt>
                <c:pt idx="1">
                  <c:v>0.625</c:v>
                </c:pt>
                <c:pt idx="2">
                  <c:v>0.27800000000000002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D3-43C6-9B7C-50D9CD00A7E7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C02-48AF-BEC1-35FDD5A81AC0}"/>
              </c:ext>
            </c:extLst>
          </c:dPt>
          <c:dPt>
            <c:idx val="1"/>
            <c:bubble3D val="0"/>
            <c:spPr>
              <a:solidFill>
                <a:schemeClr val="accent1">
                  <a:tint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C02-48AF-BEC1-35FDD5A81AC0}"/>
              </c:ext>
            </c:extLst>
          </c:dPt>
          <c:dPt>
            <c:idx val="2"/>
            <c:bubble3D val="0"/>
            <c:spPr>
              <a:solidFill>
                <a:schemeClr val="accent1">
                  <a:shade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C02-48AF-BEC1-35FDD5A81AC0}"/>
              </c:ext>
            </c:extLst>
          </c:dPt>
          <c:dPt>
            <c:idx val="3"/>
            <c:bubble3D val="0"/>
            <c:spPr>
              <a:solidFill>
                <a:schemeClr val="accent1">
                  <a:shade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C02-48AF-BEC1-35FDD5A81AC0}"/>
              </c:ext>
            </c:extLst>
          </c:dPt>
          <c:cat>
            <c:strRef>
              <c:f>Лист1!$A$2:$A$5</c:f>
              <c:strCache>
                <c:ptCount val="2"/>
                <c:pt idx="0">
                  <c:v>так</c:v>
                </c:pt>
                <c:pt idx="1">
                  <c:v>ні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0.93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50-478D-8370-BEB989EC1C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9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681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400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6109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7067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26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519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505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7013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035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36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1471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049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4685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447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0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843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4219F-7717-44B3-B06E-547B8E3ED1BB}" type="datetimeFigureOut">
              <a:rPr lang="ru-RU" smtClean="0"/>
              <a:t>14.05.2023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5E9FD-C55D-4496-8F05-B03E8DDEB259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86099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7B9C0A-99E9-13A3-E4B7-78DB7C56AA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3913" y="1338502"/>
            <a:ext cx="9387924" cy="2387600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 ВПЛИВУ “СИНДРОМУ ХВОРОГО БУДИНКУ” НА ЗДОРОВ’Я СТУДЕНТІВ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78FCC7-D79E-44F2-3D86-5ADCD84B7F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7926" y="4325698"/>
            <a:ext cx="9020174" cy="2221349"/>
          </a:xfrm>
        </p:spPr>
        <p:txBody>
          <a:bodyPr>
            <a:normAutofit fontScale="25000" lnSpcReduction="20000"/>
          </a:bodyPr>
          <a:lstStyle/>
          <a:p>
            <a:r>
              <a:rPr lang="uk-UA" sz="9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Авторський колектив:</a:t>
            </a:r>
          </a:p>
          <a:p>
            <a:r>
              <a:rPr lang="uk-UA" sz="9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Жолудь В.В</a:t>
            </a:r>
            <a:r>
              <a:rPr lang="uk-UA" sz="9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96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Богачова</a:t>
            </a:r>
            <a:r>
              <a:rPr lang="uk-UA" sz="9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О.С., </a:t>
            </a:r>
            <a:r>
              <a:rPr lang="uk-UA" sz="96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Пастерюк</a:t>
            </a:r>
            <a:r>
              <a:rPr lang="uk-UA" sz="9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В.Г.</a:t>
            </a:r>
          </a:p>
          <a:p>
            <a:r>
              <a:rPr lang="uk-UA" sz="9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Харківський національний медичний університет</a:t>
            </a:r>
          </a:p>
          <a:p>
            <a:pPr algn="ctr"/>
            <a:r>
              <a:rPr lang="uk-UA" sz="9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травня 2023 р.</a:t>
            </a:r>
          </a:p>
          <a:p>
            <a:endParaRPr lang="ru-RU" sz="19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8ACC00-EA5F-45BB-B629-A3C1FCF21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236" y="86399"/>
            <a:ext cx="2145978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67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8ADAC2-2A48-C1B8-87EC-EB830CF6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707263"/>
            <a:ext cx="9905998" cy="1478570"/>
          </a:xfrm>
        </p:spPr>
        <p:txBody>
          <a:bodyPr>
            <a:noAutofit/>
          </a:bodyPr>
          <a:lstStyle/>
          <a:p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Поліпшення санітарних умов житла (вологе прибирання, провітрювання, підтримка оптимальних мікрокліматичних параметрів житла, технічне обслуговування вентиляції, вибір екологічно чистих матеріалів) та зменшення часу перебування у ньому є корисним для мінімізації поширеності синдрому.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A63EDAF-AEB0-9445-A87C-579ED37C521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r="14276"/>
          <a:stretch/>
        </p:blipFill>
        <p:spPr>
          <a:xfrm>
            <a:off x="261469" y="2601962"/>
            <a:ext cx="3616119" cy="28094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97CC52EF-E254-3D16-2ADF-A6988BDCE2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19026"/>
          <a:stretch/>
        </p:blipFill>
        <p:spPr>
          <a:xfrm>
            <a:off x="3971082" y="3846499"/>
            <a:ext cx="4019615" cy="28094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5D4A37-96D8-145D-982A-DC16B54B39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4191" y="3065803"/>
            <a:ext cx="3917745" cy="2732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6453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2F49E-450B-F8CD-F45F-0E387BF7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7425" y="327515"/>
            <a:ext cx="8174900" cy="1478570"/>
          </a:xfrm>
        </p:spPr>
        <p:txBody>
          <a:bodyPr>
            <a:noAutofit/>
          </a:bodyPr>
          <a:lstStyle/>
          <a:p>
            <a:r>
              <a:rPr lang="uk-UA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за увагу!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6EA48A-E4E2-4334-AE8A-9C684CF13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806084"/>
            <a:ext cx="6915150" cy="455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71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93380-A685-916C-7EF4-39DB2FF69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703" y="560714"/>
            <a:ext cx="3856037" cy="725485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актуальність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4028DC-F408-300D-B883-F8DF434387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6704" y="1534677"/>
            <a:ext cx="3995140" cy="4968827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 “Синдром хворого будинку” було запропоновано ВООЗ ще наприкінці минулого століття, він характеризує, яким чином впливають умови приміщень на здоров’я та якість життя людини.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Причинами погіршення здоров’я можуть бути: порушення гігієнічних вимог до стану повітря, меблів, будівельних матеріалів, наявність патологічної мікрофлори тощо.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2A71EC1-8760-8CF3-7C99-57BE90DFDC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21243" y="1534677"/>
            <a:ext cx="6321949" cy="4048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786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CB237F-7431-98EB-3B55-78F18888E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10091528" cy="1478570"/>
          </a:xfrm>
        </p:spPr>
        <p:txBody>
          <a:bodyPr>
            <a:normAutofit/>
          </a:bodyPr>
          <a:lstStyle/>
          <a:p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Більшу частину свого життя людина знаходиться у будівлях, особливо зараз це стосується студентської молоді, яка змушена перебувати вдома через дистанційне навчання, тому дана тематика є актуальною і своєчасною.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8305079-4D83-B3EC-85A5-97EFC26A11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3" y="2342253"/>
            <a:ext cx="5181868" cy="354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131413-68FA-1DCF-E5A4-886C60021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324" y="2794356"/>
            <a:ext cx="4525617" cy="3445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255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8635E-05D2-6D74-BAA0-837DF7B48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570" y="4630488"/>
            <a:ext cx="9912355" cy="819355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Місце для зображення 5">
            <a:extLst>
              <a:ext uri="{FF2B5EF4-FFF2-40B4-BE49-F238E27FC236}">
                <a16:creationId xmlns:a16="http://schemas.microsoft.com/office/drawing/2014/main" id="{0C6BAEFF-3A2A-17FE-9B8C-F65DD3C9D65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22151" b="963"/>
          <a:stretch/>
        </p:blipFill>
        <p:spPr>
          <a:xfrm>
            <a:off x="1669912" y="198781"/>
            <a:ext cx="9912350" cy="4359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7C727F2-BC94-F12C-D92C-5FD1BC2460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0570" y="5521585"/>
            <a:ext cx="9910859" cy="682472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нашого дослідження полягає у вивченні впливу факторів житлового середовища на самопочуття та здоров’я студентів і запропонуванні заходів профілактики.</a:t>
            </a:r>
          </a:p>
        </p:txBody>
      </p:sp>
    </p:spTree>
    <p:extLst>
      <p:ext uri="{BB962C8B-B14F-4D97-AF65-F5344CB8AC3E}">
        <p14:creationId xmlns:p14="http://schemas.microsoft.com/office/powerpoint/2010/main" val="922504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9B3A4-8BAC-9B33-9BCB-DA280CBDD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702" y="462741"/>
            <a:ext cx="3856037" cy="1109798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Матеріали та методи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8E41AD3-7D04-7027-BD3B-C9FAC17EBF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93570" y="462741"/>
            <a:ext cx="5008090" cy="3067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8277FF1-BB55-1FFB-9D54-E35E76CE38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6702" y="1759154"/>
            <a:ext cx="4949297" cy="4829829"/>
          </a:xfrm>
        </p:spPr>
        <p:txBody>
          <a:bodyPr>
            <a:noAutofit/>
          </a:bodyPr>
          <a:lstStyle/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дослідження даного питання ми провели опитування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ХНМУ за допомогою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Google forms.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Було залучено 72 студенти з яких 65% - становили жінки та 35% -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чоловіки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основному віком від 19-21 років.  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Треба було виявити симптоми «синдрому хворого будинку», такі як: роздратування слизових оболонок верхніх дихальних шляхів та очей, біль у горлі та при ковтанні, подразнення епідермісу, головний біль, запаморочення, втомлюваність, поганий апетит, дратівливість та порушення сну і провести статистичну обробку цих даних.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5E5997-693E-4B59-FB86-A80B087F1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123" y="3725410"/>
            <a:ext cx="4564983" cy="2863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9752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598784-48FA-9D1A-BFA9-A3886B1A8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4591" y="751692"/>
            <a:ext cx="3856037" cy="871259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FA9991-735D-331C-7E20-E0E0049315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4591" y="1962942"/>
            <a:ext cx="3970748" cy="3541714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 проведення опитування, серед студентів було з’ясовано, що «синдром хворого будинку» не залежить від віку та статті. Частіше він виникає у людей з поганими звичками. 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ільшість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них (88%) почувають погіршення самопочуття у себе вдома (часто теж саме відчувають і їхні родичі). </a:t>
            </a: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B6D40AAF-874B-8A11-C1D5-54B0D0A727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7164590"/>
              </p:ext>
            </p:extLst>
          </p:nvPr>
        </p:nvGraphicFramePr>
        <p:xfrm>
          <a:off x="5685184" y="569843"/>
          <a:ext cx="6321286" cy="5954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8370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0EFA9991-735D-331C-7E20-E0E0049315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55653" y="811209"/>
            <a:ext cx="3635268" cy="115132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Виявлено, що частіше студенти проводять до 19 годин вдома.</a:t>
            </a: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B6D40AAF-874B-8A11-C1D5-54B0D0A727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1277209"/>
              </p:ext>
            </p:extLst>
          </p:nvPr>
        </p:nvGraphicFramePr>
        <p:xfrm>
          <a:off x="450574" y="1962530"/>
          <a:ext cx="5645426" cy="458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F7AABE44-D3D6-6E45-93C2-96F52D5146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7503003"/>
              </p:ext>
            </p:extLst>
          </p:nvPr>
        </p:nvGraphicFramePr>
        <p:xfrm>
          <a:off x="6431722" y="2891404"/>
          <a:ext cx="5309704" cy="3653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D26B2FA-E13B-F166-6603-3D61666F8CCB}"/>
              </a:ext>
            </a:extLst>
          </p:cNvPr>
          <p:cNvSpPr txBox="1"/>
          <p:nvPr/>
        </p:nvSpPr>
        <p:spPr>
          <a:xfrm>
            <a:off x="6771860" y="1454697"/>
            <a:ext cx="46294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93% опитуваних відчувають поліпшення загального самопочуття після виходу із цього приміщення.</a:t>
            </a:r>
          </a:p>
        </p:txBody>
      </p:sp>
    </p:spTree>
    <p:extLst>
      <p:ext uri="{BB962C8B-B14F-4D97-AF65-F5344CB8AC3E}">
        <p14:creationId xmlns:p14="http://schemas.microsoft.com/office/powerpoint/2010/main" val="1295450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6B3D79-DFCA-F599-5E79-A3C3BEDC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324" y="4753197"/>
            <a:ext cx="9619352" cy="1478570"/>
          </a:xfrm>
        </p:spPr>
        <p:txBody>
          <a:bodyPr>
            <a:normAutofit/>
          </a:bodyPr>
          <a:lstStyle/>
          <a:p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Найчастішою у респондентів є проблема з мікрокліматичними факторами у приміщенні, а також проблеми з вентиляцією. </a:t>
            </a:r>
          </a:p>
        </p:txBody>
      </p:sp>
      <p:pic>
        <p:nvPicPr>
          <p:cNvPr id="2052" name="Picture 4" descr="Диаграмма ответов в Формах. Вопрос: Чи маєте ви проблеми з вентиляцією, температурою, вологістю, рівнем шуму та електромагнітним випромінюванням  у приміщенні?. Количество ответов: 72 ответа.">
            <a:extLst>
              <a:ext uri="{FF2B5EF4-FFF2-40B4-BE49-F238E27FC236}">
                <a16:creationId xmlns:a16="http://schemas.microsoft.com/office/drawing/2014/main" id="{D52F69A6-C6E9-7DF1-2558-97F36B93F6F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" t="24577" r="-23" b="4302"/>
          <a:stretch/>
        </p:blipFill>
        <p:spPr bwMode="auto">
          <a:xfrm>
            <a:off x="2317475" y="957538"/>
            <a:ext cx="9432300" cy="3409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47145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45138-E52F-0C63-E300-E21602B81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604" y="609600"/>
            <a:ext cx="5934508" cy="819943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Місце для зображення 4">
            <a:extLst>
              <a:ext uri="{FF2B5EF4-FFF2-40B4-BE49-F238E27FC236}">
                <a16:creationId xmlns:a16="http://schemas.microsoft.com/office/drawing/2014/main" id="{A215ABC1-EC14-6894-737E-C9C6CC9027A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-337" t="2813" r="71809" b="5883"/>
          <a:stretch/>
        </p:blipFill>
        <p:spPr>
          <a:xfrm>
            <a:off x="1046921" y="405217"/>
            <a:ext cx="2040835" cy="2919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981FFB9-E3EC-FB73-5DC9-3FA610BF1F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5602" y="1658143"/>
            <a:ext cx="5683460" cy="4133056"/>
          </a:xfrm>
        </p:spPr>
        <p:txBody>
          <a:bodyPr>
            <a:normAutofit lnSpcReduction="10000"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Підсумовуючи результати опитування, слід зазначити, що 63% студентів проводять у будівлі 16-19 годин, протягом яких їхнє самопочуття погіршується.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Було виявлено, що у більшості респондентів наявний хоча б один з симптомів. Головний біль, почервоніння очей, свербіж і подразнення шкіри, швидка втомлюваність та біль у горлі були найпоширенішими ознаками наявності «синдрому хворого будинку».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A4577A-8B9E-8AB6-064E-25647ADE34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06" r="52330"/>
          <a:stretch/>
        </p:blipFill>
        <p:spPr>
          <a:xfrm>
            <a:off x="3273911" y="2063602"/>
            <a:ext cx="1523375" cy="3128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4547716-9709-A631-A4AC-B489AB7725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043" r="1479"/>
          <a:stretch/>
        </p:blipFill>
        <p:spPr>
          <a:xfrm>
            <a:off x="1513915" y="3724671"/>
            <a:ext cx="1573841" cy="3016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54525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392</TotalTime>
  <Words>440</Words>
  <Application>Microsoft Office PowerPoint</Application>
  <PresentationFormat>Широкий екран</PresentationFormat>
  <Paragraphs>25</Paragraphs>
  <Slides>11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Tw Cen MT</vt:lpstr>
      <vt:lpstr>Контур</vt:lpstr>
      <vt:lpstr>     ОСОБЛИВОСТІ ВПЛИВУ “СИНДРОМУ ХВОРОГО БУДИНКУ” НА ЗДОРОВ’Я СТУДЕНТІВ </vt:lpstr>
      <vt:lpstr>актуальність</vt:lpstr>
      <vt:lpstr>Більшу частину свого життя людина знаходиться у будівлях, особливо зараз це стосується студентської молоді, яка змушена перебувати вдома через дистанційне навчання, тому дана тематика є актуальною і своєчасною.</vt:lpstr>
      <vt:lpstr>Мета</vt:lpstr>
      <vt:lpstr>Матеріали та методи</vt:lpstr>
      <vt:lpstr>результати</vt:lpstr>
      <vt:lpstr>Презентація PowerPoint</vt:lpstr>
      <vt:lpstr>Найчастішою у респондентів є проблема з мікрокліматичними факторами у приміщенні, а також проблеми з вентиляцією. </vt:lpstr>
      <vt:lpstr>висновки</vt:lpstr>
      <vt:lpstr>Поліпшення санітарних умов житла (вологе прибирання, провітрювання, підтримка оптимальних мікрокліматичних параметрів житла, технічне обслуговування вентиляції, вибір екологічно чистих матеріалів) та зменшення часу перебування у ньому є корисним для мінімізації поширеності синдрому.</vt:lpstr>
      <vt:lpstr>Дякуємо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ОСОБЛИВОСТІ ВПЛИВУ “СИНДРОМУ ХВОРОГО БУДИНКУ” НА ЗДОРОВ’Я СТУДЕНТІВ </dc:title>
  <dc:creator>Таня</dc:creator>
  <cp:lastModifiedBy>Olga Bohachova</cp:lastModifiedBy>
  <cp:revision>10</cp:revision>
  <dcterms:created xsi:type="dcterms:W3CDTF">2023-05-04T11:52:05Z</dcterms:created>
  <dcterms:modified xsi:type="dcterms:W3CDTF">2023-05-14T11:44:16Z</dcterms:modified>
</cp:coreProperties>
</file>