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68" r:id="rId4"/>
    <p:sldId id="257" r:id="rId5"/>
    <p:sldId id="269" r:id="rId6"/>
    <p:sldId id="270" r:id="rId7"/>
    <p:sldId id="273" r:id="rId8"/>
    <p:sldId id="274" r:id="rId9"/>
    <p:sldId id="25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ACB"/>
    <a:srgbClr val="FBE9F8"/>
    <a:srgbClr val="EECAD0"/>
    <a:srgbClr val="E8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3" d="100"/>
          <a:sy n="63" d="100"/>
        </p:scale>
        <p:origin x="73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AFC0E-EC74-4124-B0E7-4B4FFA53FC3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2286-699A-41A3-BB6E-00659D54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0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2286-699A-41A3-BB6E-00659D546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3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6995-1884-491C-8508-7FB00CF783D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EF45-9987-46F6-92B4-9754020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8389" y="530424"/>
            <a:ext cx="1076007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"ВІД ЕКСПЕРИМЕНТАЛЬНОЇ ТА КЛІНІЧНОЇ ПАТОФІЗІОЛОГІЇ ДО ДОСЯГНЕНЬ                                                        СУЧАСНОЇ МЕДИЦИНИ І ФАРМАЦІЇ"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ДИСФУНКЦІОНАЛЬНОЇ ЖИРОВОЇ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 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ПУХЛИННУ ПРОГРЕСІЮ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Доповідач: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А.А.</a:t>
            </a:r>
          </a:p>
          <a:p>
            <a:pPr algn="ctr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/>
              <a:t>к.б.н., </a:t>
            </a:r>
            <a:r>
              <a:rPr lang="ru-RU" sz="2200" dirty="0" err="1" smtClean="0"/>
              <a:t>с.н.с</a:t>
            </a:r>
            <a:r>
              <a:rPr lang="ru-RU" sz="2200" dirty="0" smtClean="0"/>
              <a:t>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ГАНУСЕВИЧ І.І.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р.</a:t>
            </a: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19882" y="-2016710"/>
            <a:ext cx="6262525" cy="54864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5080" y="-2212776"/>
            <a:ext cx="6262525" cy="54864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79926" y="2766648"/>
            <a:ext cx="6262525" cy="54864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31263" y="922556"/>
            <a:ext cx="6262525" cy="5486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09948" y="-4189385"/>
            <a:ext cx="6262525" cy="548640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17079" y="4809458"/>
            <a:ext cx="6651834" cy="548640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6627" y="5509848"/>
            <a:ext cx="6651834" cy="548640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3557" y="4009460"/>
            <a:ext cx="6651834" cy="54864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81417">
            <a:off x="10955378" y="880619"/>
            <a:ext cx="5129784" cy="54864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25121" y="-3966652"/>
            <a:ext cx="5129784" cy="54864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844407" y="-522920"/>
            <a:ext cx="5129784" cy="54864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941896" y="-3718313"/>
            <a:ext cx="5129784" cy="54864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79791" y="4015951"/>
            <a:ext cx="5129784" cy="548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6496" y="-1216961"/>
            <a:ext cx="5129784" cy="54864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11537" y="2919857"/>
            <a:ext cx="5129784" cy="548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1753049" y="5574042"/>
            <a:ext cx="51297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4690" y="2848771"/>
            <a:ext cx="5129784" cy="54864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07204" y="1681164"/>
            <a:ext cx="7121316" cy="54864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23115" y="1107282"/>
            <a:ext cx="5343970" cy="54864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56068" y="4386264"/>
            <a:ext cx="6133514" cy="548640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883" y="5087145"/>
            <a:ext cx="7121316" cy="54864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158469">
            <a:off x="-1548322" y="3574655"/>
            <a:ext cx="6262525" cy="548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Підсумки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883" y="1936534"/>
            <a:ext cx="9461500" cy="394890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err="1"/>
              <a:t>ожиріння</a:t>
            </a:r>
            <a:r>
              <a:rPr lang="ru-RU" sz="2400" dirty="0"/>
              <a:t> </a:t>
            </a:r>
            <a:r>
              <a:rPr lang="ru-RU" sz="2400" dirty="0" err="1"/>
              <a:t>впливає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на </a:t>
            </a:r>
            <a:r>
              <a:rPr lang="ru-RU" sz="2400" dirty="0" err="1"/>
              <a:t>ризик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, але й на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раку;</a:t>
            </a:r>
          </a:p>
          <a:p>
            <a:pPr>
              <a:buFontTx/>
              <a:buChar char="-"/>
            </a:pPr>
            <a:r>
              <a:rPr lang="ru-RU" sz="2400" dirty="0" err="1"/>
              <a:t>дисфункціональна</a:t>
            </a:r>
            <a:r>
              <a:rPr lang="ru-RU" sz="2400" dirty="0"/>
              <a:t> </a:t>
            </a:r>
            <a:r>
              <a:rPr lang="ru-RU" sz="2400" dirty="0" err="1"/>
              <a:t>жирова</a:t>
            </a:r>
            <a:r>
              <a:rPr lang="ru-RU" sz="2400" dirty="0"/>
              <a:t> тканина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прогресуванню</a:t>
            </a:r>
            <a:r>
              <a:rPr lang="ru-RU" sz="2400" dirty="0"/>
              <a:t> </a:t>
            </a:r>
            <a:r>
              <a:rPr lang="ru-RU" sz="2400" dirty="0" err="1"/>
              <a:t>пухлини</a:t>
            </a:r>
            <a:r>
              <a:rPr lang="ru-RU" sz="2400" dirty="0"/>
              <a:t>, </a:t>
            </a:r>
            <a:r>
              <a:rPr lang="ru-RU" sz="2400" dirty="0" err="1"/>
              <a:t>постачаючи</a:t>
            </a:r>
            <a:r>
              <a:rPr lang="ru-RU" sz="2400" dirty="0"/>
              <a:t> </a:t>
            </a:r>
            <a:r>
              <a:rPr lang="ru-RU" sz="2400" dirty="0" err="1"/>
              <a:t>вільні</a:t>
            </a:r>
            <a:r>
              <a:rPr lang="ru-RU" sz="2400" dirty="0"/>
              <a:t> </a:t>
            </a:r>
            <a:r>
              <a:rPr lang="ru-RU" sz="2400" dirty="0" err="1"/>
              <a:t>жирні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;</a:t>
            </a:r>
          </a:p>
          <a:p>
            <a:pPr>
              <a:buFontTx/>
              <a:buChar char="-"/>
            </a:pPr>
            <a:r>
              <a:rPr lang="ru-RU" sz="2400" dirty="0" err="1"/>
              <a:t>поглиблене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механізмів</a:t>
            </a:r>
            <a:r>
              <a:rPr lang="ru-RU" sz="2400" dirty="0"/>
              <a:t> </a:t>
            </a:r>
            <a:r>
              <a:rPr lang="uk-UA" sz="2400" dirty="0" smtClean="0"/>
              <a:t>дозволить визначити маркери, що допоможуть  коригувати</a:t>
            </a:r>
            <a:r>
              <a:rPr lang="en-US" sz="2400" dirty="0" smtClean="0"/>
              <a:t> </a:t>
            </a:r>
            <a:r>
              <a:rPr lang="uk-UA" sz="2400" dirty="0" smtClean="0"/>
              <a:t>схеми </a:t>
            </a:r>
            <a:r>
              <a:rPr lang="uk-UA" sz="2400" dirty="0"/>
              <a:t>лікування, </a:t>
            </a:r>
            <a:r>
              <a:rPr lang="uk-UA" sz="2400" dirty="0" smtClean="0"/>
              <a:t>                    значно </a:t>
            </a:r>
            <a:r>
              <a:rPr lang="uk-UA" sz="2400" dirty="0"/>
              <a:t>підвищити </a:t>
            </a:r>
            <a:r>
              <a:rPr lang="uk-UA" sz="2400" dirty="0" smtClean="0"/>
              <a:t>ефективність</a:t>
            </a:r>
            <a:r>
              <a:rPr lang="en-US" sz="2400" dirty="0" smtClean="0"/>
              <a:t> </a:t>
            </a:r>
            <a:r>
              <a:rPr lang="uk-UA" sz="2400" dirty="0" smtClean="0"/>
              <a:t>протипухлинної </a:t>
            </a:r>
            <a:r>
              <a:rPr lang="uk-UA" sz="2400" dirty="0"/>
              <a:t>терапії </a:t>
            </a:r>
            <a:r>
              <a:rPr lang="uk-UA" sz="2400" dirty="0" smtClean="0"/>
              <a:t>                                та </a:t>
            </a:r>
            <a:r>
              <a:rPr lang="uk-UA" sz="2400" dirty="0"/>
              <a:t>подовжити терміни життя </a:t>
            </a:r>
            <a:r>
              <a:rPr lang="uk-UA" sz="2400" dirty="0" smtClean="0"/>
              <a:t>хворих.</a:t>
            </a:r>
            <a:endParaRPr lang="en-US" sz="24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07283" y="-2187574"/>
            <a:ext cx="66518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6600" y="2714625"/>
            <a:ext cx="10769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Дякую за увагу!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53918" y="3355990"/>
            <a:ext cx="7121316" cy="54864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32516" y="-2409032"/>
            <a:ext cx="7121316" cy="54864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099" y="-2743200"/>
            <a:ext cx="7121316" cy="5486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28282" y="2743200"/>
            <a:ext cx="5129784" cy="54864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292" y="-2409032"/>
            <a:ext cx="5129784" cy="54864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9671225">
            <a:off x="913540" y="4321587"/>
            <a:ext cx="5129784" cy="54864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750002" y="1135064"/>
            <a:ext cx="7121316" cy="54864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1475" y="481410"/>
            <a:ext cx="7121316" cy="54864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0273" y="4188421"/>
            <a:ext cx="613351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73976" y="968854"/>
            <a:ext cx="6558555" cy="5128427"/>
            <a:chOff x="1873667" y="423226"/>
            <a:chExt cx="8410693" cy="657669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73667" y="423226"/>
              <a:ext cx="8410693" cy="6576696"/>
              <a:chOff x="1873667" y="423226"/>
              <a:chExt cx="8410693" cy="6576696"/>
            </a:xfrm>
          </p:grpSpPr>
          <p:pic>
            <p:nvPicPr>
              <p:cNvPr id="1026" name="Picture 2" descr="https://rhinofit.ca/wp-content/uploads/2020/08/Map-of-Obesity-Rates-2-720x56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9028" y1="30373" x2="9028" y2="30373"/>
                            <a14:foregroundMark x1="30833" y1="55595" x2="30833" y2="55595"/>
                            <a14:foregroundMark x1="57917" y1="63055" x2="57917" y2="63055"/>
                            <a14:foregroundMark x1="81111" y1="63410" x2="81111" y2="63410"/>
                            <a14:foregroundMark x1="43472" y1="46004" x2="43472" y2="46004"/>
                            <a14:foregroundMark x1="48889" y1="41030" x2="48889" y2="41030"/>
                            <a14:foregroundMark x1="48889" y1="40142" x2="48889" y2="40142"/>
                            <a14:foregroundMark x1="66944" y1="52575" x2="66944" y2="52575"/>
                            <a14:foregroundMark x1="72083" y1="53286" x2="72083" y2="53286"/>
                            <a14:foregroundMark x1="71944" y1="55773" x2="71944" y2="55773"/>
                            <a14:foregroundMark x1="71389" y1="52220" x2="71389" y2="52220"/>
                            <a14:foregroundMark x1="51944" y1="41030" x2="51944" y2="41030"/>
                            <a14:foregroundMark x1="52083" y1="42096" x2="52083" y2="42096"/>
                            <a14:foregroundMark x1="46389" y1="36234" x2="46389" y2="36234"/>
                            <a14:foregroundMark x1="44444" y1="35702" x2="44444" y2="35702"/>
                            <a14:foregroundMark x1="45417" y1="33925" x2="45417" y2="33925"/>
                            <a14:foregroundMark x1="41944" y1="30018" x2="41944" y2="30018"/>
                            <a14:foregroundMark x1="32222" y1="37478" x2="32222" y2="37478"/>
                            <a14:foregroundMark x1="30278" y1="39076" x2="30278" y2="39076"/>
                            <a14:foregroundMark x1="25139" y1="30551" x2="25139" y2="30551"/>
                            <a14:foregroundMark x1="35833" y1="27531" x2="35833" y2="27531"/>
                            <a14:foregroundMark x1="34861" y1="29307" x2="34861" y2="29307"/>
                            <a14:foregroundMark x1="37639" y1="27709" x2="37639" y2="27709"/>
                            <a14:foregroundMark x1="38889" y1="20782" x2="38889" y2="20782"/>
                            <a14:foregroundMark x1="32639" y1="20071" x2="32639" y2="20071"/>
                            <a14:foregroundMark x1="35694" y1="23623" x2="35694" y2="23623"/>
                            <a14:foregroundMark x1="31528" y1="23446" x2="31528" y2="23446"/>
                            <a14:foregroundMark x1="34028" y1="21847" x2="34028" y2="21847"/>
                            <a14:foregroundMark x1="25417" y1="20071" x2="25417" y2="20071"/>
                            <a14:foregroundMark x1="19167" y1="22735" x2="19167" y2="22735"/>
                            <a14:foregroundMark x1="17222" y1="22380" x2="17222" y2="22380"/>
                            <a14:foregroundMark x1="32361" y1="22202" x2="32361" y2="22202"/>
                            <a14:foregroundMark x1="41111" y1="20071" x2="41111" y2="20071"/>
                            <a14:foregroundMark x1="42083" y1="19716" x2="42083" y2="19716"/>
                            <a14:foregroundMark x1="51250" y1="21847" x2="51250" y2="21847"/>
                            <a14:foregroundMark x1="50139" y1="21314" x2="50139" y2="21314"/>
                            <a14:foregroundMark x1="51944" y1="20959" x2="51944" y2="20959"/>
                            <a14:foregroundMark x1="52639" y1="20782" x2="52639" y2="20782"/>
                            <a14:foregroundMark x1="52361" y1="22558" x2="52361" y2="22558"/>
                            <a14:foregroundMark x1="50139" y1="22202" x2="50139" y2="22202"/>
                            <a14:foregroundMark x1="49028" y1="34458" x2="49028" y2="34458"/>
                            <a14:foregroundMark x1="60278" y1="26288" x2="60278" y2="26288"/>
                            <a14:foregroundMark x1="70556" y1="20604" x2="70556" y2="20604"/>
                            <a14:foregroundMark x1="71944" y1="21670" x2="71944" y2="21670"/>
                            <a14:foregroundMark x1="81806" y1="23446" x2="81806" y2="23446"/>
                            <a14:foregroundMark x1="83889" y1="23979" x2="83889" y2="23979"/>
                            <a14:foregroundMark x1="81806" y1="42451" x2="81806" y2="42451"/>
                            <a14:foregroundMark x1="75278" y1="54885" x2="75278" y2="54885"/>
                            <a14:foregroundMark x1="81667" y1="57726" x2="81667" y2="57726"/>
                            <a14:foregroundMark x1="24722" y1="50799" x2="24722" y2="50799"/>
                            <a14:foregroundMark x1="24306" y1="50266" x2="24306" y2="50266"/>
                            <a14:foregroundMark x1="42639" y1="19361" x2="42639" y2="19361"/>
                            <a14:foregroundMark x1="41250" y1="22558" x2="41250" y2="22558"/>
                            <a14:foregroundMark x1="41250" y1="24512" x2="41250" y2="24512"/>
                            <a14:foregroundMark x1="32361" y1="27353" x2="32361" y2="27353"/>
                            <a14:foregroundMark x1="40833" y1="29307" x2="40833" y2="29307"/>
                            <a14:foregroundMark x1="40694" y1="30018" x2="40694" y2="30018"/>
                            <a14:foregroundMark x1="53472" y1="26643" x2="53472" y2="26643"/>
                            <a14:foregroundMark x1="50556" y1="27886" x2="50556" y2="27886"/>
                            <a14:foregroundMark x1="57917" y1="28242" x2="57917" y2="28242"/>
                            <a14:foregroundMark x1="58889" y1="27531" x2="58889" y2="27531"/>
                            <a14:foregroundMark x1="58472" y1="20249" x2="58472" y2="20249"/>
                            <a14:foregroundMark x1="58611" y1="19716" x2="59028" y2="20071"/>
                            <a14:foregroundMark x1="60694" y1="20249" x2="60694" y2="20249"/>
                            <a14:foregroundMark x1="61111" y1="19716" x2="61111" y2="19716"/>
                            <a14:foregroundMark x1="59861" y1="20249" x2="59861" y2="20249"/>
                            <a14:foregroundMark x1="61944" y1="20249" x2="61944" y2="20249"/>
                            <a14:foregroundMark x1="62639" y1="19893" x2="62639" y2="19893"/>
                            <a14:foregroundMark x1="61944" y1="19893" x2="61944" y2="19893"/>
                            <a14:foregroundMark x1="29861" y1="39432" x2="29861" y2="39432"/>
                            <a14:foregroundMark x1="17778" y1="46004" x2="17778" y2="46004"/>
                            <a14:foregroundMark x1="18194" y1="46892" x2="18194" y2="46892"/>
                            <a14:foregroundMark x1="24861" y1="51865" x2="24861" y2="51865"/>
                            <a14:foregroundMark x1="25417" y1="52398" x2="25417" y2="52398"/>
                            <a14:foregroundMark x1="25556" y1="52043" x2="25556" y2="52043"/>
                            <a14:foregroundMark x1="26528" y1="51865" x2="26528" y2="51865"/>
                            <a14:foregroundMark x1="26111" y1="48313" x2="26111" y2="48313"/>
                            <a14:foregroundMark x1="26806" y1="47780" x2="26806" y2="47780"/>
                            <a14:foregroundMark x1="25139" y1="47602" x2="25139" y2="47602"/>
                            <a14:foregroundMark x1="28194" y1="48668" x2="28194" y2="48668"/>
                            <a14:foregroundMark x1="29444" y1="48845" x2="29444" y2="48845"/>
                            <a14:foregroundMark x1="23750" y1="57904" x2="23750" y2="57904"/>
                            <a14:foregroundMark x1="25833" y1="56483" x2="25833" y2="56483"/>
                            <a14:foregroundMark x1="12639" y1="35524" x2="12639" y2="35524"/>
                            <a14:foregroundMark x1="11806" y1="34281" x2="11806" y2="34281"/>
                            <a14:foregroundMark x1="11944" y1="33393" x2="11944" y2="33393"/>
                            <a14:foregroundMark x1="12917" y1="26998" x2="12917" y2="26998"/>
                            <a14:foregroundMark x1="27083" y1="28597" x2="27083" y2="28597"/>
                            <a14:foregroundMark x1="7500" y1="33570" x2="7500" y2="33570"/>
                            <a14:foregroundMark x1="5556" y1="34458" x2="5556" y2="34458"/>
                            <a14:foregroundMark x1="6389" y1="33570" x2="6389" y2="33570"/>
                            <a14:foregroundMark x1="6111" y1="33925" x2="6111" y2="33925"/>
                            <a14:foregroundMark x1="4028" y1="32682" x2="4028" y2="32682"/>
                            <a14:foregroundMark x1="4306" y1="28064" x2="4306" y2="28064"/>
                            <a14:foregroundMark x1="4583" y1="34991" x2="4583" y2="34991"/>
                            <a14:foregroundMark x1="3750" y1="35346" x2="3750" y2="35346"/>
                            <a14:foregroundMark x1="6806" y1="48313" x2="6806" y2="48313"/>
                            <a14:foregroundMark x1="5694" y1="47602" x2="5694" y2="47602"/>
                            <a14:foregroundMark x1="5972" y1="47780" x2="5972" y2="47780"/>
                            <a14:foregroundMark x1="6528" y1="47957" x2="6528" y2="47957"/>
                            <a14:foregroundMark x1="29306" y1="74778" x2="29306" y2="74778"/>
                            <a14:foregroundMark x1="30556" y1="73890" x2="30556" y2="73890"/>
                            <a14:foregroundMark x1="30833" y1="73890" x2="30833" y2="73890"/>
                            <a14:foregroundMark x1="28472" y1="74778" x2="28472" y2="74778"/>
                            <a14:foregroundMark x1="27639" y1="74245" x2="27639" y2="74245"/>
                            <a14:foregroundMark x1="27361" y1="72291" x2="27361" y2="72291"/>
                            <a14:foregroundMark x1="27500" y1="69627" x2="27500" y2="69627"/>
                            <a14:foregroundMark x1="30139" y1="69627" x2="30139" y2="69627"/>
                            <a14:foregroundMark x1="27500" y1="70693" x2="27500" y2="70693"/>
                            <a14:foregroundMark x1="27222" y1="71048" x2="27222" y2="71048"/>
                            <a14:foregroundMark x1="27222" y1="71936" x2="27222" y2="71936"/>
                            <a14:foregroundMark x1="27500" y1="73179" x2="27500" y2="73179"/>
                            <a14:foregroundMark x1="88889" y1="71226" x2="88889" y2="71226"/>
                            <a14:foregroundMark x1="90833" y1="68739" x2="90833" y2="68739"/>
                            <a14:foregroundMark x1="90278" y1="66963" x2="90278" y2="66963"/>
                            <a14:foregroundMark x1="90556" y1="67496" x2="90556" y2="67496"/>
                            <a14:foregroundMark x1="83194" y1="69805" x2="83194" y2="69805"/>
                            <a14:foregroundMark x1="80972" y1="66785" x2="80972" y2="66785"/>
                            <a14:foregroundMark x1="88333" y1="62167" x2="88333" y2="62167"/>
                            <a14:foregroundMark x1="83750" y1="57904" x2="83750" y2="57904"/>
                            <a14:foregroundMark x1="84444" y1="56838" x2="84444" y2="56838"/>
                            <a14:foregroundMark x1="85556" y1="56838" x2="85556" y2="56838"/>
                            <a14:foregroundMark x1="84861" y1="56306" x2="84861" y2="56306"/>
                            <a14:foregroundMark x1="86667" y1="57726" x2="86667" y2="57726"/>
                            <a14:foregroundMark x1="86250" y1="57371" x2="86250" y2="57371"/>
                            <a14:foregroundMark x1="91528" y1="60568" x2="91528" y2="60568"/>
                            <a14:foregroundMark x1="91250" y1="60924" x2="91250" y2="60924"/>
                            <a14:foregroundMark x1="79722" y1="55950" x2="79722" y2="55950"/>
                            <a14:foregroundMark x1="79722" y1="55240" x2="79722" y2="55240"/>
                            <a14:foregroundMark x1="80000" y1="55950" x2="80000" y2="55950"/>
                            <a14:foregroundMark x1="78750" y1="56128" x2="78750" y2="56128"/>
                            <a14:foregroundMark x1="77778" y1="58082" x2="77778" y2="58082"/>
                            <a14:foregroundMark x1="77083" y1="57726" x2="77083" y2="57726"/>
                            <a14:foregroundMark x1="78194" y1="57549" x2="78056" y2="57726"/>
                            <a14:foregroundMark x1="76667" y1="58082" x2="76667" y2="58082"/>
                            <a14:foregroundMark x1="75000" y1="57549" x2="75000" y2="57549"/>
                            <a14:foregroundMark x1="73333" y1="57194" x2="73333" y2="57194"/>
                            <a14:foregroundMark x1="74028" y1="57549" x2="74028" y2="57549"/>
                            <a14:foregroundMark x1="70833" y1="53464" x2="70833" y2="53464"/>
                            <a14:foregroundMark x1="70833" y1="54529" x2="70833" y2="54529"/>
                            <a14:foregroundMark x1="78750" y1="54529" x2="78750" y2="54529"/>
                            <a14:foregroundMark x1="76944" y1="46892" x2="76944" y2="46892"/>
                            <a14:foregroundMark x1="77639" y1="50977" x2="77639" y2="50977"/>
                            <a14:foregroundMark x1="77083" y1="46714" x2="77083" y2="46714"/>
                            <a14:foregroundMark x1="70556" y1="53108" x2="70556" y2="53108"/>
                            <a14:foregroundMark x1="77222" y1="41741" x2="77222" y2="41741"/>
                            <a14:foregroundMark x1="76528" y1="42806" x2="76528" y2="42806"/>
                            <a14:foregroundMark x1="76944" y1="44050" x2="76944" y2="44050"/>
                            <a14:foregroundMark x1="77083" y1="45115" x2="77083" y2="45115"/>
                            <a14:foregroundMark x1="79306" y1="43517" x2="79306" y2="43517"/>
                            <a14:foregroundMark x1="80556" y1="43517" x2="80556" y2="43517"/>
                            <a14:foregroundMark x1="79722" y1="44050" x2="79722" y2="44050"/>
                            <a14:foregroundMark x1="81528" y1="42806" x2="81667" y2="42806"/>
                            <a14:foregroundMark x1="81250" y1="43162" x2="81250" y2="43162"/>
                            <a14:foregroundMark x1="82778" y1="39609" x2="82778" y2="39609"/>
                            <a14:foregroundMark x1="83056" y1="40142" x2="83056" y2="40142"/>
                            <a14:foregroundMark x1="82500" y1="40497" x2="82500" y2="40497"/>
                            <a14:foregroundMark x1="82778" y1="37655" x2="82778" y2="37655"/>
                            <a14:foregroundMark x1="82500" y1="35879" x2="82500" y2="35879"/>
                            <a14:foregroundMark x1="81944" y1="35524" x2="81944" y2="35524"/>
                            <a14:foregroundMark x1="80833" y1="34636" x2="80833" y2="34636"/>
                            <a14:foregroundMark x1="80972" y1="35346" x2="80972" y2="35346"/>
                            <a14:foregroundMark x1="87500" y1="32860" x2="87500" y2="32860"/>
                            <a14:foregroundMark x1="94583" y1="30906" x2="94583" y2="30906"/>
                            <a14:foregroundMark x1="94306" y1="30728" x2="94306" y2="30728"/>
                            <a14:foregroundMark x1="94861" y1="30906" x2="94861" y2="30906"/>
                            <a14:foregroundMark x1="92361" y1="26643" x2="92361" y2="26643"/>
                            <a14:foregroundMark x1="91944" y1="26465" x2="91944" y2="26465"/>
                            <a14:foregroundMark x1="83750" y1="26110" x2="83750" y2="26110"/>
                            <a14:foregroundMark x1="82222" y1="24689" x2="82222" y2="24689"/>
                            <a14:foregroundMark x1="82500" y1="25222" x2="82500" y2="25222"/>
                            <a14:foregroundMark x1="81806" y1="24689" x2="81806" y2="24689"/>
                            <a14:foregroundMark x1="81667" y1="25755" x2="81667" y2="25755"/>
                            <a14:foregroundMark x1="89028" y1="27176" x2="89028" y2="27176"/>
                            <a14:foregroundMark x1="88889" y1="27353" x2="88750" y2="27353"/>
                            <a14:foregroundMark x1="93611" y1="28952" x2="93611" y2="28952"/>
                            <a14:foregroundMark x1="92917" y1="28774" x2="92917" y2="28774"/>
                            <a14:foregroundMark x1="90972" y1="27531" x2="90972" y2="27531"/>
                            <a14:foregroundMark x1="91389" y1="27709" x2="91528" y2="27709"/>
                            <a14:foregroundMark x1="92361" y1="28242" x2="92361" y2="28242"/>
                            <a14:foregroundMark x1="90278" y1="27353" x2="90278" y2="27353"/>
                            <a14:foregroundMark x1="89722" y1="27353" x2="89583" y2="27353"/>
                            <a14:foregroundMark x1="86667" y1="26821" x2="86667" y2="26821"/>
                            <a14:foregroundMark x1="86389" y1="26465" x2="86111" y2="26465"/>
                            <a14:foregroundMark x1="85694" y1="26465" x2="85694" y2="26465"/>
                            <a14:foregroundMark x1="85139" y1="26288" x2="85139" y2="26288"/>
                            <a14:foregroundMark x1="84722" y1="26465" x2="84583" y2="26465"/>
                            <a14:foregroundMark x1="84167" y1="26288" x2="84167" y2="26288"/>
                            <a14:foregroundMark x1="80972" y1="26465" x2="80972" y2="26465"/>
                            <a14:foregroundMark x1="80139" y1="26288" x2="80000" y2="26288"/>
                            <a14:foregroundMark x1="79722" y1="26288" x2="79444" y2="26288"/>
                            <a14:foregroundMark x1="79306" y1="26465" x2="79167" y2="26110"/>
                            <a14:foregroundMark x1="78333" y1="25222" x2="78333" y2="25222"/>
                            <a14:foregroundMark x1="77500" y1="25222" x2="77361" y2="25222"/>
                            <a14:foregroundMark x1="75972" y1="25044" x2="75556" y2="24867"/>
                            <a14:foregroundMark x1="73889" y1="23446" x2="73889" y2="23446"/>
                            <a14:foregroundMark x1="72778" y1="22380" x2="72778" y2="22380"/>
                            <a14:foregroundMark x1="42778" y1="46714" x2="42778" y2="46714"/>
                            <a14:foregroundMark x1="45694" y1="37655" x2="45694" y2="37655"/>
                            <a14:foregroundMark x1="45417" y1="37833" x2="45417" y2="37833"/>
                            <a14:foregroundMark x1="30556" y1="37655" x2="30556" y2="37655"/>
                            <a14:foregroundMark x1="46111" y1="32327" x2="46111" y2="32327"/>
                            <a14:foregroundMark x1="44861" y1="33393" x2="44861" y2="33393"/>
                            <a14:foregroundMark x1="13472" y1="90764" x2="13472" y2="90764"/>
                            <a14:foregroundMark x1="13056" y1="90053" x2="13056" y2="90053"/>
                            <a14:foregroundMark x1="13611" y1="88988" x2="13611" y2="88988"/>
                            <a14:foregroundMark x1="13472" y1="86323" x2="13472" y2="86323"/>
                            <a14:foregroundMark x1="12917" y1="95560" x2="12917" y2="95560"/>
                            <a14:foregroundMark x1="13333" y1="95027" x2="13333" y2="95027"/>
                            <a14:foregroundMark x1="13750" y1="95027" x2="13750" y2="95027"/>
                            <a14:foregroundMark x1="15000" y1="90231" x2="15000" y2="90231"/>
                            <a14:foregroundMark x1="15417" y1="91297" x2="15417" y2="91297"/>
                            <a14:foregroundMark x1="11667" y1="91119" x2="11667" y2="91119"/>
                            <a14:foregroundMark x1="13472" y1="85435" x2="13472" y2="85435"/>
                            <a14:foregroundMark x1="33750" y1="92895" x2="33750" y2="92895"/>
                            <a14:foregroundMark x1="31667" y1="90941" x2="31667" y2="90941"/>
                            <a14:foregroundMark x1="35278" y1="90764" x2="35278" y2="90764"/>
                            <a14:foregroundMark x1="33333" y1="85790" x2="33333" y2="85790"/>
                            <a14:foregroundMark x1="49028" y1="92185" x2="49028" y2="92185"/>
                            <a14:foregroundMark x1="50556" y1="91119" x2="50556" y2="91119"/>
                            <a14:foregroundMark x1="46528" y1="91297" x2="46528" y2="91297"/>
                            <a14:foregroundMark x1="48194" y1="85790" x2="48194" y2="85790"/>
                            <a14:foregroundMark x1="64167" y1="91829" x2="64167" y2="91829"/>
                            <a14:foregroundMark x1="63611" y1="85790" x2="63611" y2="85790"/>
                            <a14:foregroundMark x1="79583" y1="91474" x2="79583" y2="91474"/>
                            <a14:foregroundMark x1="78611" y1="86501" x2="78611" y2="86501"/>
                            <a14:foregroundMark x1="11944" y1="89520" x2="11944" y2="89520"/>
                            <a14:backgroundMark x1="30000" y1="25044" x2="30000" y2="25044"/>
                            <a14:backgroundMark x1="47361" y1="34458" x2="47361" y2="34458"/>
                            <a14:backgroundMark x1="24444" y1="32504" x2="24444" y2="32504"/>
                            <a14:backgroundMark x1="26250" y1="50089" x2="26250" y2="50089"/>
                            <a14:backgroundMark x1="24861" y1="49023" x2="24861" y2="49023"/>
                            <a14:backgroundMark x1="50556" y1="43339" x2="50556" y2="43339"/>
                            <a14:backgroundMark x1="51111" y1="42629" x2="51111" y2="42629"/>
                            <a14:backgroundMark x1="54306" y1="39964" x2="54306" y2="39964"/>
                          </a14:backgroundRemoval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3667" y="423226"/>
                <a:ext cx="8410693" cy="6576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251235" y="6093333"/>
                <a:ext cx="1257149" cy="59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200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Немає </a:t>
                </a:r>
              </a:p>
              <a:p>
                <a:r>
                  <a:rPr lang="uk-UA" sz="1200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інформації</a:t>
                </a:r>
                <a:endParaRPr lang="en-US" sz="12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804218" y="6232142"/>
                <a:ext cx="837078" cy="355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200" i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&lt; 10%</a:t>
                </a:r>
                <a:endParaRPr lang="en-US" sz="12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085697" y="6232142"/>
                <a:ext cx="956308" cy="355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200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10-20%</a:t>
                </a:r>
                <a:endParaRPr lang="en-US" sz="12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388018" y="6232333"/>
                <a:ext cx="956308" cy="355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200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20-30%</a:t>
                </a:r>
                <a:endParaRPr lang="en-US" sz="12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8724857" y="6216443"/>
                <a:ext cx="956308" cy="355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200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30-40%</a:t>
                </a:r>
                <a:endParaRPr lang="en-US" sz="12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78603" y="5438846"/>
              <a:ext cx="4129428" cy="47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Відсоток людей з ожирінням</a:t>
              </a:r>
              <a:endParaRPr 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9489" y="-2409032"/>
            <a:ext cx="7121316" cy="5486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94138" y="3654702"/>
            <a:ext cx="5129784" cy="54864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637506">
            <a:off x="9937305" y="634205"/>
            <a:ext cx="7121316" cy="54864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4913" y="-3787447"/>
            <a:ext cx="7121316" cy="54864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9671225">
            <a:off x="913540" y="4321587"/>
            <a:ext cx="5129784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553918" y="3355990"/>
            <a:ext cx="7121316" cy="54864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22715" y="4401765"/>
            <a:ext cx="6133514" cy="54864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753639" y="1143021"/>
            <a:ext cx="7121316" cy="54864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6600" y="481410"/>
            <a:ext cx="10769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Епідеміологія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28292" y="-2409032"/>
            <a:ext cx="5129784" cy="54864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256770" y="2186397"/>
            <a:ext cx="3579141" cy="1167046"/>
            <a:chOff x="7207223" y="1952233"/>
            <a:chExt cx="3579141" cy="116704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632943" y="1952233"/>
              <a:ext cx="31534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6000" dirty="0" smtClean="0">
                  <a:latin typeface="Gabriola" panose="04040605051002020D02" pitchFamily="82" charset="0"/>
                </a:rPr>
                <a:t>ІМТ</a:t>
              </a:r>
              <a:r>
                <a:rPr lang="en-US" sz="4800" dirty="0" smtClean="0">
                  <a:latin typeface="Gabriola" panose="04040605051002020D02" pitchFamily="82" charset="0"/>
                </a:rPr>
                <a:t> </a:t>
              </a:r>
              <a:r>
                <a:rPr lang="en-US" sz="4400" dirty="0" smtClean="0">
                  <a:latin typeface="Gabriola" panose="04040605051002020D02" pitchFamily="82" charset="0"/>
                </a:rPr>
                <a:t>= m / h</a:t>
              </a:r>
              <a:r>
                <a:rPr lang="en-US" sz="4400" baseline="30000" dirty="0" smtClean="0">
                  <a:latin typeface="Gabriola" panose="04040605051002020D02" pitchFamily="82" charset="0"/>
                </a:rPr>
                <a:t>2</a:t>
              </a:r>
              <a:endParaRPr lang="en-US" sz="4400" baseline="30000" dirty="0">
                <a:latin typeface="Gabriola" panose="04040605051002020D02" pitchFamily="8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07223" y="2780725"/>
              <a:ext cx="20285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* Індекс маси тіла</a:t>
              </a:r>
              <a:endPara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949329" y="3671288"/>
            <a:ext cx="34927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25 – 30 кг/м</a:t>
            </a:r>
            <a:r>
              <a:rPr lang="uk-UA" sz="2400" baseline="30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uk-UA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uk-UA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–      надмірна </a:t>
            </a:r>
          </a:p>
          <a:p>
            <a:pPr algn="just"/>
            <a:r>
              <a:rPr lang="uk-UA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uk-UA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                        вага </a:t>
            </a:r>
          </a:p>
          <a:p>
            <a:pPr algn="just"/>
            <a:r>
              <a:rPr lang="uk-UA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&gt; 30 кг/м</a:t>
            </a:r>
            <a:r>
              <a:rPr lang="uk-UA" sz="2400" baseline="30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uk-UA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</a:t>
            </a:r>
            <a:r>
              <a:rPr lang="uk-UA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– ожиріння 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90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127769">
            <a:off x="5850937" y="-3566213"/>
            <a:ext cx="5129784" cy="54864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341" y="-3795712"/>
            <a:ext cx="5129784" cy="548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Жирова тканина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781784">
            <a:off x="-1610632" y="-2170521"/>
            <a:ext cx="5129784" cy="54864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64274" y="3873496"/>
            <a:ext cx="5129784" cy="548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15450" y="-3566212"/>
            <a:ext cx="5129784" cy="5486400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730533" y="365125"/>
            <a:ext cx="6262525" cy="5486400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964775" y="-1280058"/>
            <a:ext cx="6262525" cy="5486400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3862" y="-4560883"/>
            <a:ext cx="6262525" cy="54864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8859582" y="-83732"/>
            <a:ext cx="3115621" cy="2144075"/>
            <a:chOff x="8859582" y="-83732"/>
            <a:chExt cx="3115621" cy="2144075"/>
          </a:xfrm>
        </p:grpSpPr>
        <p:pic>
          <p:nvPicPr>
            <p:cNvPr id="21" name="Рисунок 20" descr="Зовнішній файл, який містить зображення, ілюстрацію тощо.&#10;Назва об'єкта: nihms-1069146-f0001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750" y1="77467" x2="46750" y2="77467"/>
                          <a14:foregroundMark x1="47875" y1="77796" x2="47875" y2="7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8" t="55637" r="23966" b="4016"/>
            <a:stretch/>
          </p:blipFill>
          <p:spPr bwMode="auto">
            <a:xfrm>
              <a:off x="10437495" y="449645"/>
              <a:ext cx="1537708" cy="1241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Зовнішній файл, який містить зображення, ілюстрацію тощо.&#10;Назва об'єкта: nihms-1069146-f0001.jpg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750" y1="77467" x2="46750" y2="77467"/>
                          <a14:foregroundMark x1="47875" y1="77796" x2="47875" y2="7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8" t="55637" r="23966" b="4016"/>
            <a:stretch/>
          </p:blipFill>
          <p:spPr bwMode="auto">
            <a:xfrm>
              <a:off x="9457735" y="1274354"/>
              <a:ext cx="973875" cy="785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Зовнішній файл, який містить зображення, ілюстрацію тощо.&#10;Назва об'єкта: nihms-1069146-f0001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750" y1="77467" x2="46750" y2="77467"/>
                          <a14:foregroundMark x1="47875" y1="77796" x2="47875" y2="7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8" t="55637" r="23966" b="4016"/>
            <a:stretch/>
          </p:blipFill>
          <p:spPr bwMode="auto">
            <a:xfrm>
              <a:off x="8859582" y="-83732"/>
              <a:ext cx="1846934" cy="149061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Прямая со стрелкой 7"/>
            <p:cNvCxnSpPr/>
            <p:nvPr/>
          </p:nvCxnSpPr>
          <p:spPr>
            <a:xfrm flipH="1" flipV="1">
              <a:off x="10182684" y="572679"/>
              <a:ext cx="523833" cy="238105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10182683" y="1281776"/>
              <a:ext cx="523833" cy="238105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55752" y="-311117"/>
            <a:ext cx="6262525" cy="54864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805233" y="3261943"/>
            <a:ext cx="8377450" cy="3438071"/>
            <a:chOff x="1805233" y="3261943"/>
            <a:chExt cx="8377450" cy="343807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15" b="24551"/>
            <a:stretch/>
          </p:blipFill>
          <p:spPr>
            <a:xfrm>
              <a:off x="1805233" y="3261943"/>
              <a:ext cx="8377450" cy="3438071"/>
            </a:xfrm>
            <a:prstGeom prst="rect">
              <a:avLst/>
            </a:prstGeom>
          </p:spPr>
        </p:pic>
        <p:grpSp>
          <p:nvGrpSpPr>
            <p:cNvPr id="33" name="Группа 32"/>
            <p:cNvGrpSpPr/>
            <p:nvPr/>
          </p:nvGrpSpPr>
          <p:grpSpPr>
            <a:xfrm>
              <a:off x="2186724" y="3310177"/>
              <a:ext cx="7625449" cy="394132"/>
              <a:chOff x="2219275" y="2552322"/>
              <a:chExt cx="7625449" cy="39413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219275" y="2567711"/>
                <a:ext cx="2028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бурий </a:t>
                </a:r>
                <a:r>
                  <a:rPr lang="uk-UA" sz="1600" i="1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адипоцит</a:t>
                </a:r>
                <a:endParaRPr lang="en-US" sz="16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058165" y="2552322"/>
                <a:ext cx="2133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бежевий </a:t>
                </a:r>
                <a:r>
                  <a:rPr lang="uk-UA" i="1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адипоцит</a:t>
                </a:r>
                <a:endParaRPr lang="en-US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8049040" y="2577122"/>
                <a:ext cx="1795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i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б</a:t>
                </a:r>
                <a:r>
                  <a:rPr lang="uk-UA" i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ілий </a:t>
                </a:r>
                <a:r>
                  <a:rPr lang="uk-UA" i="1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адипоцит</a:t>
                </a:r>
                <a:endParaRPr lang="en-US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35" name="Прямоугольник 34"/>
          <p:cNvSpPr/>
          <p:nvPr/>
        </p:nvSpPr>
        <p:spPr>
          <a:xfrm>
            <a:off x="1519444" y="2051937"/>
            <a:ext cx="10010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Основний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тип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клітин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в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жировій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тканині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, </a:t>
            </a:r>
            <a:r>
              <a:rPr lang="ru-RU" sz="2400" i="1" dirty="0" err="1">
                <a:latin typeface="Bookman Old Style" panose="02050604050505020204" pitchFamily="18" charset="0"/>
                <a:ea typeface="+mj-ea"/>
                <a:cs typeface="+mj-cs"/>
              </a:rPr>
              <a:t>адипоцити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або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жирові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  <a:ea typeface="+mj-ea"/>
                <a:cs typeface="+mj-cs"/>
              </a:rPr>
              <a:t>клітини</a:t>
            </a:r>
            <a:endParaRPr lang="en-US" sz="2400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30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Ожиріння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869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Bookman Old Style" panose="02050604050505020204" pitchFamily="18" charset="0"/>
                <a:ea typeface="+mj-ea"/>
                <a:cs typeface="+mj-cs"/>
              </a:rPr>
              <a:t>             -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це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складне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захворювання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,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що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призводить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до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збільшення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жирової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маси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  <a:ea typeface="+mj-ea"/>
                <a:cs typeface="+mj-cs"/>
              </a:rPr>
              <a:t>тіла</a:t>
            </a:r>
            <a:endParaRPr lang="en-US" sz="2400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488440" y="-2301905"/>
            <a:ext cx="6262525" cy="54864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359949">
            <a:off x="4721628" y="-3201310"/>
            <a:ext cx="5690643" cy="54864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099696">
            <a:off x="1419071" y="-3071392"/>
            <a:ext cx="6262525" cy="54864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63096">
            <a:off x="-4176866" y="-850242"/>
            <a:ext cx="5129784" cy="548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451712">
            <a:off x="-91757" y="-3545844"/>
            <a:ext cx="5129784" cy="54864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936283">
            <a:off x="11068051" y="-2130607"/>
            <a:ext cx="5129784" cy="548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79234" y="-3477706"/>
            <a:ext cx="5129784" cy="54864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5118340" y="-3950738"/>
            <a:ext cx="5129784" cy="548640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87307" y="329071"/>
            <a:ext cx="6651834" cy="548640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8977" y="-4657701"/>
            <a:ext cx="6651834" cy="548640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9089668" y="2956924"/>
            <a:ext cx="6651834" cy="54864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207775" y="5909939"/>
            <a:ext cx="7908145" cy="948061"/>
            <a:chOff x="2198879" y="5798030"/>
            <a:chExt cx="7908145" cy="948061"/>
          </a:xfrm>
        </p:grpSpPr>
        <p:pic>
          <p:nvPicPr>
            <p:cNvPr id="1026" name="Picture 2" descr="https://ars.els-cdn.com/content/image/1-s2.0-S0092867413015468-gr4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059" b="100000" l="0" r="100000">
                          <a14:foregroundMark x1="9881" y1="88529" x2="9881" y2="88529"/>
                          <a14:foregroundMark x1="10870" y1="85294" x2="10870" y2="8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79670" r="81301" b="1093"/>
            <a:stretch/>
          </p:blipFill>
          <p:spPr bwMode="auto">
            <a:xfrm>
              <a:off x="2198879" y="5798030"/>
              <a:ext cx="975360" cy="948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s://ars.els-cdn.com/content/image/1-s2.0-S0092867413015468-gr4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059" b="100000" l="0" r="100000">
                          <a14:foregroundMark x1="9881" y1="88529" x2="9881" y2="88529"/>
                          <a14:foregroundMark x1="10870" y1="85294" x2="10870" y2="85294"/>
                          <a14:foregroundMark x1="43083" y1="92941" x2="43083" y2="92941"/>
                          <a14:foregroundMark x1="44071" y1="88235" x2="44071" y2="88235"/>
                          <a14:foregroundMark x1="41502" y1="85294" x2="41502" y2="85294"/>
                          <a14:foregroundMark x1="41107" y1="85588" x2="41107" y2="85588"/>
                          <a14:foregroundMark x1="39723" y1="92941" x2="39723" y2="92941"/>
                          <a14:foregroundMark x1="39526" y1="93529" x2="39526" y2="93529"/>
                          <a14:foregroundMark x1="39921" y1="93529" x2="39921" y2="93529"/>
                          <a14:foregroundMark x1="40514" y1="93529" x2="40514" y2="93529"/>
                          <a14:foregroundMark x1="40514" y1="93824" x2="40514" y2="93824"/>
                          <a14:foregroundMark x1="41304" y1="93529" x2="41304" y2="93529"/>
                          <a14:foregroundMark x1="41107" y1="93529" x2="41107" y2="93529"/>
                          <a14:foregroundMark x1="40119" y1="93824" x2="40119" y2="93824"/>
                          <a14:foregroundMark x1="37945" y1="91765" x2="37945" y2="91765"/>
                          <a14:foregroundMark x1="37549" y1="92059" x2="37549" y2="92059"/>
                          <a14:foregroundMark x1="36364" y1="92941" x2="36364" y2="92647"/>
                          <a14:foregroundMark x1="35178" y1="91765" x2="35375" y2="91765"/>
                          <a14:foregroundMark x1="34783" y1="90294" x2="34783" y2="90294"/>
                          <a14:foregroundMark x1="34387" y1="90000" x2="34387" y2="90000"/>
                          <a14:foregroundMark x1="35178" y1="88529" x2="35178" y2="88529"/>
                          <a14:foregroundMark x1="35771" y1="86765" x2="35771" y2="86765"/>
                          <a14:foregroundMark x1="36561" y1="86176" x2="36561" y2="86176"/>
                          <a14:foregroundMark x1="37549" y1="86765" x2="37549" y2="86765"/>
                          <a14:foregroundMark x1="38340" y1="87353" x2="38340" y2="87353"/>
                          <a14:foregroundMark x1="38735" y1="89118" x2="38735" y2="89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8" t="79670" r="50827" b="1093"/>
            <a:stretch/>
          </p:blipFill>
          <p:spPr bwMode="auto">
            <a:xfrm>
              <a:off x="5789307" y="5798030"/>
              <a:ext cx="1270000" cy="948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01624" y="6087395"/>
              <a:ext cx="1135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dirty="0" err="1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адипоцити</a:t>
              </a:r>
              <a:endParaRPr lang="uk-UA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1768" y="6087395"/>
              <a:ext cx="3275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макрофаги та інші запальні клітини</a:t>
              </a:r>
              <a:endPara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01746" y="2640918"/>
            <a:ext cx="8102778" cy="3545506"/>
            <a:chOff x="2001746" y="2640918"/>
            <a:chExt cx="8102778" cy="3545506"/>
          </a:xfrm>
        </p:grpSpPr>
        <p:pic>
          <p:nvPicPr>
            <p:cNvPr id="5" name="Рисунок 4" descr="https://ars.els-cdn.com/content/image/1-s2.0-S0092867413015468-gr4.jpg"/>
            <p:cNvPicPr/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94" b="60588" l="593" r="100000">
                          <a14:foregroundMark x1="4743" y1="30294" x2="4743" y2="30294"/>
                          <a14:foregroundMark x1="34783" y1="29118" x2="34783" y2="29118"/>
                          <a14:foregroundMark x1="21146" y1="28235" x2="21146" y2="28235"/>
                          <a14:foregroundMark x1="60474" y1="28824" x2="60474" y2="28824"/>
                          <a14:foregroundMark x1="7510" y1="18824" x2="7510" y2="18824"/>
                          <a14:foregroundMark x1="11067" y1="39706" x2="11067" y2="39706"/>
                          <a14:foregroundMark x1="14625" y1="35882" x2="14625" y2="35882"/>
                          <a14:foregroundMark x1="16601" y1="30294" x2="16601" y2="30294"/>
                          <a14:foregroundMark x1="5138" y1="38824" x2="5138" y2="38824"/>
                          <a14:foregroundMark x1="4150" y1="24706" x2="4150" y2="24706"/>
                          <a14:foregroundMark x1="22530" y1="37941" x2="22530" y2="37941"/>
                          <a14:foregroundMark x1="29644" y1="51765" x2="29644" y2="51765"/>
                          <a14:foregroundMark x1="40711" y1="58235" x2="40711" y2="58235"/>
                          <a14:foregroundMark x1="53162" y1="45588" x2="53162" y2="45588"/>
                          <a14:foregroundMark x1="57510" y1="35882" x2="57510" y2="35882"/>
                          <a14:foregroundMark x1="55929" y1="27941" x2="55929" y2="27941"/>
                          <a14:foregroundMark x1="55731" y1="25882" x2="55731" y2="25882"/>
                          <a14:foregroundMark x1="51383" y1="13529" x2="51383" y2="13529"/>
                          <a14:foregroundMark x1="25692" y1="27353" x2="25692" y2="27353"/>
                          <a14:foregroundMark x1="26482" y1="19706" x2="26482" y2="19706"/>
                          <a14:foregroundMark x1="33202" y1="11471" x2="33202" y2="11471"/>
                          <a14:foregroundMark x1="38933" y1="12647" x2="38933" y2="12647"/>
                          <a14:foregroundMark x1="43478" y1="5588" x2="43478" y2="5588"/>
                          <a14:foregroundMark x1="49407" y1="7647" x2="49407" y2="7647"/>
                          <a14:foregroundMark x1="61265" y1="35588" x2="61265" y2="35588"/>
                          <a14:foregroundMark x1="61067" y1="41471" x2="61067" y2="41471"/>
                          <a14:foregroundMark x1="67589" y1="15000" x2="67589" y2="15000"/>
                          <a14:foregroundMark x1="65415" y1="27941" x2="65415" y2="27941"/>
                          <a14:foregroundMark x1="67589" y1="50000" x2="67589" y2="50000"/>
                          <a14:foregroundMark x1="93083" y1="51765" x2="93281" y2="51765"/>
                          <a14:foregroundMark x1="95455" y1="47647" x2="95455" y2="47647"/>
                          <a14:foregroundMark x1="78261" y1="9412" x2="78261" y2="9412"/>
                          <a14:foregroundMark x1="83597" y1="6471" x2="83597" y2="6471"/>
                          <a14:foregroundMark x1="90514" y1="14706" x2="90514" y2="14706"/>
                          <a14:foregroundMark x1="92688" y1="18529" x2="92688" y2="18529"/>
                          <a14:foregroundMark x1="94466" y1="26765" x2="94466" y2="26765"/>
                          <a14:foregroundMark x1="96245" y1="35294" x2="96245" y2="35294"/>
                          <a14:foregroundMark x1="58893" y1="28235" x2="58893" y2="28235"/>
                          <a14:foregroundMark x1="19565" y1="28529" x2="19565" y2="28529"/>
                          <a14:foregroundMark x1="94664" y1="24412" x2="94664" y2="24412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55"/>
            <a:stretch/>
          </p:blipFill>
          <p:spPr bwMode="auto">
            <a:xfrm>
              <a:off x="2379277" y="2833542"/>
              <a:ext cx="7311654" cy="3352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001746" y="2640918"/>
              <a:ext cx="2028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жирова тканина в нормальному стані </a:t>
              </a:r>
              <a:endParaRPr lang="en-US" sz="14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635311" y="2761367"/>
              <a:ext cx="34692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i="1" dirty="0" err="1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дисфункціональна</a:t>
              </a:r>
              <a:r>
                <a:rPr lang="uk-UA" sz="14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 жирова тканина</a:t>
              </a:r>
              <a:endParaRPr lang="en-US" sz="14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41638" y="2748639"/>
              <a:ext cx="2847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жирова тканина </a:t>
              </a:r>
              <a:r>
                <a:rPr lang="uk-UA" sz="1400" i="1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при гіпертрофії</a:t>
              </a:r>
              <a:endParaRPr lang="en-US" sz="14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359949">
            <a:off x="4721628" y="-3201310"/>
            <a:ext cx="5690643" cy="54864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118340" y="-3950738"/>
            <a:ext cx="5129784" cy="54864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99696">
            <a:off x="1419071" y="-3071392"/>
            <a:ext cx="6262525" cy="548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Запалення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488440" y="-2301905"/>
            <a:ext cx="6262525" cy="54864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463096">
            <a:off x="-4176866" y="-850242"/>
            <a:ext cx="5129784" cy="548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51712">
            <a:off x="-91757" y="-3545844"/>
            <a:ext cx="5129784" cy="54864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36283">
            <a:off x="11068051" y="-2130607"/>
            <a:ext cx="5129784" cy="548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79234" y="-3477706"/>
            <a:ext cx="5129784" cy="548640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87307" y="329071"/>
            <a:ext cx="6651834" cy="548640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977" y="-4657701"/>
            <a:ext cx="6651834" cy="548640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9089668" y="2956924"/>
            <a:ext cx="6651834" cy="54864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784536" y="2986738"/>
            <a:ext cx="4952921" cy="3297475"/>
            <a:chOff x="7470811" y="3702699"/>
            <a:chExt cx="4230161" cy="281628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926" b="61926" l="36764" r="72542">
                          <a14:foregroundMark x1="60938" y1="38426" x2="60938" y2="38426"/>
                        </a14:backgroundRemoval>
                      </a14:imgEffect>
                    </a14:imgLayer>
                  </a14:imgProps>
                </a:ext>
              </a:extLst>
            </a:blip>
            <a:srcRect l="56074" t="36360" r="29065" b="36727"/>
            <a:stretch/>
          </p:blipFill>
          <p:spPr>
            <a:xfrm>
              <a:off x="8720946" y="3702699"/>
              <a:ext cx="2717800" cy="27686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70811" y="5667565"/>
              <a:ext cx="2028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i="1" dirty="0" err="1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Короноподібна</a:t>
              </a:r>
              <a:r>
                <a:rPr lang="uk-UA" sz="1600" i="1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 структура</a:t>
              </a:r>
              <a:endParaRPr lang="en-US" sz="16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72385" y="6180433"/>
              <a:ext cx="20285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i="1" dirty="0" err="1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адипоцит</a:t>
              </a:r>
              <a:endParaRPr lang="en-US" sz="16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699" y="2209800"/>
            <a:ext cx="10175553" cy="359075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dirty="0"/>
              <a:t>жирова тканина виділяє надлишок жирних </a:t>
            </a:r>
            <a:r>
              <a:rPr lang="uk-UA" dirty="0" smtClean="0"/>
              <a:t>кислот</a:t>
            </a:r>
            <a:r>
              <a:rPr lang="ru-RU" dirty="0" smtClean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окислюються</a:t>
            </a:r>
            <a:r>
              <a:rPr lang="ru-RU" dirty="0" smtClean="0"/>
              <a:t> та </a:t>
            </a:r>
            <a:r>
              <a:rPr lang="ru-RU" dirty="0"/>
              <a:t>є </a:t>
            </a:r>
            <a:r>
              <a:rPr lang="ru-RU" dirty="0" err="1"/>
              <a:t>токсичним</a:t>
            </a:r>
            <a:r>
              <a:rPr lang="ru-RU" dirty="0"/>
              <a:t> фактором,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ініціює</a:t>
            </a:r>
            <a:r>
              <a:rPr lang="ru-RU" dirty="0"/>
              <a:t>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 smtClean="0"/>
              <a:t>процеси</a:t>
            </a:r>
            <a:endParaRPr lang="uk-UA" dirty="0"/>
          </a:p>
          <a:p>
            <a:pPr>
              <a:buFontTx/>
              <a:buChar char="-"/>
            </a:pPr>
            <a:r>
              <a:rPr lang="uk-UA" dirty="0"/>
              <a:t>с</a:t>
            </a:r>
            <a:r>
              <a:rPr lang="uk-UA" dirty="0" smtClean="0"/>
              <a:t>постерігається індукцією </a:t>
            </a:r>
            <a:r>
              <a:rPr lang="uk-UA" dirty="0"/>
              <a:t>низького </a:t>
            </a:r>
            <a:r>
              <a:rPr lang="uk-UA" dirty="0" smtClean="0"/>
              <a:t>рівня                                   </a:t>
            </a:r>
            <a:r>
              <a:rPr lang="uk-UA" dirty="0"/>
              <a:t>запальних </a:t>
            </a:r>
            <a:r>
              <a:rPr lang="uk-UA" dirty="0" err="1" smtClean="0"/>
              <a:t>цитокінів</a:t>
            </a:r>
            <a:r>
              <a:rPr lang="uk-UA" dirty="0" smtClean="0"/>
              <a:t> та </a:t>
            </a:r>
            <a:r>
              <a:rPr lang="uk-UA" dirty="0"/>
              <a:t>інфільтрацією </a:t>
            </a:r>
            <a:r>
              <a:rPr lang="uk-UA" dirty="0" smtClean="0"/>
              <a:t>                                 запальних клітин</a:t>
            </a:r>
          </a:p>
          <a:p>
            <a:pPr>
              <a:buFontTx/>
              <a:buChar char="-"/>
            </a:pPr>
            <a:r>
              <a:rPr lang="uk-UA" dirty="0" smtClean="0"/>
              <a:t>накопичення макрофагів у вигляді                            </a:t>
            </a:r>
            <a:r>
              <a:rPr lang="uk-UA" b="1" i="1" dirty="0" err="1" smtClean="0"/>
              <a:t>короноподібної</a:t>
            </a:r>
            <a:r>
              <a:rPr lang="uk-UA" b="1" i="1" dirty="0" smtClean="0"/>
              <a:t> структури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60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359949">
            <a:off x="4721628" y="-3201310"/>
            <a:ext cx="5690643" cy="54864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118340" y="-3950738"/>
            <a:ext cx="5129784" cy="54864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99696">
            <a:off x="1419071" y="-3071392"/>
            <a:ext cx="6262525" cy="548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Адипокіни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856" y="4633756"/>
            <a:ext cx="9519733" cy="15024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err="1"/>
              <a:t>Адипоцити</a:t>
            </a:r>
            <a:r>
              <a:rPr lang="uk-UA" dirty="0"/>
              <a:t> </a:t>
            </a:r>
            <a:r>
              <a:rPr lang="uk-UA" dirty="0" smtClean="0"/>
              <a:t>беруть участь не лише в накопиченні жирних кислот, але й в секреції </a:t>
            </a:r>
            <a:r>
              <a:rPr lang="uk-UA" dirty="0"/>
              <a:t>різних </a:t>
            </a:r>
            <a:r>
              <a:rPr lang="uk-UA" dirty="0" err="1"/>
              <a:t>адипокінів</a:t>
            </a:r>
            <a:r>
              <a:rPr lang="uk-UA" dirty="0"/>
              <a:t>, </a:t>
            </a:r>
            <a:r>
              <a:rPr lang="uk-UA" dirty="0" smtClean="0"/>
              <a:t>що </a:t>
            </a:r>
            <a:r>
              <a:rPr lang="uk-UA" dirty="0"/>
              <a:t>можуть діяти як локально, так і системно. </a:t>
            </a:r>
            <a:endParaRPr lang="en-US" sz="2400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460604" y="-2378075"/>
            <a:ext cx="6262525" cy="54864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463096">
            <a:off x="-4176866" y="-850242"/>
            <a:ext cx="5129784" cy="548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51712">
            <a:off x="-91757" y="-3545844"/>
            <a:ext cx="5129784" cy="54864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36283">
            <a:off x="11068051" y="-2130607"/>
            <a:ext cx="5129784" cy="548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79234" y="-3477706"/>
            <a:ext cx="5129784" cy="548640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87307" y="329071"/>
            <a:ext cx="6651834" cy="548640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977" y="-4657701"/>
            <a:ext cx="6651834" cy="548640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9089668" y="2956924"/>
            <a:ext cx="6651834" cy="54864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261025" y="1737347"/>
            <a:ext cx="7669950" cy="2256752"/>
            <a:chOff x="2002435" y="3292923"/>
            <a:chExt cx="7669950" cy="2256752"/>
          </a:xfrm>
        </p:grpSpPr>
        <p:sp>
          <p:nvSpPr>
            <p:cNvPr id="26" name="Овал 25"/>
            <p:cNvSpPr/>
            <p:nvPr/>
          </p:nvSpPr>
          <p:spPr>
            <a:xfrm>
              <a:off x="2002435" y="4178635"/>
              <a:ext cx="2947244" cy="1371040"/>
            </a:xfrm>
            <a:prstGeom prst="ellipse">
              <a:avLst/>
            </a:prstGeom>
            <a:gradFill flip="none" rotWithShape="1">
              <a:gsLst>
                <a:gs pos="10000">
                  <a:schemeClr val="accent2">
                    <a:lumMod val="40000"/>
                    <a:lumOff val="60000"/>
                  </a:schemeClr>
                </a:gs>
                <a:gs pos="50000">
                  <a:srgbClr val="EECAD0"/>
                </a:gs>
                <a:gs pos="100000">
                  <a:srgbClr val="FBE9F8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адипонектин</a:t>
              </a:r>
              <a:endPara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930035" y="4178635"/>
              <a:ext cx="2742350" cy="1371040"/>
            </a:xfrm>
            <a:prstGeom prst="ellipse">
              <a:avLst/>
            </a:prstGeom>
            <a:gradFill flip="none" rotWithShape="1">
              <a:gsLst>
                <a:gs pos="10000">
                  <a:schemeClr val="accent2">
                    <a:lumMod val="40000"/>
                    <a:lumOff val="60000"/>
                  </a:schemeClr>
                </a:gs>
                <a:gs pos="50000">
                  <a:srgbClr val="EECAD0"/>
                </a:gs>
                <a:gs pos="100000">
                  <a:srgbClr val="FBE9F8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лептин</a:t>
              </a:r>
              <a:endPara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>
              <a:off x="3657600" y="3292923"/>
              <a:ext cx="673100" cy="631377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7207853" y="3292923"/>
              <a:ext cx="673100" cy="631377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3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416" y="2002363"/>
            <a:ext cx="1879600" cy="1693333"/>
          </a:xfrm>
          <a:prstGeom prst="ellipse">
            <a:avLst/>
          </a:prstGeom>
          <a:gradFill flip="none" rotWithShape="1">
            <a:gsLst>
              <a:gs pos="10000">
                <a:schemeClr val="accent2">
                  <a:lumMod val="40000"/>
                  <a:lumOff val="60000"/>
                </a:schemeClr>
              </a:gs>
              <a:gs pos="50000">
                <a:srgbClr val="EECAD0"/>
              </a:gs>
              <a:gs pos="100000">
                <a:srgbClr val="FBE9F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рак </a:t>
            </a:r>
            <a:r>
              <a:rPr lang="uk-U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молочної залози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Ожиріння і рак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03233" y="2002363"/>
            <a:ext cx="2286000" cy="1693333"/>
          </a:xfrm>
          <a:prstGeom prst="ellipse">
            <a:avLst/>
          </a:prstGeom>
          <a:gradFill flip="none" rotWithShape="1">
            <a:gsLst>
              <a:gs pos="10000">
                <a:schemeClr val="accent2">
                  <a:lumMod val="40000"/>
                  <a:lumOff val="60000"/>
                </a:schemeClr>
              </a:gs>
              <a:gs pos="50000">
                <a:srgbClr val="EECAD0"/>
              </a:gs>
              <a:gs pos="100000">
                <a:srgbClr val="FBE9F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рак</a:t>
            </a:r>
            <a:r>
              <a:rPr lang="uk-UA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uk-UA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ендометрію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21648" y="2002363"/>
            <a:ext cx="3048001" cy="1693333"/>
          </a:xfrm>
          <a:prstGeom prst="ellipse">
            <a:avLst/>
          </a:prstGeom>
          <a:gradFill flip="none" rotWithShape="1">
            <a:gsLst>
              <a:gs pos="10000">
                <a:schemeClr val="accent2">
                  <a:lumMod val="40000"/>
                  <a:lumOff val="60000"/>
                </a:schemeClr>
              </a:gs>
              <a:gs pos="50000">
                <a:srgbClr val="EECAD0"/>
              </a:gs>
              <a:gs pos="100000">
                <a:srgbClr val="FBE9F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колоректальний</a:t>
            </a:r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рак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8200" y="4295242"/>
            <a:ext cx="2722033" cy="1693333"/>
          </a:xfrm>
          <a:prstGeom prst="ellipse">
            <a:avLst/>
          </a:prstGeom>
          <a:gradFill flip="none" rotWithShape="1">
            <a:gsLst>
              <a:gs pos="10000">
                <a:schemeClr val="accent2">
                  <a:lumMod val="40000"/>
                  <a:lumOff val="60000"/>
                </a:schemeClr>
              </a:gs>
              <a:gs pos="50000">
                <a:srgbClr val="EECAD0"/>
              </a:gs>
              <a:gs pos="100000">
                <a:srgbClr val="FBE9F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рак </a:t>
            </a:r>
            <a:r>
              <a:rPr lang="uk-U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передміхурової залози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03233" y="4295241"/>
            <a:ext cx="2286000" cy="1693333"/>
          </a:xfrm>
          <a:prstGeom prst="ellipse">
            <a:avLst/>
          </a:prstGeom>
          <a:gradFill flip="none" rotWithShape="1">
            <a:gsLst>
              <a:gs pos="10000">
                <a:schemeClr val="accent2">
                  <a:lumMod val="40000"/>
                  <a:lumOff val="60000"/>
                </a:schemeClr>
              </a:gs>
              <a:gs pos="50000">
                <a:srgbClr val="EECAD0"/>
              </a:gs>
              <a:gs pos="100000">
                <a:srgbClr val="FBE9F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рак </a:t>
            </a:r>
            <a:r>
              <a:rPr lang="uk-U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стравоходу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705849" y="4295241"/>
            <a:ext cx="1879600" cy="1693333"/>
          </a:xfrm>
          <a:prstGeom prst="ellipse">
            <a:avLst/>
          </a:prstGeom>
          <a:gradFill flip="none" rotWithShape="1">
            <a:gsLst>
              <a:gs pos="10000">
                <a:schemeClr val="accent2">
                  <a:lumMod val="40000"/>
                  <a:lumOff val="60000"/>
                </a:schemeClr>
              </a:gs>
              <a:gs pos="50000">
                <a:srgbClr val="EECAD0"/>
              </a:gs>
              <a:gs pos="100000">
                <a:srgbClr val="FBE9F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рак </a:t>
            </a:r>
            <a:r>
              <a:rPr lang="uk-U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печінки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781784">
            <a:off x="-1610632" y="-2170521"/>
            <a:ext cx="5129784" cy="54864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341" y="-3795712"/>
            <a:ext cx="5129784" cy="54864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64274" y="3873496"/>
            <a:ext cx="5129784" cy="548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87349" y="-2962486"/>
            <a:ext cx="5129784" cy="54864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127769">
            <a:off x="6292257" y="-3349631"/>
            <a:ext cx="5129784" cy="5486400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730533" y="365125"/>
            <a:ext cx="6262525" cy="5486400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964775" y="-1280058"/>
            <a:ext cx="6262525" cy="5486400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27977" y="-4621502"/>
            <a:ext cx="62625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Ожиріння і рак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781784">
            <a:off x="-1610632" y="-2170521"/>
            <a:ext cx="5129784" cy="54864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341" y="-3795712"/>
            <a:ext cx="5129784" cy="54864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64274" y="3873496"/>
            <a:ext cx="5129784" cy="548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87349" y="-2962486"/>
            <a:ext cx="5129784" cy="54864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127769">
            <a:off x="6292257" y="-3349631"/>
            <a:ext cx="5129784" cy="5486400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730533" y="365125"/>
            <a:ext cx="6262525" cy="5486400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964775" y="-1280058"/>
            <a:ext cx="6262525" cy="5486400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97165" y="-4560883"/>
            <a:ext cx="6262525" cy="5486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0354" y="1544430"/>
            <a:ext cx="9265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latin typeface="Bookman Old Style" panose="02050604050505020204" pitchFamily="18" charset="0"/>
              </a:rPr>
              <a:t>Пухлино-асоційовані </a:t>
            </a:r>
            <a:r>
              <a:rPr lang="uk-UA" sz="2800" i="1" dirty="0" err="1" smtClean="0">
                <a:latin typeface="Bookman Old Style" panose="02050604050505020204" pitchFamily="18" charset="0"/>
              </a:rPr>
              <a:t>адипоцити</a:t>
            </a:r>
            <a:endParaRPr lang="en-US" sz="2800" i="1" dirty="0"/>
          </a:p>
        </p:txBody>
      </p: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1417233" y="2208539"/>
            <a:ext cx="9357534" cy="21461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dirty="0"/>
              <a:t>можуть бути </a:t>
            </a:r>
            <a:r>
              <a:rPr lang="uk-UA" dirty="0" err="1"/>
              <a:t>деліпідовані</a:t>
            </a:r>
            <a:r>
              <a:rPr lang="uk-UA" dirty="0"/>
              <a:t>, віддаючи елементи жирової тканини в мікросередовище пухлини. </a:t>
            </a:r>
            <a:endParaRPr lang="en-US" dirty="0"/>
          </a:p>
          <a:p>
            <a:pPr>
              <a:buFontTx/>
              <a:buChar char="-"/>
            </a:pPr>
            <a:r>
              <a:rPr lang="ru-RU" dirty="0" err="1" smtClean="0"/>
              <a:t>сприяють</a:t>
            </a:r>
            <a:r>
              <a:rPr lang="ru-RU" dirty="0" smtClean="0"/>
              <a:t> у </a:t>
            </a:r>
            <a:r>
              <a:rPr lang="ru-RU" dirty="0" err="1" smtClean="0"/>
              <a:t>міграції</a:t>
            </a:r>
            <a:r>
              <a:rPr lang="ru-RU" dirty="0" smtClean="0"/>
              <a:t> </a:t>
            </a:r>
            <a:r>
              <a:rPr lang="ru-RU" dirty="0" err="1" smtClean="0"/>
              <a:t>макрофагів</a:t>
            </a:r>
            <a:r>
              <a:rPr lang="ru-RU" dirty="0" smtClean="0"/>
              <a:t> до</a:t>
            </a:r>
            <a:r>
              <a:rPr lang="en-US" dirty="0" smtClean="0"/>
              <a:t> </a:t>
            </a:r>
            <a:r>
              <a:rPr lang="ru-RU" dirty="0" err="1" smtClean="0"/>
              <a:t>пухлинного</a:t>
            </a:r>
            <a:r>
              <a:rPr lang="ru-RU" dirty="0" smtClean="0"/>
              <a:t> </a:t>
            </a:r>
            <a:r>
              <a:rPr lang="ru-RU" dirty="0" err="1" smtClean="0"/>
              <a:t>мікросередовища</a:t>
            </a:r>
            <a:r>
              <a:rPr lang="ru-RU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27029" y="3873502"/>
            <a:ext cx="8475823" cy="2927432"/>
            <a:chOff x="3127029" y="3873502"/>
            <a:chExt cx="8475823" cy="2927432"/>
          </a:xfrm>
        </p:grpSpPr>
        <p:pic>
          <p:nvPicPr>
            <p:cNvPr id="2050" name="Picture 2" descr="The Tumor Promotional Role of Adipocytes in the Breast Cancer  Microenvironment and Macroenvironment - ScienceDirec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56560" l="0" r="100000">
                          <a14:foregroundMark x1="78400" y1="12245" x2="78400" y2="12245"/>
                          <a14:foregroundMark x1="77600" y1="19534" x2="77600" y2="19534"/>
                          <a14:foregroundMark x1="77867" y1="25364" x2="77867" y2="25364"/>
                          <a14:foregroundMark x1="81067" y1="25073" x2="81067" y2="25073"/>
                          <a14:foregroundMark x1="77867" y1="24781" x2="77867" y2="24781"/>
                          <a14:foregroundMark x1="77333" y1="26239" x2="77333" y2="26239"/>
                          <a14:foregroundMark x1="78133" y1="26531" x2="78133" y2="26531"/>
                          <a14:foregroundMark x1="78933" y1="26239" x2="78933" y2="26239"/>
                          <a14:foregroundMark x1="76800" y1="26239" x2="76800" y2="26239"/>
                          <a14:foregroundMark x1="80000" y1="30321" x2="80000" y2="30321"/>
                          <a14:foregroundMark x1="69333" y1="28571" x2="69333" y2="28571"/>
                          <a14:foregroundMark x1="32000" y1="47813" x2="32000" y2="47813"/>
                          <a14:foregroundMark x1="14133" y1="14869" x2="14133" y2="14869"/>
                          <a14:foregroundMark x1="25333" y1="875" x2="25333" y2="875"/>
                          <a14:foregroundMark x1="26133" y1="875" x2="26133" y2="875"/>
                          <a14:foregroundMark x1="79200" y1="20991" x2="79200" y2="20991"/>
                          <a14:foregroundMark x1="77333" y1="23032" x2="77333" y2="23032"/>
                          <a14:foregroundMark x1="76267" y1="23907" x2="76267" y2="23907"/>
                          <a14:foregroundMark x1="78667" y1="23324" x2="78667" y2="23324"/>
                          <a14:foregroundMark x1="78133" y1="23324" x2="78133" y2="23324"/>
                          <a14:foregroundMark x1="76000" y1="25364" x2="76000" y2="25364"/>
                          <a14:foregroundMark x1="81333" y1="11370" x2="81333" y2="11370"/>
                          <a14:foregroundMark x1="81867" y1="11079" x2="81867" y2="11079"/>
                          <a14:foregroundMark x1="78667" y1="13994" x2="78667" y2="13994"/>
                          <a14:foregroundMark x1="77067" y1="7872" x2="77067" y2="7872"/>
                          <a14:foregroundMark x1="78133" y1="7580" x2="78133" y2="7580"/>
                          <a14:foregroundMark x1="79200" y1="7580" x2="79200" y2="7580"/>
                          <a14:foregroundMark x1="75467" y1="11370" x2="75467" y2="11370"/>
                          <a14:foregroundMark x1="75200" y1="11370" x2="75200" y2="11370"/>
                          <a14:foregroundMark x1="75200" y1="12245" x2="75200" y2="12245"/>
                          <a14:foregroundMark x1="81333" y1="10204" x2="81333" y2="10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007"/>
            <a:stretch/>
          </p:blipFill>
          <p:spPr bwMode="auto">
            <a:xfrm>
              <a:off x="3127029" y="3873502"/>
              <a:ext cx="6532661" cy="2927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159207" y="4326327"/>
              <a:ext cx="20285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i="1" dirty="0" err="1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адипоцити</a:t>
              </a:r>
              <a:endParaRPr lang="en-US" sz="16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532781" y="4764566"/>
              <a:ext cx="30700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6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п</a:t>
              </a:r>
              <a:r>
                <a:rPr lang="uk-UA" sz="1600" i="1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ухлино-асоційовані </a:t>
              </a:r>
              <a:r>
                <a:rPr lang="uk-UA" sz="1600" i="1" dirty="0" err="1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адипоцити</a:t>
              </a:r>
              <a:endParaRPr lang="en-US" sz="16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532781" y="5167941"/>
              <a:ext cx="17219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600" i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з</a:t>
              </a:r>
              <a:r>
                <a:rPr lang="uk-UA" sz="1600" i="1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апальні клітини</a:t>
              </a:r>
              <a:endParaRPr lang="en-US" sz="16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552080" y="5605808"/>
              <a:ext cx="15157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600" i="1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ракові клітини</a:t>
              </a:r>
              <a:endParaRPr lang="en-US" sz="16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9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Ожиріння і рак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31501" y="3600270"/>
            <a:ext cx="2542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посилення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інвазії</a:t>
            </a:r>
            <a:r>
              <a:rPr lang="ru-RU" sz="2000" i="1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метастазування</a:t>
            </a:r>
            <a:endParaRPr lang="en-US" sz="200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653263" y="5117780"/>
            <a:ext cx="3020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несприятливий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перебіг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захворювання</a:t>
            </a:r>
            <a:endParaRPr lang="en-US" sz="2000" i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653263" y="3901950"/>
            <a:ext cx="563067" cy="978"/>
          </a:xfrm>
          <a:prstGeom prst="straightConnector1">
            <a:avLst/>
          </a:prstGeom>
          <a:ln w="38100">
            <a:solidFill>
              <a:srgbClr val="E28A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328758" y="4358082"/>
            <a:ext cx="0" cy="699179"/>
          </a:xfrm>
          <a:prstGeom prst="straightConnector1">
            <a:avLst/>
          </a:prstGeom>
          <a:ln w="38100">
            <a:solidFill>
              <a:srgbClr val="E28A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8918" y="793630"/>
            <a:ext cx="5462088" cy="5486400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11659" y="-3198507"/>
            <a:ext cx="6262525" cy="548640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34796" y="-2464762"/>
            <a:ext cx="5129784" cy="54864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781030" y="-2605099"/>
            <a:ext cx="5129784" cy="5486400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2916995">
            <a:off x="2502541" y="-3231357"/>
            <a:ext cx="5343970" cy="54864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04269" y="2056935"/>
            <a:ext cx="7772400" cy="3793395"/>
            <a:chOff x="704269" y="2056935"/>
            <a:chExt cx="7772400" cy="379339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04269" y="2056935"/>
              <a:ext cx="7772400" cy="3793395"/>
              <a:chOff x="1473200" y="1536700"/>
              <a:chExt cx="9486900" cy="4876800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1473200" y="1536700"/>
                <a:ext cx="9486900" cy="4876800"/>
                <a:chOff x="749300" y="890588"/>
                <a:chExt cx="10604500" cy="5510212"/>
              </a:xfrm>
            </p:grpSpPr>
            <p:sp>
              <p:nvSpPr>
                <p:cNvPr id="4" name="Скругленный прямоугольник 3"/>
                <p:cNvSpPr/>
                <p:nvPr/>
              </p:nvSpPr>
              <p:spPr>
                <a:xfrm>
                  <a:off x="749300" y="2655888"/>
                  <a:ext cx="3771899" cy="1979612"/>
                </a:xfrm>
                <a:prstGeom prst="roundRect">
                  <a:avLst/>
                </a:prstGeom>
                <a:ln w="19050">
                  <a:gradFill flip="none" rotWithShape="1">
                    <a:gsLst>
                      <a:gs pos="0">
                        <a:srgbClr val="E28ACB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000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ea typeface="+mj-ea"/>
                      <a:cs typeface="+mj-cs"/>
                    </a:rPr>
                    <a:t>Дисфункціона-льна</a:t>
                  </a:r>
                  <a:r>
                    <a:rPr lang="uk-U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 </a:t>
                  </a:r>
                  <a:r>
                    <a:rPr lang="uk-UA" sz="2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ea typeface="+mj-ea"/>
                      <a:cs typeface="+mj-cs"/>
                    </a:rPr>
                    <a:t>жирова</a:t>
                  </a:r>
                  <a:r>
                    <a:rPr lang="uk-U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 </a:t>
                  </a:r>
                  <a:r>
                    <a:rPr lang="uk-UA" sz="2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ea typeface="+mj-ea"/>
                      <a:cs typeface="+mj-cs"/>
                    </a:rPr>
                    <a:t>тканина</a:t>
                  </a:r>
                  <a:endParaRPr lang="en-US" sz="2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ea typeface="+mj-ea"/>
                    <a:cs typeface="+mj-cs"/>
                  </a:endParaRPr>
                </a:p>
              </p:txBody>
            </p:sp>
            <p:sp>
              <p:nvSpPr>
                <p:cNvPr id="5" name="Скругленный прямоугольник 4"/>
                <p:cNvSpPr/>
                <p:nvPr/>
              </p:nvSpPr>
              <p:spPr>
                <a:xfrm>
                  <a:off x="7581900" y="2655888"/>
                  <a:ext cx="3771900" cy="1979612"/>
                </a:xfrm>
                <a:prstGeom prst="roundRect">
                  <a:avLst/>
                </a:prstGeom>
                <a:ln w="19050">
                  <a:gradFill flip="none" rotWithShape="1">
                    <a:gsLst>
                      <a:gs pos="2000">
                        <a:schemeClr val="accent2">
                          <a:lumMod val="45000"/>
                          <a:lumOff val="55000"/>
                        </a:schemeClr>
                      </a:gs>
                      <a:gs pos="100000">
                        <a:srgbClr val="E28ACB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ea typeface="+mj-ea"/>
                      <a:cs typeface="+mj-cs"/>
                    </a:rPr>
                    <a:t>Пухлина</a:t>
                  </a:r>
                  <a:endPara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ea typeface="+mj-ea"/>
                    <a:cs typeface="+mj-cs"/>
                  </a:endParaRPr>
                </a:p>
              </p:txBody>
            </p:sp>
            <p:sp>
              <p:nvSpPr>
                <p:cNvPr id="12" name="Выгнутая вниз стрелка 11"/>
                <p:cNvSpPr/>
                <p:nvPr/>
              </p:nvSpPr>
              <p:spPr>
                <a:xfrm>
                  <a:off x="2374900" y="4800599"/>
                  <a:ext cx="7696200" cy="1600201"/>
                </a:xfrm>
                <a:prstGeom prst="curvedUpArrow">
                  <a:avLst>
                    <a:gd name="adj1" fmla="val 25000"/>
                    <a:gd name="adj2" fmla="val 66000"/>
                    <a:gd name="adj3" fmla="val 25000"/>
                  </a:avLst>
                </a:prstGeom>
                <a:gradFill flip="none" rotWithShape="1">
                  <a:gsLst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rgbClr val="E28ACB"/>
                    </a:gs>
                  </a:gsLst>
                  <a:lin ang="10800000" scaled="1"/>
                  <a:tileRect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Выгнутая вниз стрелка 12"/>
                <p:cNvSpPr/>
                <p:nvPr/>
              </p:nvSpPr>
              <p:spPr>
                <a:xfrm rot="10800000">
                  <a:off x="2247900" y="890588"/>
                  <a:ext cx="7696200" cy="1600200"/>
                </a:xfrm>
                <a:prstGeom prst="curvedUpArrow">
                  <a:avLst>
                    <a:gd name="adj1" fmla="val 25000"/>
                    <a:gd name="adj2" fmla="val 66000"/>
                    <a:gd name="adj3" fmla="val 25000"/>
                  </a:avLst>
                </a:prstGeom>
                <a:gradFill flip="none" rotWithShape="1">
                  <a:gsLst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rgbClr val="E28ACB"/>
                    </a:gs>
                  </a:gsLst>
                  <a:lin ang="10800000" scaled="1"/>
                  <a:tileRect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4390595" y="5613183"/>
                <a:ext cx="3731640" cy="751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Bookman Old Style" panose="02050604050505020204" pitchFamily="18" charset="0"/>
                  </a:rPr>
                  <a:t>посилення</a:t>
                </a:r>
                <a:r>
                  <a:rPr lang="ru-RU" sz="1600" i="1" dirty="0" smtClean="0">
                    <a:latin typeface="Bookman Old Style" panose="02050604050505020204" pitchFamily="18" charset="0"/>
                  </a:rPr>
                  <a:t> </a:t>
                </a:r>
                <a:r>
                  <a:rPr lang="ru-RU" sz="1600" i="1" dirty="0" err="1" smtClean="0">
                    <a:latin typeface="Bookman Old Style" panose="02050604050505020204" pitchFamily="18" charset="0"/>
                  </a:rPr>
                  <a:t>рівня</a:t>
                </a:r>
                <a:r>
                  <a:rPr lang="ru-RU" sz="1600" i="1" dirty="0" smtClean="0">
                    <a:latin typeface="Bookman Old Style" panose="02050604050505020204" pitchFamily="18" charset="0"/>
                  </a:rPr>
                  <a:t> </a:t>
                </a:r>
                <a:r>
                  <a:rPr lang="ru-RU" sz="1600" i="1" dirty="0" err="1" smtClean="0">
                    <a:latin typeface="Bookman Old Style" panose="02050604050505020204" pitchFamily="18" charset="0"/>
                  </a:rPr>
                  <a:t>запалення</a:t>
                </a:r>
                <a:r>
                  <a:rPr lang="ru-RU" sz="1600" i="1" dirty="0" smtClean="0">
                    <a:latin typeface="Bookman Old Style" panose="02050604050505020204" pitchFamily="18" charset="0"/>
                  </a:rPr>
                  <a:t>;</a:t>
                </a:r>
              </a:p>
              <a:p>
                <a:pPr algn="ctr"/>
                <a:r>
                  <a:rPr lang="ru-RU" sz="1600" i="1" dirty="0" err="1">
                    <a:latin typeface="Bookman Old Style" panose="02050604050505020204" pitchFamily="18" charset="0"/>
                  </a:rPr>
                  <a:t>постачання</a:t>
                </a:r>
                <a:r>
                  <a:rPr lang="ru-RU" sz="1600" i="1" dirty="0">
                    <a:latin typeface="Bookman Old Style" panose="02050604050505020204" pitchFamily="18" charset="0"/>
                  </a:rPr>
                  <a:t> </a:t>
                </a:r>
                <a:r>
                  <a:rPr lang="ru-RU" sz="1600" i="1" dirty="0" err="1">
                    <a:latin typeface="Bookman Old Style" panose="02050604050505020204" pitchFamily="18" charset="0"/>
                  </a:rPr>
                  <a:t>енергії</a:t>
                </a:r>
                <a:endParaRPr lang="ru-RU" sz="1600" i="1" dirty="0" smtClean="0"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2612032" y="2182221"/>
              <a:ext cx="42082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i="1" dirty="0" err="1" smtClean="0">
                  <a:latin typeface="Bookman Old Style" panose="02050604050505020204" pitchFamily="18" charset="0"/>
                </a:rPr>
                <a:t>посилення</a:t>
              </a:r>
              <a:r>
                <a:rPr lang="ru-RU" sz="1600" i="1" dirty="0" smtClean="0">
                  <a:latin typeface="Bookman Old Style" panose="02050604050505020204" pitchFamily="18" charset="0"/>
                </a:rPr>
                <a:t> </a:t>
              </a:r>
              <a:r>
                <a:rPr lang="ru-RU" sz="1600" i="1" dirty="0" err="1" smtClean="0">
                  <a:latin typeface="Bookman Old Style" panose="02050604050505020204" pitchFamily="18" charset="0"/>
                </a:rPr>
                <a:t>рівня</a:t>
              </a:r>
              <a:r>
                <a:rPr lang="ru-RU" sz="1600" i="1" dirty="0" smtClean="0">
                  <a:latin typeface="Bookman Old Style" panose="02050604050505020204" pitchFamily="18" charset="0"/>
                </a:rPr>
                <a:t> </a:t>
              </a:r>
              <a:r>
                <a:rPr lang="ru-RU" sz="1600" i="1" dirty="0" err="1" smtClean="0">
                  <a:latin typeface="Bookman Old Style" panose="02050604050505020204" pitchFamily="18" charset="0"/>
                </a:rPr>
                <a:t>запалення</a:t>
              </a:r>
              <a:r>
                <a:rPr lang="ru-RU" sz="1600" i="1" dirty="0" smtClean="0">
                  <a:latin typeface="Bookman Old Style" panose="02050604050505020204" pitchFamily="18" charset="0"/>
                </a:rPr>
                <a:t>;</a:t>
              </a:r>
            </a:p>
            <a:p>
              <a:pPr algn="ctr"/>
              <a:r>
                <a:rPr lang="ru-RU" sz="1600" i="1" dirty="0" err="1" smtClean="0">
                  <a:latin typeface="Bookman Old Style" panose="02050604050505020204" pitchFamily="18" charset="0"/>
                </a:rPr>
                <a:t>підвищення</a:t>
              </a:r>
              <a:r>
                <a:rPr lang="ru-RU" sz="1600" i="1" dirty="0" smtClean="0">
                  <a:latin typeface="Bookman Old Style" panose="02050604050505020204" pitchFamily="18" charset="0"/>
                </a:rPr>
                <a:t> </a:t>
              </a:r>
              <a:r>
                <a:rPr lang="ru-RU" sz="1600" i="1" dirty="0" err="1" smtClean="0">
                  <a:latin typeface="Bookman Old Style" panose="02050604050505020204" pitchFamily="18" charset="0"/>
                </a:rPr>
                <a:t>енергетичного</a:t>
              </a:r>
              <a:r>
                <a:rPr lang="ru-RU" sz="1600" i="1" dirty="0" smtClean="0">
                  <a:latin typeface="Bookman Old Style" panose="02050604050505020204" pitchFamily="18" charset="0"/>
                </a:rPr>
                <a:t> дисбалансу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5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345</Words>
  <Application>Microsoft Office PowerPoint</Application>
  <PresentationFormat>Широкоэкранный</PresentationFormat>
  <Paragraphs>81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Microsoft JhengHei UI</vt:lpstr>
      <vt:lpstr>Arial</vt:lpstr>
      <vt:lpstr>Bookman Old Style</vt:lpstr>
      <vt:lpstr>Calibri</vt:lpstr>
      <vt:lpstr>Calibri Light</vt:lpstr>
      <vt:lpstr>Gabriola</vt:lpstr>
      <vt:lpstr>Times New Roman</vt:lpstr>
      <vt:lpstr>Тема Office</vt:lpstr>
      <vt:lpstr>Презентация PowerPoint</vt:lpstr>
      <vt:lpstr>Епідеміологія</vt:lpstr>
      <vt:lpstr>Жирова тканина</vt:lpstr>
      <vt:lpstr>Ожиріння</vt:lpstr>
      <vt:lpstr>Запалення</vt:lpstr>
      <vt:lpstr>Адипокіни</vt:lpstr>
      <vt:lpstr>Ожиріння і рак</vt:lpstr>
      <vt:lpstr>Ожиріння і рак</vt:lpstr>
      <vt:lpstr>Ожиріння і рак</vt:lpstr>
      <vt:lpstr>Підсумки 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Антоніна Терещенко</dc:creator>
  <cp:lastModifiedBy>Антоніна Терещенко</cp:lastModifiedBy>
  <cp:revision>73</cp:revision>
  <dcterms:created xsi:type="dcterms:W3CDTF">2023-04-07T17:02:44Z</dcterms:created>
  <dcterms:modified xsi:type="dcterms:W3CDTF">2023-05-13T12:34:18Z</dcterms:modified>
</cp:coreProperties>
</file>