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66" r:id="rId2"/>
    <p:sldId id="257" r:id="rId3"/>
    <p:sldId id="269" r:id="rId4"/>
    <p:sldId id="270" r:id="rId5"/>
    <p:sldId id="284" r:id="rId6"/>
    <p:sldId id="273" r:id="rId7"/>
    <p:sldId id="272" r:id="rId8"/>
    <p:sldId id="274" r:id="rId9"/>
    <p:sldId id="275" r:id="rId10"/>
    <p:sldId id="276" r:id="rId11"/>
    <p:sldId id="277" r:id="rId12"/>
    <p:sldId id="278" r:id="rId13"/>
    <p:sldId id="279" r:id="rId14"/>
    <p:sldId id="287" r:id="rId15"/>
    <p:sldId id="288" r:id="rId16"/>
    <p:sldId id="282" r:id="rId17"/>
    <p:sldId id="262" r:id="rId18"/>
    <p:sldId id="263" r:id="rId19"/>
    <p:sldId id="289" r:id="rId20"/>
    <p:sldId id="281" r:id="rId21"/>
    <p:sldId id="265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Oswald" panose="020B0604020202020204" charset="-52"/>
      <p:regular r:id="rId28"/>
      <p:bold r:id="rId29"/>
    </p:embeddedFont>
    <p:embeddedFont>
      <p:font typeface="Source Code Pro" panose="020B060402020202020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  <p15:guide id="3" pos="2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58" y="67"/>
      </p:cViewPr>
      <p:guideLst>
        <p:guide orient="horz" pos="1620"/>
        <p:guide pos="2880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3cf34c8dfb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3cf34c8dfb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Люди,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схильні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до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виникнення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сильних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алергічних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реакцій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мають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носити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собою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одноразовий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шприц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із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адреналіном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може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бути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ампула).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Саме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миттєве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введення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адреналіну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може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врятувати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життя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людині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у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якої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виник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анафілактичний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шок.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На</a:t>
            </a:r>
            <a:r>
              <a:rPr lang="ru-RU" sz="1100" b="0" i="0" u="none" strike="noStrike" cap="none" baseline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baseline="0" dirty="0" err="1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сьогодні</a:t>
            </a:r>
            <a:r>
              <a:rPr lang="ru-RU" sz="1100" b="0" i="0" u="none" strike="noStrike" cap="none" baseline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,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пропонується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розробити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для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алергіків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спеціальний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браслет,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щоб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їх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можна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було</a:t>
            </a:r>
            <a:r>
              <a:rPr lang="ru-RU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впізнати</a:t>
            </a:r>
            <a:r>
              <a:rPr lang="ru-RU" sz="11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ru-RU" sz="1100" b="0" i="0" u="none" strike="noStrike" cap="none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>
            <a:off x="4226100" y="2933550"/>
            <a:ext cx="691800" cy="3885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25" y="0"/>
            <a:ext cx="9144000" cy="3124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Google Shape;20;p4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Google Shape;25;p5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7"/>
          <p:cNvCxnSpPr/>
          <p:nvPr/>
        </p:nvCxnSpPr>
        <p:spPr>
          <a:xfrm>
            <a:off x="418675" y="1457787"/>
            <a:ext cx="614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311700" y="1618204"/>
            <a:ext cx="2808000" cy="2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17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" name="Google Shape;43;p9"/>
          <p:cNvCxnSpPr/>
          <p:nvPr/>
        </p:nvCxnSpPr>
        <p:spPr>
          <a:xfrm>
            <a:off x="5029675" y="4495500"/>
            <a:ext cx="577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Oswald"/>
              <a:buNone/>
              <a:defRPr sz="2100"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oogle Shape;52;p11"/>
          <p:cNvCxnSpPr/>
          <p:nvPr/>
        </p:nvCxnSpPr>
        <p:spPr>
          <a:xfrm>
            <a:off x="413275" y="2988275"/>
            <a:ext cx="9105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dern-writer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‹№›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EF62C2-E4AB-430F-862A-54DC07FD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472" y="1460091"/>
            <a:ext cx="8615191" cy="1536497"/>
          </a:xfrm>
        </p:spPr>
        <p:txBody>
          <a:bodyPr>
            <a:normAutofit fontScale="90000"/>
          </a:bodyPr>
          <a:lstStyle/>
          <a:p>
            <a:r>
              <a:rPr lang="ru" sz="32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ОСОБЛИВОСТІ ВИНИКНЕННЯ</a:t>
            </a:r>
            <a:r>
              <a:rPr lang="ru" sz="3200" b="1" smtClean="0">
                <a:latin typeface="Times New Roman"/>
                <a:ea typeface="Times New Roman"/>
                <a:cs typeface="Times New Roman"/>
                <a:sym typeface="Times New Roman"/>
              </a:rPr>
              <a:t>, МЕХАНІЗМИ </a:t>
            </a:r>
            <a:r>
              <a:rPr lang="ru" sz="32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РОЗВИТКУ </a:t>
            </a:r>
            <a:r>
              <a:rPr lang="ru" sz="3200" b="1" smtClean="0">
                <a:latin typeface="Times New Roman"/>
                <a:ea typeface="Times New Roman"/>
                <a:cs typeface="Times New Roman"/>
                <a:sym typeface="Times New Roman"/>
              </a:rPr>
              <a:t>ТА ФАРМАКОТЕРАПІЯ </a:t>
            </a:r>
            <a:r>
              <a:rPr lang="ru" sz="32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АНАФІЛАКТИЧНОГО ШОКУ</a:t>
            </a:r>
            <a:endParaRPr lang="ru-RU" sz="3000" dirty="0"/>
          </a:p>
        </p:txBody>
      </p:sp>
      <p:pic>
        <p:nvPicPr>
          <p:cNvPr id="4" name="Picture 2" descr="НАЦIОНАЛЬНИЙ ФАРМАЦЕВТИЧНИЙ УНIВЕРСИТЕТ – КАФЕДРА ЗАГАЛЬНОЇ ХIМIЇ">
            <a:extLst>
              <a:ext uri="{FF2B5EF4-FFF2-40B4-BE49-F238E27FC236}">
                <a16:creationId xmlns:a16="http://schemas.microsoft.com/office/drawing/2014/main" id="{7C2821EB-7991-4D1A-8174-C20B10E1C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89" y="309939"/>
            <a:ext cx="1120262" cy="105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федра нормальної та патологічної фізіології – Нацiональний фармацевтичний  унiверситет">
            <a:extLst>
              <a:ext uri="{FF2B5EF4-FFF2-40B4-BE49-F238E27FC236}">
                <a16:creationId xmlns:a16="http://schemas.microsoft.com/office/drawing/2014/main" id="{61114133-1181-4119-A60C-9A7059FE5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72" y="265781"/>
            <a:ext cx="1052480" cy="97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2DE52-9B88-4684-A69A-59CF9477BFB8}"/>
              </a:ext>
            </a:extLst>
          </p:cNvPr>
          <p:cNvSpPr txBox="1"/>
          <p:nvPr/>
        </p:nvSpPr>
        <p:spPr>
          <a:xfrm>
            <a:off x="2078411" y="458878"/>
            <a:ext cx="4691349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uk-UA" sz="15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Міністерство охорони </a:t>
            </a:r>
            <a:r>
              <a:rPr lang="uk-UA" sz="15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здоров’я України</a:t>
            </a:r>
            <a:endParaRPr lang="uk-UA" sz="15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5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Національний фармацевтичний університет</a:t>
            </a:r>
          </a:p>
          <a:p>
            <a:pPr algn="ctr"/>
            <a:r>
              <a:rPr lang="uk-UA" sz="15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</a:t>
            </a:r>
            <a:r>
              <a:rPr lang="uk-UA" sz="15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нормальної та патологічної фіз</a:t>
            </a:r>
            <a:r>
              <a:rPr lang="uk-UA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іології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4F7842A9-D7E4-4B85-9582-4E7EAE09D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24399" y="3338111"/>
            <a:ext cx="3980835" cy="1586429"/>
          </a:xfrm>
        </p:spPr>
        <p:txBody>
          <a:bodyPr>
            <a:normAutofit fontScale="85000" lnSpcReduction="10000"/>
          </a:bodyPr>
          <a:lstStyle/>
          <a:p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виконала: </a:t>
            </a:r>
            <a:r>
              <a:rPr lang="uk-UA" sz="16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Грабіна</a:t>
            </a:r>
            <a:r>
              <a:rPr lang="uk-UA" sz="1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Марія Ярославівна</a:t>
            </a:r>
          </a:p>
          <a:p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 2 курсу Фм21(4,10д)-02 </a:t>
            </a:r>
          </a:p>
          <a:p>
            <a:endParaRPr lang="uk-UA" sz="16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Науковий </a:t>
            </a:r>
            <a:r>
              <a:rPr lang="uk-UA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</a:t>
            </a:r>
            <a:r>
              <a:rPr lang="uk-UA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Рибак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Вікторія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Анатоліївна</a:t>
            </a:r>
            <a:endParaRPr lang="ru-RU" sz="16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cap="none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проф. </a:t>
            </a:r>
            <a:r>
              <a:rPr lang="ru-RU" sz="16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cap="none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афедри</a:t>
            </a:r>
            <a:r>
              <a:rPr lang="ru-RU" sz="1600" cap="none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cap="none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нормальної</a:t>
            </a:r>
            <a:r>
              <a:rPr lang="ru-RU" sz="1600" cap="none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cap="none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патологічної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cap="none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ізіології</a:t>
            </a:r>
            <a:r>
              <a:rPr lang="ru-RU" sz="1600" cap="none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cap="none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НФаУ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C87546-06A6-4D72-A727-D7F26C2EB092}"/>
              </a:ext>
            </a:extLst>
          </p:cNvPr>
          <p:cNvSpPr txBox="1"/>
          <p:nvPr/>
        </p:nvSpPr>
        <p:spPr>
          <a:xfrm>
            <a:off x="3993515" y="4463928"/>
            <a:ext cx="113484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uk-UA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 </a:t>
            </a:r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27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6607" y="793213"/>
            <a:ext cx="83177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егайна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анафілактична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залежна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алергічна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реакція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типу,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розвивається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високосенсибілізованому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організмі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етапів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розпізнавання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процесингу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кооперації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Т-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В-лімфоцитів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закономірним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підсумком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клону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плазматичних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утворюють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антитіла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імунної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Відмінністю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типу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гуморальних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типів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продукція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специфічних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особливістю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афінність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 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рецепторів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опасистих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базофілів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Наслідком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АШ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надзвичайно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кількості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короткий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призводить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гіперергічної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негайного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типу.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4498" y="309374"/>
            <a:ext cx="5532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ПАТОГЕНЕЗ АНАФІЛАКТИЧНОГО ШОКУ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8641" y="848299"/>
            <a:ext cx="8163499" cy="3759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антигеном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шкіри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слизової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оболонки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бронхів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шлунково-кишкового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тракту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безпосередньо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макрофагом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макрофаг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поглинає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презентує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T-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хелперам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2-го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котрі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починають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вироб­ляти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цитокіни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стимулюють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проліферацію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В-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лімфоцитів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трансформацію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плазматичні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наступною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продукцією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IgE-антитіл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фіксація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опасистих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базофілів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повторний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самим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алергеном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зв’язування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опа­систих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базофілів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1345" y="288463"/>
            <a:ext cx="53982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2000" b="1" dirty="0" smtClean="0">
                <a:solidFill>
                  <a:srgbClr val="E91D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– ІМУНОЛОГІЧНА ФАЗА: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2877" y="1112704"/>
            <a:ext cx="7965195" cy="3290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Вивільненні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опасистих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базофілів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преформованих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гістамін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еозинофільний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нейтрофільний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хемотаксичні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Вивільнення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синтезованих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novo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лейкотрієни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простагландини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простацикліни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тромбоксани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медіаторів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опасистих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імунних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Медіатори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утворюються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активації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комплементу, перш за все С3а, С5а-анафілотоксини,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істотно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якісно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доповнюють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виділяються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дегрануляції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опасистих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базофілів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386" y="552109"/>
            <a:ext cx="3384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 – ПАТОХІМІЧНА ФАЗА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7100" y="632201"/>
            <a:ext cx="853807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uk-UA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медіаторів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відповідні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рецептори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тканин</a:t>
            </a:r>
            <a:r>
              <a:rPr lang="uk-UA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гладенької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мускулатури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внутрішніх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порозності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мікроциркуляторного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русла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виходом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рідини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судин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набряку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серозн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запалення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іперсекреці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слизу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розширенням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периферійних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судин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наступним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розвитком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венозного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артеріального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стазу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гемолізу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недостатності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16934" y="301341"/>
            <a:ext cx="55194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ІІІ – ПАТОФІЗІОЛОГІЧНА ФАЗА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453" y="3163566"/>
            <a:ext cx="29274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– КЛІНІЧНА ФАЗА</a:t>
            </a:r>
            <a:r>
              <a:rPr lang="en-US" sz="1800" dirty="0" smtClean="0"/>
              <a:t> </a:t>
            </a: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8641" y="3578444"/>
            <a:ext cx="8361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авершує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патофізіологічну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є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клінічним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проявом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анафілактичного шоку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алергічних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захворювань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IgE-залежного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типу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дана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фаза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біфазний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вкрай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враховувати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наданні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пацієнту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невідкладної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ozn_uk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53" y="132202"/>
            <a:ext cx="8725359" cy="4847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505" y="198395"/>
            <a:ext cx="8527055" cy="594818"/>
          </a:xfrm>
        </p:spPr>
        <p:txBody>
          <a:bodyPr>
            <a:noAutofit/>
          </a:bodyPr>
          <a:lstStyle/>
          <a:p>
            <a:pPr algn="ctr"/>
            <a:r>
              <a:rPr lang="uk-UA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СУЧАСНІ МЕТОДИ, ЗАСТОСОВУВАНІ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VITRO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ДІАГНОСТИКИ </a:t>
            </a:r>
            <a:br>
              <a:rPr lang="uk-UA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АЛЕРГІЧНИХ ЗАХВОРЮВАНЬ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449702"/>
              </p:ext>
            </p:extLst>
          </p:nvPr>
        </p:nvGraphicFramePr>
        <p:xfrm>
          <a:off x="308472" y="835691"/>
          <a:ext cx="8593156" cy="4170145"/>
        </p:xfrm>
        <a:graphic>
          <a:graphicData uri="http://schemas.openxmlformats.org/drawingml/2006/table">
            <a:tbl>
              <a:tblPr/>
              <a:tblGrid>
                <a:gridCol w="2148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8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82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207"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Призначення</a:t>
                      </a:r>
                      <a:r>
                        <a:rPr lang="ru-RU" sz="1000" b="1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тесту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Принцип тесту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Технологія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Тест-системи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846">
                <a:tc>
                  <a:txBody>
                    <a:bodyPr/>
                    <a:lstStyle/>
                    <a:p>
                      <a:pPr indent="450215" algn="l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000" dirty="0" err="1" smtClean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иявлення</a:t>
                      </a:r>
                      <a:r>
                        <a:rPr lang="ru-RU" sz="1000" dirty="0" smtClean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сенсибілізації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певних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алергенів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>
                      <a:noFill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Виявлення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IgЕ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IgG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IgG4 до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певних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алергенів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Анти-IgE (IgG, IgG</a:t>
                      </a:r>
                      <a:r>
                        <a:rPr lang="ru-RU" sz="1000" baseline="-25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)-антитіла, сорбовані на твердій фазі, захоплюють IgE (IgG, IgG</a:t>
                      </a:r>
                      <a:r>
                        <a:rPr lang="ru-RU" sz="1000" baseline="-25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з сироватки крові хворого.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Далі захоплений IgE (IgG, IgG</a:t>
                      </a:r>
                      <a:r>
                        <a:rPr lang="ru-RU" sz="1000" baseline="-25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кількісно визначається анти-IgE (IgG, IgG</a:t>
                      </a:r>
                      <a:r>
                        <a:rPr lang="ru-RU" sz="1000" baseline="-25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)-антитілами з відповідною міткою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UniCap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ІФА,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імуноблот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алерген-мікроерей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5123"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Виявлення медіаторів алергічного запалення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>
                      <a:noFill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Виявлення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гістаміну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триптази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лейкотрієнів</a:t>
                      </a:r>
                      <a:r>
                        <a:rPr lang="en-US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і </a:t>
                      </a:r>
                      <a:r>
                        <a:rPr lang="en-US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простагландинів</a:t>
                      </a:r>
                      <a:r>
                        <a:rPr lang="en-US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;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медіаторів</a:t>
                      </a:r>
                      <a:r>
                        <a:rPr lang="en-US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еозинофілів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 саме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UniCap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ІФА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3260"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Виявлення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активації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клітин-ефекторів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гіперчутливості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негайного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типу за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медіаторним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типом (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пізня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фаза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гіперчутливості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негайного</a:t>
                      </a: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типу)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>
                      <a:noFill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Продукція лейкотрієнів і простагландинів.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Експресія маркерів активації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 саме.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Пряме виявлення антигенів CD63, CD203c антитілами, міченими флуорохромом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CAST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indent="450215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Цитофлуориметрія</a:t>
                      </a:r>
                      <a:endParaRPr lang="ru-RU" sz="10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175" marR="61175" marT="61175" marB="61175" anchor="ctr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286439" y="275422"/>
            <a:ext cx="5409281" cy="96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причини смерті при анафілактичному </a:t>
            </a:r>
            <a:r>
              <a:rPr lang="uk-UA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шоці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00" y="1626979"/>
            <a:ext cx="2576067" cy="1510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666" y="2179882"/>
            <a:ext cx="2576067" cy="1510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696" y="237071"/>
            <a:ext cx="2576067" cy="151014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87086" y="3233365"/>
            <a:ext cx="28157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uk-UA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Набряк гортані або обструкція нижніх відділів дихальних шляхів</a:t>
            </a:r>
            <a:endParaRPr lang="ru-RU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5838227" y="1783267"/>
            <a:ext cx="8563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0">
              <a:buNone/>
            </a:pPr>
            <a:r>
              <a:rPr lang="uk-UA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Колапс</a:t>
            </a:r>
            <a:endParaRPr lang="ru-RU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кутник 12"/>
          <p:cNvSpPr/>
          <p:nvPr/>
        </p:nvSpPr>
        <p:spPr>
          <a:xfrm>
            <a:off x="2841567" y="3814916"/>
            <a:ext cx="28448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/>
            <a:r>
              <a:rPr lang="uk-UA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Гостра дихальна недостатність унаслідок бронхоспазму і набряку легень</a:t>
            </a:r>
            <a:endParaRPr lang="ru-RU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67" y="2646782"/>
            <a:ext cx="2576066" cy="1510148"/>
          </a:xfrm>
          <a:prstGeom prst="rect">
            <a:avLst/>
          </a:prstGeom>
        </p:spPr>
      </p:pic>
      <p:sp>
        <p:nvSpPr>
          <p:cNvPr id="15" name="Прямокутник 14"/>
          <p:cNvSpPr/>
          <p:nvPr/>
        </p:nvSpPr>
        <p:spPr>
          <a:xfrm>
            <a:off x="5855925" y="4291970"/>
            <a:ext cx="2767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/>
            <a:r>
              <a:rPr lang="uk-UA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Гостра серцево-судинна недостатність</a:t>
            </a:r>
            <a:endParaRPr lang="ru-RU" sz="105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2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увати 10"/>
          <p:cNvGrpSpPr/>
          <p:nvPr/>
        </p:nvGrpSpPr>
        <p:grpSpPr>
          <a:xfrm>
            <a:off x="1792659" y="0"/>
            <a:ext cx="6204712" cy="5087249"/>
            <a:chOff x="1792659" y="0"/>
            <a:chExt cx="6204712" cy="5087249"/>
          </a:xfrm>
        </p:grpSpPr>
        <p:sp>
          <p:nvSpPr>
            <p:cNvPr id="12" name="Полілінія 11"/>
            <p:cNvSpPr/>
            <p:nvPr/>
          </p:nvSpPr>
          <p:spPr>
            <a:xfrm>
              <a:off x="3375195" y="0"/>
              <a:ext cx="3095650" cy="2569030"/>
            </a:xfrm>
            <a:custGeom>
              <a:avLst/>
              <a:gdLst>
                <a:gd name="connsiteX0" fmla="*/ 0 w 3976916"/>
                <a:gd name="connsiteY0" fmla="*/ 2481943 h 2481943"/>
                <a:gd name="connsiteX1" fmla="*/ 1988458 w 3976916"/>
                <a:gd name="connsiteY1" fmla="*/ 0 h 2481943"/>
                <a:gd name="connsiteX2" fmla="*/ 3976916 w 3976916"/>
                <a:gd name="connsiteY2" fmla="*/ 2481943 h 2481943"/>
                <a:gd name="connsiteX3" fmla="*/ 0 w 3976916"/>
                <a:gd name="connsiteY3" fmla="*/ 2481943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916" h="2481943">
                  <a:moveTo>
                    <a:pt x="0" y="2481943"/>
                  </a:moveTo>
                  <a:lnTo>
                    <a:pt x="1988458" y="0"/>
                  </a:lnTo>
                  <a:lnTo>
                    <a:pt x="3976916" y="2481943"/>
                  </a:lnTo>
                  <a:lnTo>
                    <a:pt x="0" y="2481943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39949" tIns="1286692" rIns="1039949" bIns="45720" numCol="1" spcCol="1270" anchor="b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smtClea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Підшкірна </a:t>
              </a:r>
              <a:r>
                <a:rPr lang="uk-UA" sz="110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ін’єкція в місці введення алергену 0,5 мл 0,1% розчину епінефрину (адреналіну) і в/в крапельно 1 мл 0,1% розчину епінефрину (адреналіну)</a:t>
              </a:r>
              <a:endParaRPr lang="ru-RU" sz="110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900" kern="12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Полілінія 12"/>
            <p:cNvSpPr/>
            <p:nvPr/>
          </p:nvSpPr>
          <p:spPr>
            <a:xfrm>
              <a:off x="1792659" y="2569030"/>
              <a:ext cx="3165072" cy="2518219"/>
            </a:xfrm>
            <a:custGeom>
              <a:avLst/>
              <a:gdLst>
                <a:gd name="connsiteX0" fmla="*/ 0 w 2867239"/>
                <a:gd name="connsiteY0" fmla="*/ 2554515 h 2554515"/>
                <a:gd name="connsiteX1" fmla="*/ 1433620 w 2867239"/>
                <a:gd name="connsiteY1" fmla="*/ 0 h 2554515"/>
                <a:gd name="connsiteX2" fmla="*/ 2867239 w 2867239"/>
                <a:gd name="connsiteY2" fmla="*/ 2554515 h 2554515"/>
                <a:gd name="connsiteX3" fmla="*/ 0 w 2867239"/>
                <a:gd name="connsiteY3" fmla="*/ 2554515 h 255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239" h="2554515">
                  <a:moveTo>
                    <a:pt x="0" y="2554515"/>
                  </a:moveTo>
                  <a:lnTo>
                    <a:pt x="1433620" y="0"/>
                  </a:lnTo>
                  <a:lnTo>
                    <a:pt x="2867239" y="2554515"/>
                  </a:lnTo>
                  <a:lnTo>
                    <a:pt x="0" y="25545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530" tIns="1322978" rIns="76253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200" kern="1200" smtClea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 появою ознак серцевої недостатності необхідно застосувати серцеві глікозиди.</a:t>
              </a:r>
              <a:endParaRPr lang="uk-UA" sz="1200" kern="12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Полілінія 13"/>
            <p:cNvSpPr/>
            <p:nvPr/>
          </p:nvSpPr>
          <p:spPr>
            <a:xfrm>
              <a:off x="3418114" y="2583540"/>
              <a:ext cx="3037593" cy="2489198"/>
            </a:xfrm>
            <a:custGeom>
              <a:avLst/>
              <a:gdLst>
                <a:gd name="connsiteX0" fmla="*/ 0 w 2481943"/>
                <a:gd name="connsiteY0" fmla="*/ 2481943 h 2481943"/>
                <a:gd name="connsiteX1" fmla="*/ 1240972 w 2481943"/>
                <a:gd name="connsiteY1" fmla="*/ 0 h 2481943"/>
                <a:gd name="connsiteX2" fmla="*/ 2481943 w 2481943"/>
                <a:gd name="connsiteY2" fmla="*/ 2481943 h 2481943"/>
                <a:gd name="connsiteX3" fmla="*/ 0 w 2481943"/>
                <a:gd name="connsiteY3" fmla="*/ 2481943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1943" h="2481943">
                  <a:moveTo>
                    <a:pt x="2481943" y="0"/>
                  </a:moveTo>
                  <a:lnTo>
                    <a:pt x="1240971" y="2481943"/>
                  </a:lnTo>
                  <a:lnTo>
                    <a:pt x="0" y="0"/>
                  </a:lnTo>
                  <a:lnTo>
                    <a:pt x="2481943" y="0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6206" tIns="45721" rIns="666206" bIns="128669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200" kern="1200" smtClea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Введення глюкокортикоїдів в/в або в/м (при неможливості в/в введення) антигістамінних препаратів.</a:t>
              </a:r>
              <a:endParaRPr lang="uk-UA" sz="1200" kern="12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Полілінія 14"/>
            <p:cNvSpPr/>
            <p:nvPr/>
          </p:nvSpPr>
          <p:spPr>
            <a:xfrm>
              <a:off x="4957731" y="2569030"/>
              <a:ext cx="3039640" cy="2518219"/>
            </a:xfrm>
            <a:custGeom>
              <a:avLst/>
              <a:gdLst>
                <a:gd name="connsiteX0" fmla="*/ 0 w 2995953"/>
                <a:gd name="connsiteY0" fmla="*/ 2503709 h 2503709"/>
                <a:gd name="connsiteX1" fmla="*/ 1497977 w 2995953"/>
                <a:gd name="connsiteY1" fmla="*/ 0 h 2503709"/>
                <a:gd name="connsiteX2" fmla="*/ 2995953 w 2995953"/>
                <a:gd name="connsiteY2" fmla="*/ 2503709 h 2503709"/>
                <a:gd name="connsiteX3" fmla="*/ 0 w 2995953"/>
                <a:gd name="connsiteY3" fmla="*/ 2503709 h 250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5953" h="2503709">
                  <a:moveTo>
                    <a:pt x="0" y="2503709"/>
                  </a:moveTo>
                  <a:lnTo>
                    <a:pt x="1497977" y="0"/>
                  </a:lnTo>
                  <a:lnTo>
                    <a:pt x="2995953" y="2503709"/>
                  </a:lnTo>
                  <a:lnTo>
                    <a:pt x="0" y="2503709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4708" tIns="1297575" rIns="794708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200" kern="1200" smtClea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асфіксії та задишці вводять 10–20 мл 2,4% розчину амінофіліну (еуфіліну) в/в</a:t>
              </a:r>
              <a:endParaRPr lang="uk-UA" sz="1200" kern="1200"/>
            </a:p>
          </p:txBody>
        </p:sp>
      </p:grpSp>
      <p:sp>
        <p:nvSpPr>
          <p:cNvPr id="2" name="Прямокутник 1"/>
          <p:cNvSpPr/>
          <p:nvPr/>
        </p:nvSpPr>
        <p:spPr>
          <a:xfrm>
            <a:off x="-718622" y="401686"/>
            <a:ext cx="53880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Невідкладна допомога при анафілактичному шоці</a:t>
            </a:r>
            <a:r>
              <a:rPr lang="uk-UA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04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8289" y="143219"/>
            <a:ext cx="678639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СІТ АБО АСІТ ТЕРАПІЯ: АЛЕРГО СПЕЦИФІЧНА</a:t>
            </a:r>
            <a:r>
              <a:rPr 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ІМУНОТЕРАПІЯ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 СПРАВЖНЄ ЛІКУВАННЯ АЛЕРГІЇ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небагатьох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методів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лікування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алергії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дозволяє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забезпечити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стабільний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на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роки.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Цей метод,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перешкоджає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симптомів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перемикає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імунної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 даного лікування полягає у введенні в організм людини мікродоз тих алергенів, на які він реагує і, як наслідок, вироблення несприйнятливості до цього алергену.</a:t>
            </a:r>
          </a:p>
          <a:p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Обстеження, необхідні для призначення </a:t>
            </a:r>
            <a:r>
              <a:rPr lang="uk-UA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СІТ</a:t>
            </a:r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терапії: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шкірні проби (</a:t>
            </a:r>
            <a:r>
              <a:rPr lang="uk-U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прик-тести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 по крові на специфічні алергени (</a:t>
            </a:r>
            <a:r>
              <a:rPr lang="uk-U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алерготести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розгорнутий аналіз крові;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імунограма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 рівня загального 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7170" name="Picture 2" descr="https://allergolog-centr.com.ua/images/si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608" y="1071390"/>
            <a:ext cx="1905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subTitle" idx="1"/>
          </p:nvPr>
        </p:nvSpPr>
        <p:spPr>
          <a:xfrm>
            <a:off x="363556" y="1020735"/>
            <a:ext cx="3918115" cy="35182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l">
              <a:buNone/>
            </a:pPr>
            <a:r>
              <a:rPr lang="uk-UA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АНАФІЛАКТИЧНІ РЕАКЦІЇ 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серйозні системні реакції, що швидко розвиваються та потенційно смертельні, виникають після контакту з алергеном. </a:t>
            </a: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</a:t>
            </a:r>
            <a:r>
              <a:rPr lang="uk-UA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супроводжуються виділенням ряду речовин, що впливають на проникність судин, тонус гладкої мускулатури кровоносних судин і бронхів.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44" y="537030"/>
            <a:ext cx="4418352" cy="4223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0505" y="432593"/>
            <a:ext cx="833976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+mn-lt"/>
              </a:rPr>
              <a:t>	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чином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являє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собою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вкрай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виражену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зазвичай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тяжку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мультисистемну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реакцію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певних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алергенів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своєчасної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діагностики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невідкладних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лікувальних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Пріоритетною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стати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анафілактичного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шоку  шляхом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відповідного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інформування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фахівців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ефективності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лікування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хворих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алергічні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захворювання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зокрема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медикаментозну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харчову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інсектну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алергію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вітчизняних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автоін’єкторів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епінефрину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обов’язкова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фіксація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кожного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побічної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лікарських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Державному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експертному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центрі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МОЗ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тексту 2"/>
          <p:cNvSpPr>
            <a:spLocks noGrp="1"/>
          </p:cNvSpPr>
          <p:nvPr>
            <p:ph type="subTitle" idx="1"/>
          </p:nvPr>
        </p:nvSpPr>
        <p:spPr>
          <a:xfrm>
            <a:off x="265500" y="1394236"/>
            <a:ext cx="4045200" cy="1345500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uk-UA" sz="6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975" y="-325582"/>
            <a:ext cx="6268889" cy="527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9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828" y="1024569"/>
            <a:ext cx="5772838" cy="3294043"/>
          </a:xfrm>
        </p:spPr>
        <p:txBody>
          <a:bodyPr>
            <a:normAutofit/>
          </a:bodyPr>
          <a:lstStyle/>
          <a:p>
            <a:pPr algn="just"/>
            <a:r>
              <a:rPr lang="ru-RU" sz="2200" b="1" i="1" dirty="0" smtClean="0">
                <a:solidFill>
                  <a:srgbClr val="E91D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 ШОК </a:t>
            </a:r>
            <a:r>
              <a:rPr lang="ru-RU" sz="2200" b="1" dirty="0" smtClean="0">
                <a:solidFill>
                  <a:srgbClr val="E91D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гостра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тяжка системна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реакція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гіперчутливості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загрожує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супроводжується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вираженими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порушеннями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гемодинаміки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зниження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систолічного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артеріального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тиску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90 мм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ст.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30 %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вихідного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призводять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недостатності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кровообігу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гіпоксії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життєво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важливих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органах.</a:t>
            </a:r>
            <a:endParaRPr lang="ru-RU" sz="22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589" y="313277"/>
            <a:ext cx="85270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E91D6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Oswald"/>
              </a:rPr>
              <a:t>ЗГІДНО З МІЖНАРОДНИМИ РЕКОМЕНДАЦІЯМИ </a:t>
            </a:r>
            <a:r>
              <a:rPr lang="en-US" sz="2400" b="1" dirty="0" smtClean="0">
                <a:solidFill>
                  <a:srgbClr val="E91D6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Oswald"/>
              </a:rPr>
              <a:t>WAO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1604790"/>
            <a:ext cx="21336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6945" y="1068637"/>
            <a:ext cx="816349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коливається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межах 0,05–2 %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жаль,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достовірні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частоту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даного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патологічного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стану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Той факт,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належить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вкрай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небезпечних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станів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підкреслюють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частоти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летальних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наслідків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endParaRPr lang="ru-RU" sz="18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США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смертельні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шоку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становлять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0,4 на 1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Великобританії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щорічно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гинуть 1–3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2629" y="440518"/>
            <a:ext cx="7171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ПОШИРЕНІСТЬ АНАФІЛАКТИЧНОГО ШОКУ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7150" y="279400"/>
            <a:ext cx="80950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РОЗВИТКУ АНАФІЛАКТИЧНОГО ШОКУ, ОПОСЕРЕДКОВАНОГО IGE-ЗАЛЕЖНИМИ МЕХАНІЗМАМИ: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220" y="987286"/>
            <a:ext cx="643385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частіше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β-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лактамні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антибіотики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вітаміни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фолієва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цитостатики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аміноглікозиди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метронідазол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триметоприм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нітрофурани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ванкоміцин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тетрациклін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сульфаніламіди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амфотерицин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міорелаксанти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анестетики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β-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блокатори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снодійні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колоїдні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розчини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моноклональні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антитіла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гормони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інсулін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паратгормон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адренокортикотропний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гормон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кортикотропін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вазопресин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прогестерон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кальцитонін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ензими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трипсин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стрептокіназа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хімотрипсин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хімопапаїн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пеніциліназа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апротинін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антисироватки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правцева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дифтерійна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антилімфоцитарний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глобулін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діагностичні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агенти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дехолін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флуоресцин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рентгеноконтрастні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сульфобромосульфталеїн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306" y="2831336"/>
            <a:ext cx="2232584" cy="18261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205" y="1200996"/>
            <a:ext cx="2232584" cy="1390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30235" y="1013552"/>
            <a:ext cx="5971393" cy="3895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отрута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слина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перетинчастокрилі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змії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вогняні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мурахи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інгаляційні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побутові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пилкові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епідермальні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інсектні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алергени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дифтерійний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анатоксин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кору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кашлюку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краснухи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правця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тифу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містять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яєчний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білок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грипозна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алерговакцини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макромолекули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антилімфоцитарний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глобулін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кріопреципітат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декстрин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гепарин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людський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γ-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глобулін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протамін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цільна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харчування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горіхи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арахіс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риба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молюски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яйце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соя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коров’яче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молоко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пшениця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харчові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домішки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спеції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барвники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кармін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кошеніль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однозаміщений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глутамат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сульфіти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папаїн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пилові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кліщі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харчових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продуктах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латекс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протеїни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тварин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полісахариди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9489" y="253389"/>
            <a:ext cx="85490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ПРИЧИНИ РОЗВИТКУ АНАФІЛАКТИЧНОГО ШОКУ, ЩО ОПОСЕРЕДКОВАНИЙ IGE-ЗАЛЕЖНИМИ МЕХАНІЗМАМИ: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19" y="3576954"/>
            <a:ext cx="2746017" cy="1276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19" y="961275"/>
            <a:ext cx="2746017" cy="11424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0" y="2103689"/>
            <a:ext cx="2746016" cy="1473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404" y="1090670"/>
            <a:ext cx="5270487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переливання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компонентів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імуноглобуліни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виникати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формуванням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циркулюючих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імунних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комплексів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активацією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комплементу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утворенням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анафілотоксинів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фізичне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переохолодження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значної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cистемний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мастоцитоз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опіоїдні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аналгетики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рентгеноконтрастні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м’язові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релаксанти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аспірин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нестероїдні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протизапальні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опосередковані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арахідоновий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шлях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метаболізму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ідіопатична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анафілаксія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2753" y="228814"/>
            <a:ext cx="8240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АНАФІЛАКСІЇ ТА АНАФІЛАКТИЧНОГО ШОКУ, ЩО ОПОСЕРЕДКОВАНІ  IGE-НЕЗАЛЕЖНИМИ МЕХАНІЗМАМИ: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316" y="3400490"/>
            <a:ext cx="1608391" cy="1086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892" y="1038949"/>
            <a:ext cx="1614054" cy="10993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132" y="1708914"/>
            <a:ext cx="1645226" cy="11498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54" y="2598898"/>
            <a:ext cx="1645226" cy="109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2707" y="1101687"/>
            <a:ext cx="81634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Wingdings" pitchFamily="2" charset="2"/>
              <a:buChar char="Ø"/>
            </a:pPr>
            <a:r>
              <a:rPr lang="uk-UA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 способу життя –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фізичне навантаження, алкоголь, наркотики,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нестероїдні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протизапальні засоби, інгібітори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ангіотензин-перетворювального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фермента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β-блокатори.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uk-UA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Індивідуальні фактори пацієнта – 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підлітковий і похилий вік, стать, інфекції, менструальний цикл, психогенний стрес, характер харчування.</a:t>
            </a:r>
          </a:p>
          <a:p>
            <a:pPr marL="285750" indent="-285750" algn="just" fontAlgn="base">
              <a:buFont typeface="Wingdings" pitchFamily="2" charset="2"/>
              <a:buChar char="Ø"/>
            </a:pP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fontAlgn="base">
              <a:buFont typeface="Wingdings" pitchFamily="2" charset="2"/>
              <a:buChar char="Ø"/>
            </a:pPr>
            <a:r>
              <a:rPr lang="uk-UA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Попередній стан здоров’я –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бронхіальна астма та інші алергічні захворювання, залежні від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серцево-судинні захворювання, мастоцитоз та/або збільшення базової концентрації сироваткової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триптази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57" y="315697"/>
            <a:ext cx="83067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 РИЗИКУ РОЗВИТКУ АНАФІЛАТИЧНОГО ШОКУ: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07731" y="1051728"/>
            <a:ext cx="4100513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T78.0 –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шок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спричинений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патологічною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реакцією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їжу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en-US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T78.2 –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шок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неуточнений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en-US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T80.5 –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шок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введенням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сироватки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en-US" sz="15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T88.6 –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Анафілактичний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шок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обумовлений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патологічною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реакцією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застосований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лікарський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засіб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29635" y="1558517"/>
            <a:ext cx="49373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КЛАСИФІКАЦІЇ АНАФІЛАКТИЧНОГО ШОКУ,</a:t>
            </a:r>
          </a:p>
          <a:p>
            <a:pPr lvl="0" algn="ctr" fontAlgn="base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З ВИМОГАМИ </a:t>
            </a:r>
            <a:r>
              <a:rPr lang="uk-UA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МКХ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rn Writer">
  <a:themeElements>
    <a:clrScheme name="Modern Writer">
      <a:dk1>
        <a:srgbClr val="E91D63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0838F"/>
      </a:accent5>
      <a:accent6>
        <a:srgbClr val="F8E71C"/>
      </a:accent6>
      <a:hlink>
        <a:srgbClr val="00838F"/>
      </a:hlink>
      <a:folHlink>
        <a:srgbClr val="00838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</TotalTime>
  <Words>1218</Words>
  <Application>Microsoft Office PowerPoint</Application>
  <PresentationFormat>Екран (16:9)</PresentationFormat>
  <Paragraphs>138</Paragraphs>
  <Slides>21</Slides>
  <Notes>2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21</vt:i4>
      </vt:variant>
    </vt:vector>
  </HeadingPairs>
  <TitlesOfParts>
    <vt:vector size="30" baseType="lpstr">
      <vt:lpstr>Arial</vt:lpstr>
      <vt:lpstr>Calibri</vt:lpstr>
      <vt:lpstr>Wingdings</vt:lpstr>
      <vt:lpstr>Oswald</vt:lpstr>
      <vt:lpstr>Courier New</vt:lpstr>
      <vt:lpstr>Symbol</vt:lpstr>
      <vt:lpstr>Times New Roman</vt:lpstr>
      <vt:lpstr>Source Code Pro</vt:lpstr>
      <vt:lpstr>Modern Writer</vt:lpstr>
      <vt:lpstr>ОСОБЛИВОСТІ ВИНИКНЕННЯ, МЕХАНІЗМИ РОЗВИТКУ ТА ФАРМАКОТЕРАПІЯ АНАФІЛАКТИЧНОГО ШОКУ</vt:lpstr>
      <vt:lpstr>Презентація PowerPoint</vt:lpstr>
      <vt:lpstr>АНАФІЛАКТИЧНИЙ ШОК – гостра тяжка системна реакція гіперчутливості, що загрожує життю і супроводжується вираженими порушеннями гемодинаміки (зниження систолічного артеріального тиску нижче 90 мм рт. ст. або на 30 % від вихідного рівня), які призводять до недостатності кровообігу та гіпоксії у всіх життєво важливих органах.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СУЧАСНІ МЕТОДИ, ЗАСТОСОВУВАНІ IN VITRO ДЛЯ ДІАГНОСТИКИ  АЛЕРГІЧНИХ ЗАХВОРЮВАНЬ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ВИНИКНЕННЯ, МЕХАНІЗМИ РОЗВИТКУ ТА ФАРМАКОТЕРАПІЯ АНАФІЛАКТИЧНОГО ШОКУ</dc:title>
  <dc:creator>Asus</dc:creator>
  <cp:lastModifiedBy>Asus</cp:lastModifiedBy>
  <cp:revision>64</cp:revision>
  <dcterms:modified xsi:type="dcterms:W3CDTF">2023-05-15T07:55:18Z</dcterms:modified>
</cp:coreProperties>
</file>